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media/media1.mp4" ContentType="video/unknown"/>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ECD"/>
          </a:solidFill>
        </a:fill>
      </a:tcStyle>
    </a:wholeTbl>
    <a:band2H>
      <a:tcTxStyle b="def" i="def"/>
      <a:tcStyle>
        <a:tcBdr/>
        <a:fill>
          <a:solidFill>
            <a:srgbClr val="E6EFE7"/>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CCD9"/>
          </a:solidFill>
        </a:fill>
      </a:tcStyle>
    </a:wholeTbl>
    <a:band2H>
      <a:tcTxStyle b="def" i="def"/>
      <a:tcStyle>
        <a:tcBdr/>
        <a:fill>
          <a:solidFill>
            <a:srgbClr val="FAE7ED"/>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CACA"/>
          </a:solidFill>
        </a:fill>
      </a:tcStyle>
    </a:wholeTbl>
    <a:band2H>
      <a:tcTxStyle b="def" i="def"/>
      <a:tcStyle>
        <a:tcBdr/>
        <a:fill>
          <a:solidFill>
            <a:srgbClr val="FBE6E6"/>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dobe Clean"/>
          <a:ea typeface="Adobe Clean"/>
          <a:cs typeface="Adobe Cle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4" name="Shape 114"/>
          <p:cNvSpPr/>
          <p:nvPr>
            <p:ph type="sldImg"/>
          </p:nvPr>
        </p:nvSpPr>
        <p:spPr>
          <a:xfrm>
            <a:off x="1143000" y="685800"/>
            <a:ext cx="4572000" cy="3429000"/>
          </a:xfrm>
          <a:prstGeom prst="rect">
            <a:avLst/>
          </a:prstGeom>
        </p:spPr>
        <p:txBody>
          <a:bodyPr/>
          <a:lstStyle/>
          <a:p>
            <a:pPr/>
          </a:p>
        </p:txBody>
      </p:sp>
      <p:sp>
        <p:nvSpPr>
          <p:cNvPr id="115" name="Shape 1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The original idea for this talk was "Local Reasoning in Any Language" to document how I think about code, regardless of the language I'm programming in. The talk gets mired in language details, so I'm doing multiple versions; the first was for C++, and this is the second for Rust. Except for the details, the rules in this talk apply to all languages. I present here how I map these ideas into Rust, and if you program in a different language, figure out a set of conventions to map the ideas into that language.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The solution is to construct systems that can be reasoned about locally. This is a talk about a practical approach to writing correct code. Formal methods mainly focus on how you prove the code you write is correct - here we focus on constructing correct code. STLab is looking to build a culture of correctness at Adobe. Local reasoning is a key part of that.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I'll sometime use _caller_ and _callee_ when discussing functions, but consumer and provider generalize to classes and other constructs like callbacks.</a:t>
            </a:r>
          </a:p>
          <a:p>
            <a:pPr/>
          </a:p>
          <a:p>
            <a:pPr/>
            <a:r>
              <a:t>[ client and library? Make the point that everything is a library. ]</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Let's start with a simple function interface. &lt;click&gt;</a:t>
            </a:r>
          </a:p>
          <a:p>
            <a:pPr/>
            <a:r>
              <a:t>Either this function does nothing, or whatever it does is entirely through side effects. Either way, we should document it. &lt;click&gt;</a:t>
            </a:r>
          </a:p>
          <a:p>
            <a:pPr/>
            <a:r>
              <a:t>Now we can implement `f` &lt;click&gt;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Let's start with a simple function interface. &lt;click&gt;</a:t>
            </a:r>
          </a:p>
          <a:p>
            <a:pPr/>
            <a:r>
              <a:t>Either this function does nothing, or whatever it does is entirely through side effects. Either way, we must document it. &lt;click&gt;</a:t>
            </a:r>
          </a:p>
          <a:p>
            <a:pPr/>
            <a:r>
              <a:t>Now we can implement `f` &lt;click&gt;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I hope everyone is convinced that `f()` is implemented correctly.</a:t>
            </a:r>
          </a:p>
          <a:p>
            <a:pPr/>
          </a:p>
          <a:p>
            <a:pPr/>
            <a:r>
              <a:t>A specification, or contract, is a requirement for local reasoning. Without it, we cannot know what the operation is supposed to do or what a class represents.</a:t>
            </a:r>
          </a:p>
          <a:p>
            <a:pPr/>
            <a:r>
              <a:t>Again: a contract is a requirement for local reasoning.</a:t>
            </a:r>
          </a:p>
          <a:p>
            <a:pPr/>
          </a:p>
          <a:p>
            <a:pPr/>
            <a:r>
              <a:t>Suppose a piece of code has a contract, and everything it invokes also has one. In that case, we can read the implementation and verify that the function body is correct and fulfills the contract.</a:t>
            </a:r>
          </a:p>
          <a:p>
            <a:pPr/>
          </a:p>
          <a:p>
            <a:pPr/>
            <a:r>
              <a:t>Let's make our function a little more complicated&lt;click&gt;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The idea of contracts comes from Bertrand Meyer's Design by Contract. Contracts allow us to reason about code locally and are fundamental to local reasoning.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Still very simple, this code is easy to understand at a glance. It doesn't have a great name—but it does what the specification says.</a:t>
            </a:r>
          </a:p>
          <a:p>
            <a:pPr/>
            <a:r>
              <a:t>But there is an issue. Do you see it? What happens if there is no successor of `x`?</a:t>
            </a:r>
          </a:p>
          <a:p>
            <a:pPr/>
          </a:p>
          <a:p>
            <a:pPr/>
            <a:r>
              <a:t>The rule of contracts is that if preconditions are satisfied, and the function cannot satisfy the postconditions, the function must return an error. We can argue if the precondition here is implied by the specification, but let's make it explicit.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The contract provides the scaffolding for us to reason about the function locally. The process is straightforward; for each operation, we need to ensure that the preconditions are satisfied by the arguments or the prior operation. The arguments play a key role in our ability to reason about an operation, so let's break down the different kinds of arguments.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Here is the same operation but written as an _action_ that mutates the argument.</a:t>
            </a:r>
          </a:p>
          <a:p>
            <a:pPr/>
            <a:r>
              <a:t>This function is still simple; is it correct?</a:t>
            </a:r>
          </a:p>
          <a:p>
            <a:pPr/>
          </a:p>
          <a:p>
            <a:pPr/>
            <a:r>
              <a:t>In most other languages, this would add the precondition that no other thread is accessing `*x` when we update it. That would be a data race. The Rust borrow-checker verifies this implicit precondition so it doesn't need to be stated.</a:t>
            </a:r>
          </a:p>
          <a:p>
            <a:pPr/>
          </a:p>
          <a:p>
            <a:pPr/>
            <a:r>
              <a:t>Rust disallows mutation under aliasing.</a:t>
            </a:r>
          </a:p>
          <a:p>
            <a:pPr/>
            <a:r>
              <a:t>&lt;click&gt;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We don't usually pass an `i32` by reference; we pass larger or non-Copy types by reference to avoid unnecessary moves or clones. But for types where the cost of taking a reference is comparable to passing the value, we pass the value directly. By convention, scalar types like integers, floats, and pointers (e.g., *const T, *mut T) are passed by value. In generic code, iterators and closures are often passed by value as well, since they are often zero-sized or implement Copy, making value-passing efficient and ergonomic.</a:t>
            </a:r>
          </a:p>
          <a:p>
            <a:pPr/>
          </a:p>
          <a:p>
            <a:pPr/>
            <a:r>
              <a:t>[ Move this discussion.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a:p>
        </p:txBody>
      </p:sp>
      <p:sp>
        <p:nvSpPr>
          <p:cNvPr id="127" name="Shape 127"/>
          <p:cNvSpPr/>
          <p:nvPr>
            <p:ph type="body" sz="quarter" idx="1"/>
          </p:nvPr>
        </p:nvSpPr>
        <p:spPr>
          <a:prstGeom prst="rect">
            <a:avLst/>
          </a:prstGeom>
        </p:spPr>
        <p:txBody>
          <a:bodyPr/>
          <a:lstStyle/>
          <a:p>
            <a:pPr/>
            <a:r>
              <a:t>The first link is to my vanity page - you'll find links to nearly all of my talks (at least all the ones I've been able to hunt down). This talk will be posted there soon.</a:t>
            </a:r>
          </a:p>
          <a:p>
            <a:pPr/>
          </a:p>
          <a:p>
            <a:pPr/>
            <a:r>
              <a:t>Lucian Teh-oh-doh-RES-koo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How would I replace the battery in my car, compared to rebuilding an equivalent vehicle with a new battery?</a:t>
            </a:r>
          </a:p>
          <a:p>
            <a:pPr/>
          </a:p>
          <a:p>
            <a:pPr/>
            <a:r>
              <a:t>In situ operations are more space-efficient and may be more time-efficient.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We can always express a mutating operation in terms of a non-mutating one and vice versa.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The code in EoP is in C++ - this is a transcription.</a:t>
            </a:r>
          </a:p>
          <a:p>
            <a:pPr/>
          </a:p>
          <a:p>
            <a:pPr/>
            <a:r>
              <a:t>For a given operation, either an action or a transformation may be a more efficient implementation. All other things being equal, prefer transformations.</a:t>
            </a:r>
          </a:p>
          <a:p>
            <a:pPr/>
            <a:r>
              <a:t>Because of the duality, you only need to write one. However, the nature of the operation may indicate which one to implement. [ And we'll see later that sometimes there is value in writing both forms. - [Do we?]]</a:t>
            </a:r>
          </a:p>
          <a:p>
            <a:pPr/>
          </a:p>
          <a:p>
            <a:pPr/>
            <a:r>
              <a:t>sort is an example that is more efficient in situ, and stable-partition is more efficient as a transformation.</a:t>
            </a:r>
          </a:p>
          <a:p>
            <a:pPr/>
          </a:p>
          <a:p>
            <a:pPr/>
            <a:r>
              <a:t>The transformation is taking the argument by value, but we need to say a little more about passing arguments &lt;click&gt;</a:t>
            </a:r>
          </a:p>
          <a:p>
            <a:pPr/>
          </a:p>
          <a:p>
            <a:pPr/>
            <a:r>
              <a:t>[ Maybe leave this out?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I'm borrowing the terminology for arguments from Hylo because Rust doesn't have a good nomenclature for them.</a:t>
            </a:r>
          </a:p>
          <a:p>
            <a:pPr/>
          </a:p>
          <a:p>
            <a:pPr/>
            <a:r>
              <a:t>In Rust, if an object can be copied (as opposed to cloned), the copy operation is as inexpensive as consumption, and so the value is not consumed. This means that pass by value may mean "let" or "sink" depending on the type.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sink arguments are used when the argument is escaped - either stored or returned, possibly with modification.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It "feels like" this should print 4.</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The postconditions for `x` and `n` conflict. x cannot both be unchanged and be the offset value.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This will print 4</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This will print 4</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The star is required because AddAssign is implemented for both reference and values on the right-hand side. The `*` forces the value case and does an implicit copy.</a:t>
            </a:r>
          </a:p>
          <a:p>
            <a:pPr/>
          </a:p>
          <a:p>
            <a:pPr/>
            <a:r>
              <a:t>Adding the `*` in our offset function wouldn't help - because we break at the interface level.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In the 1980s and '90s, when object-oriented programming was in its heyday, the idea that we could build complex systems from large networks of objects was the rage. This is an issue of Byte magazine from 1981 - it had a massive influence on the entire industry and launched "Object Oriented Programming." Even though Smalltalk never gained widespread adoption, it was a very influential language.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Consider this implementation. This is also a correct implementation.</a:t>
            </a:r>
          </a:p>
          <a:p>
            <a:pPr/>
            <a:r>
              <a:t>If it weren't for the borrow checker, what would this print?</a:t>
            </a:r>
          </a:p>
          <a:p>
            <a:pPr/>
            <a:r>
              <a:t>It would not print 4 - it would never terminate.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I'm showing the C++ code for this example to make a point, this is the only C++ code in this talk. The intention of this code is to erase all elements in a vector matching the first element. That is "erase all `0`s"</a:t>
            </a:r>
          </a:p>
          <a:p>
            <a:pPr/>
            <a:r>
              <a:t>What will this print... &lt;click&gt;</a:t>
            </a:r>
          </a:p>
          <a:p>
            <a:pPr/>
          </a:p>
          <a:p>
            <a:pPr/>
            <a:r>
              <a:t>We would expect this, and maybe that is what it prints. But it might also print this &lt;click&gt;</a:t>
            </a:r>
          </a:p>
          <a:p>
            <a:pPr/>
          </a:p>
          <a:p>
            <a:pPr/>
            <a:r>
              <a:t>Why? After the code removes the first element matching a[0] (0), a[0] holds a 1, so the remaining 1s are removed, leaving the trailing 0.</a:t>
            </a:r>
          </a:p>
          <a:p>
            <a:pPr/>
          </a:p>
          <a:p>
            <a:pPr/>
            <a:r>
              <a:t>It is because of a clause in the standard that allows, but does not require, an operation to make a copy of its arguments, that the first answer is possible.</a:t>
            </a:r>
          </a:p>
          <a:p>
            <a:pPr/>
            <a:r>
              <a:t>Both implementations conform to the standard.</a:t>
            </a:r>
          </a:p>
          <a:p>
            <a:pPr/>
          </a:p>
          <a:p>
            <a:pPr/>
            <a:r>
              <a:t>If arguments are mutated under aliasing, local reasoning is broken for both the client and implementor.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Here is the code with two implementations of the standard library, each producing a different result.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To get a defined result, we need to remove the aliasing by forcing a copy of `a[0]`.</a:t>
            </a:r>
          </a:p>
          <a:p>
            <a:pPr/>
          </a:p>
          <a:p>
            <a:pPr/>
            <a:r>
              <a:t>C++ is littered with aliasing and lifetime-of-reference issues foot-guns.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Here is the equivalent code in Rust - the Rust borrow checker prevents this code from compiling.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We have to explicitly make a named copy in Rust.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We do have to say one more thing about references in C++. What does this line of code do?</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The Rust borrow checker provides strong guarantees for references.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In Swift, this is known as "The Law of Exclusivity", a term coined by John McCall.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358"/>
          <p:cNvSpPr/>
          <p:nvPr>
            <p:ph type="sldImg"/>
          </p:nvPr>
        </p:nvSpPr>
        <p:spPr>
          <a:prstGeom prst="rect">
            <a:avLst/>
          </a:prstGeom>
        </p:spPr>
        <p:txBody>
          <a:bodyPr/>
          <a:lstStyle/>
          <a:p>
            <a:pPr/>
          </a:p>
        </p:txBody>
      </p:sp>
      <p:sp>
        <p:nvSpPr>
          <p:cNvPr id="359" name="Shape 359"/>
          <p:cNvSpPr/>
          <p:nvPr>
            <p:ph type="body" sz="quarter" idx="1"/>
          </p:nvPr>
        </p:nvSpPr>
        <p:spPr>
          <a:prstGeom prst="rect">
            <a:avLst/>
          </a:prstGeom>
        </p:spPr>
        <p:txBody>
          <a:bodyPr/>
          <a:lstStyle/>
          <a:p>
            <a:pPr/>
            <a:r>
              <a:t>In Rust, the borrow checker enforces this restriction. C++ does not have such a restriction. We must rely on conventions and diligence. This phrasing is actually wrong - you can have all the references, you just can't use them.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The seductive idea was that, as long as each component had a well-defined interface, we could build complex systems by simply connecting them like Lego bricks. This is a UML diagram - does anyone here currently use UML? This is a relatively small system - but it fits on a slide. A collection of classes all interconnected, what could go wrong?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To reason about a function locally, you have to know that values don't change as a side effect of other operations.</a:t>
            </a:r>
          </a:p>
          <a:p>
            <a:pPr/>
          </a:p>
          <a:p>
            <a:pPr/>
            <a:r>
              <a:t>What would you say in the contract? The documentation for C++ std::erase() is the implementation. This is not local reasoning.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To reason about a function locally, you have to know that things don't aliasing - what would you say in the contract?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We haven't talked about function results yet.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Let's go back to an early simple function. Here, we are returning a new value. Would it ever make sense to return a reference from a function?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Vec::last_mut() is an example of returning an optional reference. There are many examples of returning references in the standard library, including indexing, slices, and iterators.</a:t>
            </a:r>
          </a:p>
          <a:p>
            <a:pPr/>
          </a:p>
          <a:p>
            <a:pPr/>
            <a:r>
              <a:t>When we return a reference, or anything containing a reference, we call that a _projection_.</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p>
          <a:p>
            <a:pPr/>
          </a:p>
          <a:p>
            <a:pPr/>
            <a:r>
              <a:t>The fact that projection qualifiers mirror argument qualifiers is not a coincidence -</a:t>
            </a:r>
          </a:p>
          <a:p>
            <a:pPr/>
            <a:r>
              <a:t>- Returning a constant projection pairs with a Let argument</a:t>
            </a:r>
          </a:p>
          <a:p>
            <a:pPr/>
            <a:r>
              <a:t>- Returning a mutable projection pairs with an InOut argument</a:t>
            </a:r>
          </a:p>
          <a:p>
            <a:pPr/>
            <a:r>
              <a:t>- Returning a value pairs with pairs with a sync argument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These are the general rules, a specific operation my provide stronger guarantees. It is the client responsibility to only pass valid projections to an operation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A mutation of the part is a mutation of the whole - unless you have special knowledge.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Let's say we wanted to copy the first half of a vector over the second. The obvious way runs into the borrow checker.</a:t>
            </a:r>
          </a:p>
          <a:p>
            <a:pPr/>
          </a:p>
          <a:p>
            <a:pPr/>
            <a:r>
              <a:t>To mutate sections of a whole, we may need operations like `split` to convince the borrow-checker that the projections do not overlap. The borrow-checker knows that members do not overlap. This allows us to parallelize operations on non-overlapping components.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Lifetime annotations are mostly inferred; you may need them if you create an object as a projection. &lt;click&gt;</a:t>
            </a:r>
          </a:p>
          <a:p>
            <a:pPr/>
          </a:p>
          <a:p>
            <a:pPr/>
            <a:r>
              <a:t>Here is a very terse example of an iterator that returns every Nth element from a slice: the lifetime annotations or the bold `'a`s.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r>
              <a:t>NATO coined the term "software crisis" in 1968, and Dijkstra referenced it in his 1972 Turing Award Lecture.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Argument independence allows us to reason about a function in isolation, but for that to work, our objects must be independent.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r>
              <a:t>This seems like a ridiculous question - of course, the type is a mutable reference to a Box&lt;Widget&gt;!</a:t>
            </a:r>
          </a:p>
          <a:p>
            <a:pPr/>
            <a:r>
              <a:t>But is the thing being modified the Box or the Widget?</a:t>
            </a:r>
          </a:p>
          <a:p>
            <a:pPr/>
          </a:p>
          <a:p>
            <a:pPr/>
            <a:r>
              <a:t>The rules in Rust around references mostly prevent us from creating objects with unknown extent - but will still need to be clear in our interfaces. Pass the narrowest extent possible for the operation - avoid Optional, Box, Arc, Result, and even Vec in interfaces. If "Box&lt;Widget&gt;" _is_ the whole that is being operated on, then it should be a separate type, encapsulating the Box.</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Quick refresher on equality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r>
              <a:t>Equality also connects to move and copy - a moved from object is equal to the prior version of the object.</a:t>
            </a:r>
          </a:p>
          <a:p>
            <a:pPr/>
            <a:r>
              <a:t>Recall the duality between transformations and actions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This is an example of equational reasoning. Projections are a proxy for a value, with rules governing the validity of the proxy.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a is a composite object with 4 integer part</a:t>
            </a:r>
          </a:p>
          <a:p>
            <a:pPr/>
            <a:r>
              <a:t>b is a composite object with two named parts</a:t>
            </a:r>
          </a:p>
          <a:p>
            <a:pPr/>
          </a:p>
          <a:p>
            <a:pPr/>
            <a:r>
              <a:t>Disjointness - logically disjoint under mutation from other objects - not necessarily other parts. Immutable and copy-on-write objects may share storage.</a:t>
            </a:r>
          </a:p>
          <a:p>
            <a:pPr/>
          </a:p>
          <a:p>
            <a:pPr/>
            <a:r>
              <a:t>Pointers, shared, unique or otherwise, witness a relationship. Which may, or may not, be a whole-part relationship. In an interface, their meaning is ambiguous, and they are best avoided. Alone, they are disconnected from any whole.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In general, I prefer the sink/return-by-value form over mutation for composition and readability. But Rust lacks an in-place transform for members or parts. </a:t>
            </a:r>
          </a:p>
          <a:p>
            <a:pPr/>
            <a:r>
              <a:t>But we need to talk about non-whole part relationships.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 Say more here... To reason locally...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No mutation is the functional programming approach.</a:t>
            </a:r>
          </a:p>
          <a:p>
            <a:pPr/>
          </a:p>
          <a:p>
            <a:pPr/>
            <a:r>
              <a:t>Static single assignment (SSA) is the no-sharing approach</a:t>
            </a:r>
          </a:p>
          <a:p>
            <a:pPr/>
          </a:p>
          <a:p>
            <a:pPr/>
            <a:r>
              <a:t>Swift relies heavily on copy-on-write. It uses function bundles to associate a transform and action. When modifying an object, if the object is uniquely owned, the action is used. Otherwise, the transform is used, and the "copy" is free. For example, if we have a copy-on-write dynamic array that is shared, and we insert an element, instead of copying, then inserting, we copy up to the insertion point, then move in the elements to be inserted, the copy the remaining elements.</a:t>
            </a:r>
          </a:p>
          <a:p>
            <a:pPr/>
          </a:p>
          <a:p>
            <a:pPr/>
            <a:r>
              <a:t>Rust relies on borrow to (mostly) statically ensure. Rust also has the Cow type for copy-on-write.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r>
              <a:t>In Rust this is done with ownership and borrowing, in Swift (and Hylo), this is done through whole/part relationships and projections. The advantage of Hylo is fewer annotations.</a:t>
            </a:r>
          </a:p>
          <a:p>
            <a:pPr/>
            <a:r>
              <a:t>In C++, the developer must manage projections. In reference-semantic languages (Jave, JavaScript, Python...), immutability is the only scalable option.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"Failed" here means failed to ship or shipped but was so riddled with defects it was scrapped or so late it was irrelevant.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This is the canonical template for a class. Well-behaved parts compose into well-behaved wholes. Copy and equality are part-wise. We don't need a default constructor unless there is a meaningful default value.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r>
              <a:t>The parts may be shared (immutable in Rust)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The parts may be heap allocated...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But there is more to a system than just a bunch of objects - the objects are often somehow </a:t>
            </a:r>
            <a:r>
              <a:rPr i="1"/>
              <a:t>related</a:t>
            </a:r>
            <a:r>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r>
              <a:t>These are general rules - any particular operation may provide stronger guarantees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These are general rules - any particular operation may provide stronger guarantees</a:t>
            </a:r>
          </a:p>
          <a:p>
            <a:pPr/>
            <a:r>
              <a:t>By dropping or replacing, as if by assignment, with a known value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a:r>
              <a:t>These are general rules - any particular operation may provide stronger guarantees</a:t>
            </a:r>
          </a:p>
          <a:p>
            <a:pPr/>
            <a:r>
              <a:t>By dropping or replacing, as if by assignment, with a known value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This is how we can stop error propagation and leave the system in a known state. Cow is a tool that can be used to make the clone efficient. See the history feature in Photoshop.</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a:p>
        </p:txBody>
      </p:sp>
      <p:sp>
        <p:nvSpPr>
          <p:cNvPr id="530" name="Shape 530"/>
          <p:cNvSpPr/>
          <p:nvPr>
            <p:ph type="body" sz="quarter" idx="1"/>
          </p:nvPr>
        </p:nvSpPr>
        <p:spPr>
          <a:prstGeom prst="rect">
            <a:avLst/>
          </a:prstGeom>
        </p:spPr>
        <p:txBody>
          <a:bodyPr/>
          <a:lstStyle/>
          <a:p>
            <a:pPr/>
            <a:r>
              <a:t>The circumstances would then be a precondition of the caller.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The circumstances would then be a precondition of the caller.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I'm sure someone will say, "If only these people knew about Agile and story points!"</a:t>
            </a:r>
          </a:p>
          <a:p>
            <a:pPr/>
          </a:p>
          <a:p>
            <a:pPr/>
            <a:r>
              <a:t>I can't find a reference that considers the _code_ or the system's design.</a:t>
            </a:r>
          </a:p>
          <a:p>
            <a:pPr/>
          </a:p>
          <a:p>
            <a:pPr/>
            <a:r>
              <a:t>These failures are as much an engineering failure as a management failure. Are there any university students here today? If you want a thesis, write a report on the </a:t>
            </a:r>
            <a:r>
              <a:rPr i="1"/>
              <a:t>engineering</a:t>
            </a:r>
            <a:r>
              <a:t> failures for some of these projects.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But there is more to a system than just a bunch of objects - the objects are often somehow </a:t>
            </a:r>
            <a:r>
              <a:rPr i="1"/>
              <a:t>related</a:t>
            </a:r>
            <a:r>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Relationships exist all over in the code - the main challenge in programming isn't in functions or classes, but in finding and managing the _essential relationships_.</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I'm emphasizing index - sometimes memory-safe or functional languages are described as solving the problems with pointers. They solve the memory-safety problems and assist with local reasoning by forcing resolution to go through an owning object. But they do not ensure correctness (because correctness doesn't compose), and can be used to break local reasoning.</a:t>
            </a:r>
          </a:p>
          <a:p>
            <a:pPr/>
          </a:p>
          <a:p>
            <a:pPr/>
            <a:r>
              <a:t>In any Turing complete language, you can build a C machine and write buggy C code. [ Move this sentence ]</a:t>
            </a:r>
          </a:p>
          <a:p>
            <a:pPr/>
          </a:p>
          <a:p>
            <a:pPr/>
            <a:r>
              <a:t>If I have an index to the largest element of an array, and I change the element such that it is no longer the largest, my index, as a witness to the relationship, is invalid.</a:t>
            </a:r>
          </a:p>
          <a:p>
            <a:pPr/>
          </a:p>
          <a:p>
            <a:pPr/>
            <a:r>
              <a:t>The severing of relationships and invalidation of witnesses we describe as "spooky action at a distance."</a:t>
            </a:r>
          </a:p>
          <a:p>
            <a:pPr/>
          </a:p>
          <a:p>
            <a:pPr/>
            <a:r>
              <a:t>An invalid witness is one for which there is no (direct) way to determine whether the corresponding relationship is severed. Any result depending on an invalid witness is unspecified.</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Class invariants are extrinsic relationships on or between parts that always hold (for some definition of always).</a:t>
            </a:r>
          </a:p>
          <a:p>
            <a:pPr/>
          </a:p>
          <a:p>
            <a:pPr/>
            <a:r>
              <a:t>Private access is used to protect the class invariants.</a:t>
            </a:r>
          </a:p>
          <a:p>
            <a:pPr/>
          </a:p>
          <a:p>
            <a:pPr/>
            <a:r>
              <a:t>By encapsulating, we mean managing all the elements involved in a relationship. Those elements are _parts_.</a:t>
            </a:r>
          </a:p>
          <a:p>
            <a:pPr/>
          </a:p>
          <a:p>
            <a:pPr/>
            <a:r>
              <a:t>"explicitly severed," such as by nulling a pointer or optional, or assigning a sentinel value such as a negative index to represent severed.</a:t>
            </a:r>
          </a:p>
          <a:p>
            <a:pPr/>
          </a:p>
          <a:p>
            <a:pPr/>
            <a:r>
              <a:t>Linked list example. Splicing doesn't entangle lists—a container view of the world.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Class invariants are extrinsic relationships on or between parts that always hold (for some definition of always).</a:t>
            </a:r>
          </a:p>
          <a:p>
            <a:pPr/>
          </a:p>
          <a:p>
            <a:pPr/>
            <a:r>
              <a:t>Private access is used to protect the class invariants.</a:t>
            </a:r>
          </a:p>
          <a:p>
            <a:pPr/>
          </a:p>
          <a:p>
            <a:pPr/>
            <a:r>
              <a:t>By encapsulating, we mean managing all the elements involved in a relationship. Those elements are _parts_.</a:t>
            </a:r>
          </a:p>
          <a:p>
            <a:pPr/>
          </a:p>
          <a:p>
            <a:pPr/>
            <a:r>
              <a:t>"explicitly severed," such as by nulling a pointer or optional, or assigning a sentinel value such as a negative index to represent severed.</a:t>
            </a:r>
          </a:p>
          <a:p>
            <a:pPr/>
          </a:p>
          <a:p>
            <a:pPr/>
            <a:r>
              <a:t>Linked list example. Splicing doesn't entangle lists—a container view of the world.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I started this talk by claiming that software projects fail because local reasoning breaks down. Failing to manage extrinsic relationships is where that happens.</a:t>
            </a:r>
          </a:p>
          <a:p>
            <a:pPr/>
          </a:p>
          <a:p>
            <a:pPr/>
            <a:r>
              <a:t>This is why it is essential to avoid creating _potential_ extrinsic relationships where a whole/part relationship would suffice.  This is why we don't want incidental data structures, but we want data structures encapsulated in a class, so we can reason about the relationships locally.</a:t>
            </a:r>
          </a:p>
          <a:p>
            <a:pPr/>
          </a:p>
          <a:p>
            <a:pPr/>
            <a:r>
              <a:t>Even if we are well principled in doing this. If every component we write has a well-defined contract. Extrinsic relationships are _hard_. Computer scientists are bad at relationships.</a:t>
            </a:r>
          </a:p>
          <a:p>
            <a:pPr/>
          </a:p>
          <a:p>
            <a:pPr/>
            <a:r>
              <a:t>To illustrate - consider this chess board. Not any chess board or chess game, just _this_ board. There are four distinct pieces. King, queen, knight, pawn. Seven classes if we encode color in the class. We can represent these as very simple types.</a:t>
            </a:r>
          </a:p>
          <a:p>
            <a:pPr/>
          </a:p>
          <a:p>
            <a:pPr/>
            <a:r>
              <a:t>Chess pieces do not have state. You might say "position is their state" - but that is false. The relationship is extrinsic to the part, even if I use an intrusive witness to represent the relationship.</a:t>
            </a:r>
          </a:p>
          <a:p>
            <a:pPr/>
          </a:p>
          <a:p>
            <a:pPr/>
            <a:r>
              <a:t>This is an end-game. We are not concerned with pawns moving 1 or 2 spaces, en passant, or castling. The board is only 8x8 - just 64 cells containing one of eight pieces or nothing.</a:t>
            </a:r>
          </a:p>
          <a:p>
            <a:pPr/>
          </a:p>
          <a:p>
            <a:pPr/>
            <a:r>
              <a:t>The relationship between the piece and the board is explicit. But that creates relationships and potential relationships between the pieces. Is another piece along a line of immediate attack? How do those relationships change if I move a piece? Is a king in check? In mate?</a:t>
            </a:r>
          </a:p>
          <a:p>
            <a:pPr/>
          </a:p>
          <a:p>
            <a:pPr/>
            <a:r>
              <a:t>Even with this simple example, I cannot reason through the relationship considering every possible move independently. There are just 30 allowed moves for white to take _next_, ruling out invalid moves, and about 30 responses to consider for each...</a:t>
            </a:r>
          </a:p>
          <a:p>
            <a:pPr/>
          </a:p>
          <a:p>
            <a:pPr/>
            <a:r>
              <a:t>Now consider a system with shared mutable references, state-owned by more than one class, and multiple instances... If you think, "it isn't that hard" add concurrency and non-determinism.</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Here we have three objects, and three relationships. All have well-defined contracts (the physics are known). The resulting system is </a:t>
            </a:r>
            <a:r>
              <a:rPr i="1"/>
              <a:t>chaotic</a:t>
            </a:r>
            <a:r>
              <a:t>.</a:t>
            </a:r>
          </a:p>
          <a:p>
            <a:pPr/>
          </a:p>
          <a:p>
            <a:pPr/>
            <a:r>
              <a:t>A chaotic system is a deterministic system one where given an initial stage, the nth stage is not predictable.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This is a Hénon map—a chaotic system with just two relationships.</a:t>
            </a:r>
          </a:p>
          <a:p>
            <a:pPr/>
          </a:p>
          <a:p>
            <a:pPr/>
            <a:r>
              <a:t>[ - To build systems we can reason about, we need to:</a:t>
            </a:r>
          </a:p>
          <a:p>
            <a:pPr/>
            <a:r>
              <a:t>- make whole/part (strict hierarchical) relationships explicit in the code so we don't have to worry about them.</a:t>
            </a:r>
          </a:p>
          <a:p>
            <a:pPr/>
            <a:r>
              <a:t>- encapsulate extrinsic relationships in an explicit class</a:t>
            </a:r>
          </a:p>
          <a:p>
            <a:pPr/>
            <a:r>
              <a:t>- limit extrinsic relationships to a _small number_ (two might be too many if cyclical), up to about 12 if heterogeneous and acyclic.</a:t>
            </a:r>
          </a:p>
          <a:p>
            <a:pPr/>
            <a:r>
              <a:t>- Larger numbers of relationships must be homogenous and solved algorithmically.]</a:t>
            </a:r>
          </a:p>
          <a:p>
            <a:pPr/>
          </a:p>
          <a:p>
            <a:pPr/>
            <a:r>
              <a:t>Chaotic software - a small change in the code or input leads to a dramatic change in output.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Tables and Trees are both expressible directly as whole-part relationships.</a:t>
            </a:r>
          </a:p>
          <a:p>
            <a:pPr/>
          </a:p>
          <a:p>
            <a:pPr/>
            <a:r>
              <a:t>With poly-trees, joins must be managed - this is the structure of race conditions and LoE violations. Joins are potential contradictions. Joins should be explicit and managed (last-one-in wins is almost always a bad join).</a:t>
            </a:r>
          </a:p>
          <a:p>
            <a:pPr/>
          </a:p>
          <a:p>
            <a:pPr/>
            <a:r>
              <a:t>DAGs can rejoin - if not directed, they would contain cycles. They introduce consistency concerns (is the data calculated on this path consistent with this other path). The s-combinator is a diamond-shaped DAG relationship. S-combinators allow us to build a system </a:t>
            </a:r>
            <a:r>
              <a:rPr i="1"/>
              <a:t>effectively</a:t>
            </a:r>
            <a:r>
              <a:t> Turing-complete without iteration or recursion.</a:t>
            </a:r>
          </a:p>
          <a:p>
            <a:pPr/>
          </a:p>
          <a:p>
            <a:pPr/>
            <a:r>
              <a:t>Directed graphs: Cycles should be factored out and replaced with a single node. "No raw loops" includes structural loops. Reasoning about traversing cycles requires proving termination and loop invariants.</a:t>
            </a:r>
          </a:p>
          <a:p>
            <a:pPr/>
          </a:p>
          <a:p>
            <a:pPr/>
            <a:r>
              <a:t>Chessboards are filled with essential cyclic relationships - the queen is related to the king and the king to the queen. Chaotic systems are cyclic relationships. Bugs that don't reproduce are chaotic.</a:t>
            </a:r>
          </a:p>
          <a:p>
            <a:pPr/>
          </a:p>
          <a:p>
            <a:pPr/>
            <a:r>
              <a:t>Finally, we have undirected graphs - these can be viewed as all possible directed graphs.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This is the whole/part relationship - little can go wrong here. Projections allow us to reason about local hierarchical structure.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That is a big topic. I spent significant time looking for engineering analysis about why software projects fail. There are a _lot_ of management analyses, but I could not find a single paper with an engineering analysis. I will argue there is a specific point where engineering will, and often does, fail.</a:t>
            </a:r>
          </a:p>
          <a:p>
            <a:pPr/>
          </a:p>
          <a:p>
            <a:pPr/>
            <a:r>
              <a:t>The failure occurs at the point where we lose the ability to reason _locally_ about code.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Joins must be managed - this is the structure of race conditions and LOE violations. Joins are potential contradictions. Joins should be explicit and managed (last-one-in wins is almost always a bad join).</a:t>
            </a:r>
          </a:p>
          <a:p>
            <a:pPr/>
          </a:p>
          <a:p>
            <a:pPr/>
            <a:r>
              <a:t>This isn't "bad" just more complex. Isolate polytrees between parts of a class.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r>
              <a:t>DAGs can rejoin - if not directed, they would contain cycles. They introduce consistency concerns (is the data calculated on this path consistent with this other path). The s-combinator is a diamond-shaped relationship. S-combinators allow us to build a system effectively Turing complete without iteration or recursion.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Cycles should be factored out and replaced with a single node. "No raw loops" includes structural loops. Reasoning about traversing cycles requires proving termination and loop invariants.</a:t>
            </a:r>
          </a:p>
          <a:p>
            <a:pPr/>
          </a:p>
          <a:p>
            <a:pPr/>
            <a:r>
              <a:t>Chessboards are filled with essential cyclic relationships - the queen is related to the king and the king to the queen. Chaotic systems are cyclic relationships. A chaotic node in your graph means you cannot predict the output from the input unless you know exactly how you arrived at the current state. Bugs that don't reproduce are chaotic.</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In the 80s and into the 90s, there was a view that you could build systems at scale consisting of networks of objects. The entire OOP ethos was built around this idea. The view was always flawed but persists in reference-semantic languages.</a:t>
            </a:r>
          </a:p>
          <a:p>
            <a:pPr/>
          </a:p>
          <a:p>
            <a:pPr/>
            <a:r>
              <a:t>The 80s programmers were the hippies from the 60s and 70s. Free the objects!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hape 650"/>
          <p:cNvSpPr/>
          <p:nvPr>
            <p:ph type="sldImg"/>
          </p:nvPr>
        </p:nvSpPr>
        <p:spPr>
          <a:prstGeom prst="rect">
            <a:avLst/>
          </a:prstGeom>
        </p:spPr>
        <p:txBody>
          <a:bodyPr/>
          <a:lstStyle/>
          <a:p>
            <a:pPr/>
          </a:p>
        </p:txBody>
      </p:sp>
      <p:sp>
        <p:nvSpPr>
          <p:cNvPr id="651" name="Shape 651"/>
          <p:cNvSpPr/>
          <p:nvPr>
            <p:ph type="body" sz="quarter" idx="1"/>
          </p:nvPr>
        </p:nvSpPr>
        <p:spPr>
          <a:prstGeom prst="rect">
            <a:avLst/>
          </a:prstGeom>
        </p:spPr>
        <p:txBody>
          <a:bodyPr/>
          <a:lstStyle/>
          <a:p>
            <a:pPr/>
            <a:r>
              <a:t>All too often, we circumvent safety and local reasoning for efficiency or expressibility - but doing so is fraught with issues.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We only have local knowledge of each object, which follows a set of rules.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This paper is from 2019. Relatively recent.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Consistency As Logical Monotonicity (CALM).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Immutable globals are okay. They don't require any additional coordination. A monotonic system can never repeat its state. This is related to the class ABA problem in concurrent programming.</a:t>
            </a:r>
          </a:p>
          <a:p>
            <a:pPr/>
          </a:p>
          <a:p>
            <a:pPr/>
            <a:r>
              <a:t>In 2008, I gave a Google tech talk on a possible future of software development. I conjectured that _at_ some scale, we require coordination-free computation. That scale is determined by the latency required for coordination. Significant progress has been made in recent years in this space (see CRDT and operational transforms), but many open issues remain. But we now know the bounds within which we are working.</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Shape 689"/>
          <p:cNvSpPr/>
          <p:nvPr>
            <p:ph type="sldImg"/>
          </p:nvPr>
        </p:nvSpPr>
        <p:spPr>
          <a:prstGeom prst="rect">
            <a:avLst/>
          </a:prstGeom>
        </p:spPr>
        <p:txBody>
          <a:bodyPr/>
          <a:lstStyle/>
          <a:p>
            <a:pPr/>
          </a:p>
        </p:txBody>
      </p:sp>
      <p:sp>
        <p:nvSpPr>
          <p:cNvPr id="690" name="Shape 690"/>
          <p:cNvSpPr/>
          <p:nvPr>
            <p:ph type="body" sz="quarter" idx="1"/>
          </p:nvPr>
        </p:nvSpPr>
        <p:spPr>
          <a:prstGeom prst="rect">
            <a:avLst/>
          </a:prstGeom>
        </p:spPr>
        <p:txBody>
          <a:bodyPr/>
          <a:lstStyle/>
          <a:p>
            <a:pPr defTabSz="1828800"/>
            <a:r>
              <a:t>In my relationships talk I presented this structure. The Russian Coat Check Algorithm (so named because I thought of it while watching how a woman managed coats at a coat check in Russia and as a nod to the Russian Peasant Algorithm - aka Egyptian Multiplication). Probably every coat check algorithm, but we don’t have coats in CA</a:t>
            </a:r>
          </a:p>
          <a:p>
            <a:pPr defTabSz="1828800"/>
          </a:p>
          <a:p>
            <a:pPr defTabSz="1828800"/>
            <a:r>
              <a:rPr i="1"/>
              <a:t>ordered</a:t>
            </a:r>
            <a:r>
              <a:t> is a relationship we can exploit</a:t>
            </a:r>
          </a:p>
          <a:p>
            <a:pPr defTabSz="1828800"/>
          </a:p>
          <a:p>
            <a:pPr defTabSz="1828800"/>
            <a:r>
              <a:t>[ every add is a wide gap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At some point, our ability to reason about the system breaks down. We can no longer understand what we are building or what effect a change will have, and we lose sight of the goal in the details of the code. Who here has worked on a software project that failed? Who has worked on a project where they felt lost? Uncertain of the effect any change in the code will have. Photoshop has over 30M lines of code... I can tell you that the engineering team feels uneasy every day.</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hape 707"/>
          <p:cNvSpPr/>
          <p:nvPr>
            <p:ph type="sldImg"/>
          </p:nvPr>
        </p:nvSpPr>
        <p:spPr>
          <a:prstGeom prst="rect">
            <a:avLst/>
          </a:prstGeom>
        </p:spPr>
        <p:txBody>
          <a:bodyPr/>
          <a:lstStyle/>
          <a:p>
            <a:pPr/>
          </a:p>
        </p:txBody>
      </p:sp>
      <p:sp>
        <p:nvSpPr>
          <p:cNvPr id="708" name="Shape 708"/>
          <p:cNvSpPr/>
          <p:nvPr>
            <p:ph type="body" sz="quarter" idx="1"/>
          </p:nvPr>
        </p:nvSpPr>
        <p:spPr>
          <a:prstGeom prst="rect">
            <a:avLst/>
          </a:prstGeom>
        </p:spPr>
        <p:txBody>
          <a:bodyPr/>
          <a:lstStyle/>
          <a:p>
            <a:pPr defTabSz="1828800"/>
            <a:r>
              <a:t>In my relationships talk I presented this structure. The Russian Coat Check Algorithm (so named because I thought of it while watching how a woman managed coats at a coat check in Russia and as a nod to  the Russian Peasant Algorithm - aka Egyptian Multiplication).</a:t>
            </a:r>
          </a:p>
          <a:p>
            <a:pPr defTabSz="1828800"/>
          </a:p>
          <a:p>
            <a:pPr defTabSz="1828800"/>
            <a:r>
              <a:rPr i="1"/>
              <a:t>ordered</a:t>
            </a:r>
            <a:r>
              <a:t> is a relationship we can exploit</a:t>
            </a:r>
          </a:p>
          <a:p>
            <a:pPr defTabSz="1828800"/>
            <a:r>
              <a:t>Probably every coat check algorithm but we don’t have coats in CA</a:t>
            </a:r>
          </a:p>
          <a:p>
            <a:pPr defTabSz="1828800"/>
          </a:p>
          <a:p>
            <a:pPr defTabSz="1828800"/>
            <a:r>
              <a:t>[ every add is a wide gap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defTabSz="1828800"/>
            <a:r>
              <a:rPr i="1"/>
              <a:t>ordered</a:t>
            </a:r>
            <a:r>
              <a:t> is a relationship we can exploit</a:t>
            </a:r>
          </a:p>
          <a:p>
            <a:pPr defTabSz="1828800"/>
            <a:r>
              <a:t>Probably every coat check algorithm but we don’t have coats in CA</a:t>
            </a:r>
          </a:p>
          <a:p>
            <a:pPr defTabSz="1828800"/>
          </a:p>
          <a:p>
            <a:pPr defTabSz="1828800"/>
            <a:r>
              <a:t>[ every add is a wide gap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r>
              <a:t>This structure is monotonic. It will never repeat the same state. A given element has 3 states and never cycles.</a:t>
            </a:r>
          </a:p>
          <a:p>
            <a:pPr/>
          </a:p>
          <a:p>
            <a:pPr/>
            <a:r>
              <a:t>• Has not been there</a:t>
            </a:r>
          </a:p>
          <a:p>
            <a:pPr/>
            <a:r>
              <a:t>• Is there</a:t>
            </a:r>
          </a:p>
          <a:p>
            <a:pPr/>
            <a:r>
              <a:t>• Was there</a:t>
            </a:r>
          </a:p>
          <a:p>
            <a:pPr/>
          </a:p>
          <a:p>
            <a:pPr/>
            <a:r>
              <a:t>A Russian Coat Check can be safely shared without coordination. Generation counts in heap allocation is a related mechanism that avoids the need for explicit coordination.</a:t>
            </a:r>
          </a:p>
          <a:p>
            <a:pPr/>
          </a:p>
          <a:p>
            <a:pPr/>
            <a:r>
              <a:t>CALM is a tool to help you reason about what can be meaningfully shared and provides a framework for how to reason about objects required to be shared.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Divider">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Divider Alt">
    <p:spTree>
      <p:nvGrpSpPr>
        <p:cNvPr id="1" name=""/>
        <p:cNvGrpSpPr/>
        <p:nvPr/>
      </p:nvGrpSpPr>
      <p:grpSpPr>
        <a:xfrm>
          <a:off x="0" y="0"/>
          <a:ext cx="0" cy="0"/>
          <a:chOff x="0" y="0"/>
          <a:chExt cx="0" cy="0"/>
        </a:xfrm>
      </p:grpSpPr>
      <p:pic>
        <p:nvPicPr>
          <p:cNvPr id="20" name="Picture 9" descr="Picture 9"/>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21" name="Title Text"/>
          <p:cNvSpPr txBox="1"/>
          <p:nvPr>
            <p:ph type="title"/>
          </p:nvPr>
        </p:nvSpPr>
        <p:spPr>
          <a:prstGeom prst="rect">
            <a:avLst/>
          </a:prstGeom>
        </p:spPr>
        <p:txBody>
          <a:bodyPr/>
          <a:lstStyle/>
          <a:p>
            <a:pPr/>
            <a:r>
              <a:t>Title Text</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pic>
        <p:nvPicPr>
          <p:cNvPr id="29" name="Picture 2" descr="Picture 2"/>
          <p:cNvPicPr>
            <a:picLocks noChangeAspect="1"/>
          </p:cNvPicPr>
          <p:nvPr/>
        </p:nvPicPr>
        <p:blipFill>
          <a:blip r:embed="rId2">
            <a:extLst/>
          </a:blip>
          <a:srcRect l="0" t="0" r="2" b="0"/>
          <a:stretch>
            <a:fillRect/>
          </a:stretch>
        </p:blipFill>
        <p:spPr>
          <a:xfrm>
            <a:off x="7163882" y="0"/>
            <a:ext cx="5024835"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2" y="0"/>
                </a:moveTo>
                <a:lnTo>
                  <a:pt x="0" y="21600"/>
                </a:lnTo>
                <a:lnTo>
                  <a:pt x="21600" y="21600"/>
                </a:lnTo>
                <a:lnTo>
                  <a:pt x="21600" y="0"/>
                </a:lnTo>
                <a:lnTo>
                  <a:pt x="12162" y="0"/>
                </a:lnTo>
                <a:close/>
              </a:path>
            </a:pathLst>
          </a:custGeom>
          <a:ln w="12700">
            <a:miter lim="400000"/>
          </a:ln>
        </p:spPr>
      </p:pic>
      <p:sp>
        <p:nvSpPr>
          <p:cNvPr id="30" name="Title Text"/>
          <p:cNvSpPr txBox="1"/>
          <p:nvPr>
            <p:ph type="title"/>
          </p:nvPr>
        </p:nvSpPr>
        <p:spPr>
          <a:xfrm>
            <a:off x="2203704" y="2798064"/>
            <a:ext cx="5916169" cy="1216153"/>
          </a:xfrm>
          <a:prstGeom prst="rect">
            <a:avLst/>
          </a:prstGeom>
        </p:spPr>
        <p:txBody>
          <a:bodyPr/>
          <a:lstStyle/>
          <a:p>
            <a:pPr/>
            <a:r>
              <a:t>Title Text</a:t>
            </a:r>
          </a:p>
        </p:txBody>
      </p:sp>
      <p:sp>
        <p:nvSpPr>
          <p:cNvPr id="31" name="Body Level One…"/>
          <p:cNvSpPr txBox="1"/>
          <p:nvPr>
            <p:ph type="body" sz="quarter" idx="1"/>
          </p:nvPr>
        </p:nvSpPr>
        <p:spPr>
          <a:xfrm>
            <a:off x="2203704" y="4123942"/>
            <a:ext cx="5907024" cy="1078993"/>
          </a:xfrm>
          <a:prstGeom prst="rect">
            <a:avLst/>
          </a:prstGeom>
        </p:spPr>
        <p:txBody>
          <a:bodyPr lIns="0" tIns="0" rIns="0" bIns="0">
            <a:normAutofit fontScale="100000" lnSpcReduction="0"/>
          </a:bodyPr>
          <a:lstStyle>
            <a:lvl1pPr marL="0" indent="0">
              <a:spcBef>
                <a:spcPts val="700"/>
              </a:spcBef>
              <a:buClrTx/>
              <a:buSzTx/>
              <a:buNone/>
              <a:defRPr b="1" sz="2000">
                <a:solidFill>
                  <a:schemeClr val="accent6"/>
                </a:solidFill>
              </a:defRPr>
            </a:lvl1pPr>
            <a:lvl2pPr marL="0" indent="544144">
              <a:spcBef>
                <a:spcPts val="700"/>
              </a:spcBef>
              <a:buClrTx/>
              <a:buSzTx/>
              <a:buNone/>
              <a:defRPr b="1" sz="2000">
                <a:solidFill>
                  <a:schemeClr val="accent6"/>
                </a:solidFill>
              </a:defRPr>
            </a:lvl2pPr>
            <a:lvl3pPr marL="0" indent="1088291">
              <a:spcBef>
                <a:spcPts val="700"/>
              </a:spcBef>
              <a:buClrTx/>
              <a:buSzTx/>
              <a:buNone/>
              <a:defRPr b="1" sz="2000">
                <a:solidFill>
                  <a:schemeClr val="accent6"/>
                </a:solidFill>
              </a:defRPr>
            </a:lvl3pPr>
            <a:lvl4pPr marL="0" indent="1632436">
              <a:spcBef>
                <a:spcPts val="700"/>
              </a:spcBef>
              <a:buClrTx/>
              <a:buSzTx/>
              <a:buNone/>
              <a:defRPr b="1" sz="2000">
                <a:solidFill>
                  <a:schemeClr val="accent6"/>
                </a:solidFill>
              </a:defRPr>
            </a:lvl4pPr>
            <a:lvl5pPr marL="0" indent="2176580">
              <a:spcBef>
                <a:spcPts val="700"/>
              </a:spcBef>
              <a:buClrTx/>
              <a:buSzTx/>
              <a:buNone/>
              <a:defRPr b="1" sz="2000">
                <a:solidFill>
                  <a:schemeClr val="accent6"/>
                </a:solidFill>
              </a:defRPr>
            </a:lvl5pPr>
          </a:lstStyle>
          <a:p>
            <a:pPr/>
            <a:r>
              <a:t>Body Level One</a:t>
            </a:r>
          </a:p>
          <a:p>
            <a:pPr lvl="1"/>
            <a:r>
              <a:t>Body Level Two</a:t>
            </a:r>
          </a:p>
          <a:p>
            <a:pPr lvl="2"/>
            <a:r>
              <a:t>Body Level Three</a:t>
            </a:r>
          </a:p>
          <a:p>
            <a:pPr lvl="3"/>
            <a:r>
              <a:t>Body Level Four</a:t>
            </a:r>
          </a:p>
          <a:p>
            <a:pPr lvl="4"/>
            <a:r>
              <a:t>Body Level Five</a:t>
            </a:r>
          </a:p>
        </p:txBody>
      </p:sp>
      <p:pic>
        <p:nvPicPr>
          <p:cNvPr id="32" name="Picture 5" descr="Picture 5"/>
          <p:cNvPicPr>
            <a:picLocks noChangeAspect="1"/>
          </p:cNvPicPr>
          <p:nvPr/>
        </p:nvPicPr>
        <p:blipFill>
          <a:blip r:embed="rId3">
            <a:extLst/>
          </a:blip>
          <a:stretch>
            <a:fillRect/>
          </a:stretch>
        </p:blipFill>
        <p:spPr>
          <a:xfrm>
            <a:off x="872598" y="2900170"/>
            <a:ext cx="714125" cy="980589"/>
          </a:xfrm>
          <a:prstGeom prst="rect">
            <a:avLst/>
          </a:prstGeom>
          <a:ln w="12700">
            <a:miter lim="400000"/>
          </a:ln>
        </p:spPr>
      </p:pic>
      <p:pic>
        <p:nvPicPr>
          <p:cNvPr id="33" name="Picture 4" descr="Picture 4"/>
          <p:cNvPicPr>
            <a:picLocks noChangeAspect="1"/>
          </p:cNvPicPr>
          <p:nvPr/>
        </p:nvPicPr>
        <p:blipFill>
          <a:blip r:embed="rId4">
            <a:extLst/>
          </a:blip>
          <a:stretch>
            <a:fillRect/>
          </a:stretch>
        </p:blipFill>
        <p:spPr>
          <a:xfrm>
            <a:off x="9862849" y="6057432"/>
            <a:ext cx="1924371" cy="512065"/>
          </a:xfrm>
          <a:prstGeom prst="rect">
            <a:avLst/>
          </a:prstGeom>
          <a:ln w="12700">
            <a:miter lim="400000"/>
          </a:ln>
        </p:spPr>
      </p:pic>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phic">
    <p:spTree>
      <p:nvGrpSpPr>
        <p:cNvPr id="1" name=""/>
        <p:cNvGrpSpPr/>
        <p:nvPr/>
      </p:nvGrpSpPr>
      <p:grpSpPr>
        <a:xfrm>
          <a:off x="0" y="0"/>
          <a:ext cx="0" cy="0"/>
          <a:chOff x="0" y="0"/>
          <a:chExt cx="0" cy="0"/>
        </a:xfrm>
      </p:grpSpPr>
      <p:pic>
        <p:nvPicPr>
          <p:cNvPr id="41"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42"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43"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44"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45"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46"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47"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48"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49"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50"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51"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52"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53"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54"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55"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pic>
        <p:nvPicPr>
          <p:cNvPr id="62" name="Picture 5" descr="Picture 5"/>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63" name="Title Text"/>
          <p:cNvSpPr txBox="1"/>
          <p:nvPr>
            <p:ph type="title"/>
          </p:nvPr>
        </p:nvSpPr>
        <p:spPr>
          <a:xfrm>
            <a:off x="795527" y="914400"/>
            <a:ext cx="8010145" cy="585217"/>
          </a:xfrm>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pic>
        <p:nvPicPr>
          <p:cNvPr id="71"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72"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73"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74"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75"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76"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77"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78"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79"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80"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81"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82"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83"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84"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85" name="Body Level One…"/>
          <p:cNvSpPr txBox="1"/>
          <p:nvPr>
            <p:ph type="body" idx="1"/>
          </p:nvPr>
        </p:nvSpPr>
        <p:spPr>
          <a:xfrm>
            <a:off x="304721" y="1431924"/>
            <a:ext cx="11582480" cy="4593972"/>
          </a:xfrm>
          <a:prstGeom prst="rect">
            <a:avLst/>
          </a:prstGeom>
        </p:spPr>
        <p:txBody>
          <a:bodyPr>
            <a:normAutofit fontScale="100000" lnSpcReduction="0"/>
          </a:bodyPr>
          <a:lstStyle>
            <a:lvl3pPr marL="0" indent="0">
              <a:spcBef>
                <a:spcPts val="0"/>
              </a:spcBef>
              <a:buClrTx/>
              <a:buSzTx/>
              <a:buNone/>
              <a:defRPr>
                <a:latin typeface="Menlo Regular"/>
                <a:ea typeface="Menlo Regular"/>
                <a:cs typeface="Menlo Regular"/>
                <a:sym typeface="Menlo Regular"/>
              </a:defRPr>
            </a:lvl3pPr>
            <a:lvl4pPr marL="0" indent="0" algn="r">
              <a:buClrTx/>
              <a:buSzTx/>
              <a:buNone/>
              <a:defRPr i="1"/>
            </a:lvl4pPr>
            <a:lvl5pPr marL="0" indent="0">
              <a:spcBef>
                <a:spcPts val="0"/>
              </a:spcBef>
              <a:buClrTx/>
              <a:buSzTx/>
              <a:buNone/>
              <a:defRPr b="1">
                <a:latin typeface="Menlo Regular"/>
                <a:ea typeface="Menlo Regular"/>
                <a:cs typeface="Menlo Regular"/>
                <a:sym typeface="Menlo Regular"/>
              </a:defRPr>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pic>
        <p:nvPicPr>
          <p:cNvPr id="93"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94"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95"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96"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97"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98"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99"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100"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101"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102"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103"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104"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105"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106"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107" name="Body Level One…"/>
          <p:cNvSpPr txBox="1"/>
          <p:nvPr>
            <p:ph type="body" idx="1"/>
          </p:nvPr>
        </p:nvSpPr>
        <p:spPr>
          <a:xfrm>
            <a:off x="304721" y="1431924"/>
            <a:ext cx="11582480" cy="4593972"/>
          </a:xfrm>
          <a:prstGeom prst="rect">
            <a:avLst/>
          </a:prstGeom>
        </p:spPr>
        <p:txBody>
          <a:bodyPr anchor="ctr">
            <a:normAutofit fontScale="100000" lnSpcReduction="0"/>
          </a:bodyPr>
          <a:lstStyle>
            <a:lvl1pPr marL="0" indent="0" algn="ctr">
              <a:buClrTx/>
              <a:buSzTx/>
              <a:buNone/>
              <a:defRPr sz="2800"/>
            </a:lvl1pPr>
            <a:lvl2pPr marL="0" indent="0" algn="r">
              <a:buClrTx/>
              <a:buSzTx/>
              <a:buNone/>
              <a:defRPr i="1"/>
            </a:lvl2pPr>
            <a:lvl3pPr marL="0" indent="0">
              <a:spcBef>
                <a:spcPts val="0"/>
              </a:spcBef>
              <a:buClrTx/>
              <a:buSzTx/>
              <a:buNone/>
              <a:defRPr>
                <a:latin typeface="Menlo Regular"/>
                <a:ea typeface="Menlo Regular"/>
                <a:cs typeface="Menlo Regular"/>
                <a:sym typeface="Menlo Regular"/>
              </a:defRPr>
            </a:lvl3pPr>
            <a:lvl4pPr marL="0" indent="0" algn="ctr">
              <a:buClrTx/>
              <a:buSzTx/>
              <a:buNone/>
              <a:defRPr sz="2800"/>
            </a:lvl4pPr>
            <a:lvl5pPr marL="0" indent="0" algn="ctr">
              <a:buClrTx/>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3" name="Title Text"/>
          <p:cNvSpPr txBox="1"/>
          <p:nvPr>
            <p:ph type="title"/>
          </p:nvPr>
        </p:nvSpPr>
        <p:spPr>
          <a:xfrm>
            <a:off x="795527" y="2798064"/>
            <a:ext cx="5907025" cy="139903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4" name="Body Level One…"/>
          <p:cNvSpPr txBox="1"/>
          <p:nvPr>
            <p:ph type="body" idx="1"/>
          </p:nvPr>
        </p:nvSpPr>
        <p:spPr>
          <a:xfrm>
            <a:off x="608965" y="1600200"/>
            <a:ext cx="10961370" cy="45259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7307579" y="6172200"/>
            <a:ext cx="2841838" cy="368301"/>
          </a:xfrm>
          <a:prstGeom prst="rect">
            <a:avLst/>
          </a:prstGeom>
          <a:ln w="12700">
            <a:miter lim="400000"/>
          </a:ln>
        </p:spPr>
        <p:txBody>
          <a:bodyPr wrap="none" lIns="54413" tIns="54413" rIns="54413" bIns="54413" anchor="ctr">
            <a:spAutoFit/>
          </a:bodyPr>
          <a:lstStyle>
            <a:lvl1pPr algn="ctr">
              <a:defRPr sz="800">
                <a:solidFill>
                  <a:srgbClr val="80808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Lst>
  <p:transition xmlns:p14="http://schemas.microsoft.com/office/powerpoint/2010/main" spd="med" advClick="1"/>
  <p:txStyles>
    <p:titleStyle>
      <a:lvl1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1pPr>
      <a:lvl2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2pPr>
      <a:lvl3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3pPr>
      <a:lvl4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4pPr>
      <a:lvl5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5pPr>
      <a:lvl6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6pPr>
      <a:lvl7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7pPr>
      <a:lvl8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8pPr>
      <a:lvl9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9pPr>
    </p:titleStyle>
    <p:bodyStyle>
      <a:lvl1pPr marL="274638" marR="0" indent="-26511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1pPr>
      <a:lvl2pPr marL="579288" marR="0" indent="-303437"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2pPr>
      <a:lvl3pPr marL="796484" marR="0" indent="-244781"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3pPr>
      <a:lvl4pPr marL="994452" marR="0" indent="-24247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4pPr>
      <a:lvl5pPr marL="1167105" marR="0" indent="-216740"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5pPr>
      <a:lvl6pPr marL="297012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6pPr>
      <a:lvl7pPr marL="3514271"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7pPr>
      <a:lvl8pPr marL="405841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8pPr>
      <a:lvl9pPr marL="4602562"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1pPr>
      <a:lvl2pPr marL="0" marR="0" indent="457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2pPr>
      <a:lvl3pPr marL="0" marR="0" indent="914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3pPr>
      <a:lvl4pPr marL="0" marR="0" indent="1371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4pPr>
      <a:lvl5pPr marL="0" marR="0" indent="18288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5pPr>
      <a:lvl6pPr marL="0" marR="0" indent="22860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6pPr>
      <a:lvl7pPr marL="0" marR="0" indent="2743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7pPr>
      <a:lvl8pPr marL="0" marR="0" indent="3200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8pPr>
      <a:lvl9pPr marL="0" marR="0" indent="3657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29.png"/><Relationship Id="rId12" Type="http://schemas.openxmlformats.org/officeDocument/2006/relationships/image" Target="../media/image30.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35.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6.png"/><Relationship Id="rId8" Type="http://schemas.openxmlformats.org/officeDocument/2006/relationships/image" Target="../media/image37.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sean-parent.stlab.cc/papers-and-presentations/" TargetMode="External"/><Relationship Id="rId4" Type="http://schemas.openxmlformats.org/officeDocument/2006/relationships/hyperlink" Target="https://www.hylo-lang.org/" TargetMode="External"/><Relationship Id="rId5" Type="http://schemas.openxmlformats.org/officeDocument/2006/relationships/hyperlink" Target="https://accu.org/journals/overload/33/188/teodorescu-parent/"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s://godbolt.org/z/z381aM1r7"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hyperlink" Target="https://godbolt.org/z/PYdj3W5Ma"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hyperlink" Target="https://godbolt.org/z/6zqM8neax" TargetMode="External"/></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hyperlink" Target="https://www.swift.org/blog/swift-5-exclusivity/"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hyperlink" Target="https://doc.rust-lang.org/book/ch04-02-references-and-borrowing.html" TargetMode="External"/></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s://en.wikipedia.org/wiki/List_of_failed_and_overbudget_custom_software_projects" TargetMode="Externa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en.wikipedia.org/wiki/List_of_failed_and_overbudget_custom_software_projects" TargetMode="External"/></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18.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1.gif"/></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9.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1.tif"/><Relationship Id="rId4" Type="http://schemas.openxmlformats.org/officeDocument/2006/relationships/image" Target="../media/image2.tif"/></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21.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22.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23.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hyperlink" Target="https://arxiv.org/pdf/1901.01930" TargetMode="External"/></Relationships>

</file>

<file path=ppt/slides/_rels/slide9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hyperlink" Target="https://arxiv.org/pdf/1901.01930" TargetMode="External"/></Relationships>

</file>

<file path=ppt/slides/_rels/slide9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itle 3"/>
          <p:cNvSpPr txBox="1"/>
          <p:nvPr>
            <p:ph type="title"/>
          </p:nvPr>
        </p:nvSpPr>
        <p:spPr>
          <a:xfrm>
            <a:off x="2203704" y="2798064"/>
            <a:ext cx="6432294" cy="1216153"/>
          </a:xfrm>
          <a:prstGeom prst="rect">
            <a:avLst/>
          </a:prstGeom>
        </p:spPr>
        <p:txBody>
          <a:bodyPr/>
          <a:lstStyle/>
          <a:p>
            <a:pPr/>
            <a:r>
              <a:t>Local Reasoning in </a:t>
            </a:r>
            <a:r>
              <a:rPr strike="sngStrike"/>
              <a:t>Any Language</a:t>
            </a:r>
          </a:p>
        </p:txBody>
      </p:sp>
      <p:sp>
        <p:nvSpPr>
          <p:cNvPr id="118" name="Content Placeholder 4"/>
          <p:cNvSpPr txBox="1"/>
          <p:nvPr>
            <p:ph type="body" sz="quarter" idx="1"/>
          </p:nvPr>
        </p:nvSpPr>
        <p:spPr>
          <a:prstGeom prst="rect">
            <a:avLst/>
          </a:prstGeom>
        </p:spPr>
        <p:txBody>
          <a:bodyPr/>
          <a:lstStyle/>
          <a:p>
            <a:pPr/>
            <a:r>
              <a:t>Sean Parent  |  Sr. Principal Scientist</a:t>
            </a:r>
            <a:br/>
            <a:r>
              <a:t>Software Technology Lab</a:t>
            </a:r>
          </a:p>
        </p:txBody>
      </p:sp>
      <p:sp>
        <p:nvSpPr>
          <p:cNvPr id="119" name="Rust"/>
          <p:cNvSpPr txBox="1"/>
          <p:nvPr/>
        </p:nvSpPr>
        <p:spPr>
          <a:xfrm rot="21010153">
            <a:off x="6510433" y="2300615"/>
            <a:ext cx="950418" cy="66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600">
                <a:solidFill>
                  <a:schemeClr val="accent6"/>
                </a:solidFill>
              </a:defRPr>
            </a:lvl1pPr>
          </a:lstStyle>
          <a:p>
            <a:pPr/>
            <a:r>
              <a:t>Rust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le 3"/>
          <p:cNvSpPr txBox="1"/>
          <p:nvPr>
            <p:ph type="title"/>
          </p:nvPr>
        </p:nvSpPr>
        <p:spPr>
          <a:xfrm>
            <a:off x="304721" y="287506"/>
            <a:ext cx="11579384" cy="674519"/>
          </a:xfrm>
          <a:prstGeom prst="rect">
            <a:avLst/>
          </a:prstGeom>
        </p:spPr>
        <p:txBody>
          <a:bodyPr/>
          <a:lstStyle/>
          <a:p>
            <a:pPr/>
            <a:r>
              <a:t>Local Reasoning</a:t>
            </a:r>
          </a:p>
        </p:txBody>
      </p:sp>
      <p:sp>
        <p:nvSpPr>
          <p:cNvPr id="172" name="Content Placeholder 4"/>
          <p:cNvSpPr txBox="1"/>
          <p:nvPr>
            <p:ph type="body" idx="1"/>
          </p:nvPr>
        </p:nvSpPr>
        <p:spPr>
          <a:xfrm>
            <a:off x="304720" y="1431923"/>
            <a:ext cx="11582481" cy="4593973"/>
          </a:xfrm>
          <a:prstGeom prst="rect">
            <a:avLst/>
          </a:prstGeom>
        </p:spPr>
        <p:txBody>
          <a:bodyPr/>
          <a:lstStyle/>
          <a:p>
            <a:pPr lvl="3" algn="ctr"/>
            <a:r>
              <a:rPr b="1"/>
              <a:t>Local reasoning</a:t>
            </a:r>
            <a:r>
              <a:t> is the idea that the reader can make sense of the code directly in front of them, without going on a journey discovering how the code works.</a:t>
            </a:r>
          </a:p>
          <a:p>
            <a:pPr lvl="3"/>
            <a:r>
              <a:t>—Nathan Gitter </a:t>
            </a:r>
          </a:p>
          <a:p>
            <a:pPr/>
            <a:r>
              <a:t>The two units of code this talk is concerned with are:</a:t>
            </a:r>
          </a:p>
          <a:p>
            <a:pPr lvl="1" marL="540963" indent="-265112"/>
            <a:r>
              <a:t>Functions</a:t>
            </a:r>
          </a:p>
          <a:p>
            <a:pPr lvl="1" marL="540963" indent="-265112"/>
            <a:r>
              <a:t>Classes</a:t>
            </a:r>
          </a:p>
          <a:p>
            <a:pPr/>
            <a:r>
              <a:t>The API is the key to local reasoning</a:t>
            </a:r>
          </a:p>
        </p:txBody>
      </p:sp>
      <p:sp>
        <p:nvSpPr>
          <p:cNvPr id="173" name="Slide Number"/>
          <p:cNvSpPr txBox="1"/>
          <p:nvPr>
            <p:ph type="sldNum" sz="quarter" idx="2"/>
          </p:nvPr>
        </p:nvSpPr>
        <p:spPr>
          <a:xfrm>
            <a:off x="5997072" y="6506918"/>
            <a:ext cx="19468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Russian Coat Check Algorithm"/>
          <p:cNvSpPr txBox="1"/>
          <p:nvPr>
            <p:ph type="title"/>
          </p:nvPr>
        </p:nvSpPr>
        <p:spPr>
          <a:prstGeom prst="rect">
            <a:avLst/>
          </a:prstGeom>
        </p:spPr>
        <p:txBody>
          <a:bodyPr/>
          <a:lstStyle/>
          <a:p>
            <a:pPr/>
            <a:r>
              <a:t>Russian Coat Check Algorithm</a:t>
            </a:r>
          </a:p>
        </p:txBody>
      </p:sp>
      <p:sp>
        <p:nvSpPr>
          <p:cNvPr id="693" name="Slide Number"/>
          <p:cNvSpPr txBox="1"/>
          <p:nvPr>
            <p:ph type="sldNum" sz="quarter" idx="2"/>
          </p:nvPr>
        </p:nvSpPr>
        <p:spPr>
          <a:xfrm>
            <a:off x="5963087" y="6506918"/>
            <a:ext cx="2626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4" name="Image" descr="Image"/>
          <p:cNvPicPr>
            <a:picLocks noChangeAspect="1"/>
          </p:cNvPicPr>
          <p:nvPr/>
        </p:nvPicPr>
        <p:blipFill>
          <a:blip r:embed="rId3">
            <a:extLst/>
          </a:blip>
          <a:stretch>
            <a:fillRect/>
          </a:stretch>
        </p:blipFill>
        <p:spPr>
          <a:xfrm>
            <a:off x="3318118" y="2705854"/>
            <a:ext cx="761208" cy="1446292"/>
          </a:xfrm>
          <a:prstGeom prst="rect">
            <a:avLst/>
          </a:prstGeom>
          <a:ln w="12700">
            <a:miter lim="400000"/>
          </a:ln>
        </p:spPr>
      </p:pic>
      <p:pic>
        <p:nvPicPr>
          <p:cNvPr id="695" name="Image" descr="Image"/>
          <p:cNvPicPr>
            <a:picLocks noChangeAspect="1"/>
          </p:cNvPicPr>
          <p:nvPr/>
        </p:nvPicPr>
        <p:blipFill>
          <a:blip r:embed="rId4">
            <a:extLst/>
          </a:blip>
          <a:stretch>
            <a:fillRect/>
          </a:stretch>
        </p:blipFill>
        <p:spPr>
          <a:xfrm>
            <a:off x="4003204" y="2705854"/>
            <a:ext cx="761207" cy="1446292"/>
          </a:xfrm>
          <a:prstGeom prst="rect">
            <a:avLst/>
          </a:prstGeom>
          <a:ln w="12700">
            <a:miter lim="400000"/>
          </a:ln>
        </p:spPr>
      </p:pic>
      <p:pic>
        <p:nvPicPr>
          <p:cNvPr id="696" name="Image" descr="Image"/>
          <p:cNvPicPr>
            <a:picLocks noChangeAspect="1"/>
          </p:cNvPicPr>
          <p:nvPr/>
        </p:nvPicPr>
        <p:blipFill>
          <a:blip r:embed="rId5">
            <a:extLst/>
          </a:blip>
          <a:stretch>
            <a:fillRect/>
          </a:stretch>
        </p:blipFill>
        <p:spPr>
          <a:xfrm>
            <a:off x="4688289" y="2705854"/>
            <a:ext cx="761208" cy="1446292"/>
          </a:xfrm>
          <a:prstGeom prst="rect">
            <a:avLst/>
          </a:prstGeom>
          <a:ln w="12700">
            <a:miter lim="400000"/>
          </a:ln>
        </p:spPr>
      </p:pic>
      <p:pic>
        <p:nvPicPr>
          <p:cNvPr id="697" name="Image" descr="Image"/>
          <p:cNvPicPr>
            <a:picLocks noChangeAspect="1"/>
          </p:cNvPicPr>
          <p:nvPr/>
        </p:nvPicPr>
        <p:blipFill>
          <a:blip r:embed="rId6">
            <a:extLst/>
          </a:blip>
          <a:stretch>
            <a:fillRect/>
          </a:stretch>
        </p:blipFill>
        <p:spPr>
          <a:xfrm>
            <a:off x="5371031" y="2705854"/>
            <a:ext cx="761207" cy="1446292"/>
          </a:xfrm>
          <a:prstGeom prst="rect">
            <a:avLst/>
          </a:prstGeom>
          <a:ln w="12700">
            <a:miter lim="400000"/>
          </a:ln>
        </p:spPr>
      </p:pic>
      <p:pic>
        <p:nvPicPr>
          <p:cNvPr id="698" name="Image" descr="Image"/>
          <p:cNvPicPr>
            <a:picLocks noChangeAspect="1"/>
          </p:cNvPicPr>
          <p:nvPr/>
        </p:nvPicPr>
        <p:blipFill>
          <a:blip r:embed="rId7">
            <a:extLst/>
          </a:blip>
          <a:stretch>
            <a:fillRect/>
          </a:stretch>
        </p:blipFill>
        <p:spPr>
          <a:xfrm>
            <a:off x="6048967" y="2705854"/>
            <a:ext cx="761208" cy="1446292"/>
          </a:xfrm>
          <a:prstGeom prst="rect">
            <a:avLst/>
          </a:prstGeom>
          <a:ln w="12700">
            <a:miter lim="400000"/>
          </a:ln>
        </p:spPr>
      </p:pic>
      <p:pic>
        <p:nvPicPr>
          <p:cNvPr id="699" name="Image" descr="Image"/>
          <p:cNvPicPr>
            <a:picLocks noChangeAspect="1"/>
          </p:cNvPicPr>
          <p:nvPr/>
        </p:nvPicPr>
        <p:blipFill>
          <a:blip r:embed="rId8">
            <a:extLst/>
          </a:blip>
          <a:stretch>
            <a:fillRect/>
          </a:stretch>
        </p:blipFill>
        <p:spPr>
          <a:xfrm>
            <a:off x="6738674" y="2705854"/>
            <a:ext cx="761207" cy="1446292"/>
          </a:xfrm>
          <a:prstGeom prst="rect">
            <a:avLst/>
          </a:prstGeom>
          <a:ln w="12700">
            <a:miter lim="400000"/>
          </a:ln>
        </p:spPr>
      </p:pic>
      <p:pic>
        <p:nvPicPr>
          <p:cNvPr id="700" name="Image" descr="Image"/>
          <p:cNvPicPr>
            <a:picLocks noChangeAspect="1"/>
          </p:cNvPicPr>
          <p:nvPr/>
        </p:nvPicPr>
        <p:blipFill>
          <a:blip r:embed="rId9">
            <a:extLst/>
          </a:blip>
          <a:stretch>
            <a:fillRect/>
          </a:stretch>
        </p:blipFill>
        <p:spPr>
          <a:xfrm>
            <a:off x="7409646" y="2705854"/>
            <a:ext cx="761207" cy="1446292"/>
          </a:xfrm>
          <a:prstGeom prst="rect">
            <a:avLst/>
          </a:prstGeom>
          <a:ln w="12700">
            <a:miter lim="400000"/>
          </a:ln>
        </p:spPr>
      </p:pic>
      <p:pic>
        <p:nvPicPr>
          <p:cNvPr id="701" name="Image" descr="Image"/>
          <p:cNvPicPr>
            <a:picLocks noChangeAspect="1"/>
          </p:cNvPicPr>
          <p:nvPr/>
        </p:nvPicPr>
        <p:blipFill>
          <a:blip r:embed="rId10">
            <a:extLst/>
          </a:blip>
          <a:stretch>
            <a:fillRect/>
          </a:stretch>
        </p:blipFill>
        <p:spPr>
          <a:xfrm>
            <a:off x="8099975" y="2705854"/>
            <a:ext cx="761207" cy="1446292"/>
          </a:xfrm>
          <a:prstGeom prst="rect">
            <a:avLst/>
          </a:prstGeom>
          <a:ln w="12700">
            <a:miter lim="400000"/>
          </a:ln>
        </p:spPr>
      </p:pic>
      <p:pic>
        <p:nvPicPr>
          <p:cNvPr id="702" name="Image" descr="Image"/>
          <p:cNvPicPr>
            <a:picLocks noChangeAspect="1"/>
          </p:cNvPicPr>
          <p:nvPr/>
        </p:nvPicPr>
        <p:blipFill>
          <a:blip r:embed="rId11">
            <a:extLst/>
          </a:blip>
          <a:stretch>
            <a:fillRect/>
          </a:stretch>
        </p:blipFill>
        <p:spPr>
          <a:xfrm>
            <a:off x="3996860" y="3390719"/>
            <a:ext cx="761207" cy="761208"/>
          </a:xfrm>
          <a:prstGeom prst="rect">
            <a:avLst/>
          </a:prstGeom>
          <a:ln w="12700">
            <a:miter lim="400000"/>
          </a:ln>
        </p:spPr>
      </p:pic>
      <p:pic>
        <p:nvPicPr>
          <p:cNvPr id="703" name="Image" descr="Image"/>
          <p:cNvPicPr>
            <a:picLocks noChangeAspect="1"/>
          </p:cNvPicPr>
          <p:nvPr/>
        </p:nvPicPr>
        <p:blipFill>
          <a:blip r:embed="rId11">
            <a:extLst/>
          </a:blip>
          <a:stretch>
            <a:fillRect/>
          </a:stretch>
        </p:blipFill>
        <p:spPr>
          <a:xfrm>
            <a:off x="4686567" y="3390719"/>
            <a:ext cx="761207" cy="761208"/>
          </a:xfrm>
          <a:prstGeom prst="rect">
            <a:avLst/>
          </a:prstGeom>
          <a:ln w="12700">
            <a:miter lim="400000"/>
          </a:ln>
        </p:spPr>
      </p:pic>
      <p:pic>
        <p:nvPicPr>
          <p:cNvPr id="704" name="Image" descr="Image"/>
          <p:cNvPicPr>
            <a:picLocks noChangeAspect="1"/>
          </p:cNvPicPr>
          <p:nvPr/>
        </p:nvPicPr>
        <p:blipFill>
          <a:blip r:embed="rId11">
            <a:extLst/>
          </a:blip>
          <a:stretch>
            <a:fillRect/>
          </a:stretch>
        </p:blipFill>
        <p:spPr>
          <a:xfrm>
            <a:off x="6727710" y="3390719"/>
            <a:ext cx="761207" cy="761208"/>
          </a:xfrm>
          <a:prstGeom prst="rect">
            <a:avLst/>
          </a:prstGeom>
          <a:ln w="12700">
            <a:miter lim="400000"/>
          </a:ln>
        </p:spPr>
      </p:pic>
      <p:pic>
        <p:nvPicPr>
          <p:cNvPr id="705" name="Image" descr="Image"/>
          <p:cNvPicPr>
            <a:picLocks noChangeAspect="1"/>
          </p:cNvPicPr>
          <p:nvPr/>
        </p:nvPicPr>
        <p:blipFill>
          <a:blip r:embed="rId11">
            <a:extLst/>
          </a:blip>
          <a:stretch>
            <a:fillRect/>
          </a:stretch>
        </p:blipFill>
        <p:spPr>
          <a:xfrm>
            <a:off x="7410451" y="3390719"/>
            <a:ext cx="761207" cy="761208"/>
          </a:xfrm>
          <a:prstGeom prst="rect">
            <a:avLst/>
          </a:prstGeom>
          <a:ln w="12700">
            <a:miter lim="400000"/>
          </a:ln>
        </p:spPr>
      </p:pic>
      <p:pic>
        <p:nvPicPr>
          <p:cNvPr id="706" name="Image" descr="Image"/>
          <p:cNvPicPr>
            <a:picLocks noChangeAspect="1"/>
          </p:cNvPicPr>
          <p:nvPr/>
        </p:nvPicPr>
        <p:blipFill>
          <a:blip r:embed="rId11">
            <a:extLst/>
          </a:blip>
          <a:stretch>
            <a:fillRect/>
          </a:stretch>
        </p:blipFill>
        <p:spPr>
          <a:xfrm>
            <a:off x="8100158" y="3390719"/>
            <a:ext cx="761207" cy="7612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0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300"/>
                                  </p:stCondLst>
                                  <p:iterate type="el" backwards="0">
                                    <p:tmAbs val="0"/>
                                  </p:iterate>
                                  <p:childTnLst>
                                    <p:set>
                                      <p:cBhvr>
                                        <p:cTn id="9" fill="hold"/>
                                        <p:tgtEl>
                                          <p:spTgt spid="705"/>
                                        </p:tgtEl>
                                        <p:attrNameLst>
                                          <p:attrName>style.visibility</p:attrName>
                                        </p:attrNameLst>
                                      </p:cBhvr>
                                      <p:to>
                                        <p:strVal val="visible"/>
                                      </p:to>
                                    </p:set>
                                  </p:childTnLst>
                                </p:cTn>
                              </p:par>
                            </p:childTnLst>
                          </p:cTn>
                        </p:par>
                        <p:par>
                          <p:cTn id="10" fill="hold">
                            <p:stCondLst>
                              <p:cond delay="300"/>
                            </p:stCondLst>
                            <p:childTnLst>
                              <p:par>
                                <p:cTn id="11" presetClass="entr" nodeType="afterEffect" presetSubtype="0" presetID="1" grpId="3" fill="hold">
                                  <p:stCondLst>
                                    <p:cond delay="200"/>
                                  </p:stCondLst>
                                  <p:iterate type="el" backwards="0">
                                    <p:tmAbs val="0"/>
                                  </p:iterate>
                                  <p:childTnLst>
                                    <p:set>
                                      <p:cBhvr>
                                        <p:cTn id="12" fill="hold"/>
                                        <p:tgtEl>
                                          <p:spTgt spid="706"/>
                                        </p:tgtEl>
                                        <p:attrNameLst>
                                          <p:attrName>style.visibility</p:attrName>
                                        </p:attrNameLst>
                                      </p:cBhvr>
                                      <p:to>
                                        <p:strVal val="visible"/>
                                      </p:to>
                                    </p:set>
                                  </p:childTnLst>
                                </p:cTn>
                              </p:par>
                            </p:childTnLst>
                          </p:cTn>
                        </p:par>
                        <p:par>
                          <p:cTn id="13" fill="hold">
                            <p:stCondLst>
                              <p:cond delay="500"/>
                            </p:stCondLst>
                            <p:childTnLst>
                              <p:par>
                                <p:cTn id="14" presetClass="entr" nodeType="afterEffect" presetSubtype="0" presetID="1" grpId="4" fill="hold">
                                  <p:stCondLst>
                                    <p:cond delay="400"/>
                                  </p:stCondLst>
                                  <p:iterate type="el" backwards="0">
                                    <p:tmAbs val="0"/>
                                  </p:iterate>
                                  <p:childTnLst>
                                    <p:set>
                                      <p:cBhvr>
                                        <p:cTn id="15" fill="hold"/>
                                        <p:tgtEl>
                                          <p:spTgt spid="704"/>
                                        </p:tgtEl>
                                        <p:attrNameLst>
                                          <p:attrName>style.visibility</p:attrName>
                                        </p:attrNameLst>
                                      </p:cBhvr>
                                      <p:to>
                                        <p:strVal val="visible"/>
                                      </p:to>
                                    </p:set>
                                  </p:childTnLst>
                                </p:cTn>
                              </p:par>
                            </p:childTnLst>
                          </p:cTn>
                        </p:par>
                        <p:par>
                          <p:cTn id="16" fill="hold">
                            <p:stCondLst>
                              <p:cond delay="900"/>
                            </p:stCondLst>
                            <p:childTnLst>
                              <p:par>
                                <p:cTn id="17" presetClass="entr" nodeType="afterEffect" presetSubtype="0" presetID="1" grpId="5" fill="hold">
                                  <p:stCondLst>
                                    <p:cond delay="300"/>
                                  </p:stCondLst>
                                  <p:iterate type="el" backwards="0">
                                    <p:tmAbs val="0"/>
                                  </p:iterate>
                                  <p:childTnLst>
                                    <p:set>
                                      <p:cBhvr>
                                        <p:cTn id="18" fill="hold"/>
                                        <p:tgtEl>
                                          <p:spTgt spid="7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6" grpId="3"/>
      <p:bldP build="whole" bldLvl="1" animBg="1" rev="0" advAuto="0" spid="704" grpId="4"/>
      <p:bldP build="whole" bldLvl="1" animBg="1" rev="0" advAuto="0" spid="702" grpId="1"/>
      <p:bldP build="whole" bldLvl="1" animBg="1" rev="0" advAuto="0" spid="705" grpId="2"/>
      <p:bldP build="whole" bldLvl="1" animBg="1" rev="0" advAuto="0" spid="703" grpId="5"/>
    </p:bldLst>
  </p:timing>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0" name="Image" descr="Image"/>
          <p:cNvPicPr>
            <a:picLocks noChangeAspect="1"/>
          </p:cNvPicPr>
          <p:nvPr/>
        </p:nvPicPr>
        <p:blipFill>
          <a:blip r:embed="rId3">
            <a:extLst/>
          </a:blip>
          <a:stretch>
            <a:fillRect/>
          </a:stretch>
        </p:blipFill>
        <p:spPr>
          <a:xfrm>
            <a:off x="3316004" y="2705854"/>
            <a:ext cx="5556807" cy="1446292"/>
          </a:xfrm>
          <a:prstGeom prst="rect">
            <a:avLst/>
          </a:prstGeom>
          <a:ln w="12700">
            <a:miter lim="400000"/>
          </a:ln>
        </p:spPr>
      </p:pic>
      <p:sp>
        <p:nvSpPr>
          <p:cNvPr id="711" name="Russian Coat Check Algorithm"/>
          <p:cNvSpPr txBox="1"/>
          <p:nvPr>
            <p:ph type="title"/>
          </p:nvPr>
        </p:nvSpPr>
        <p:spPr>
          <a:prstGeom prst="rect">
            <a:avLst/>
          </a:prstGeom>
        </p:spPr>
        <p:txBody>
          <a:bodyPr/>
          <a:lstStyle/>
          <a:p>
            <a:pPr/>
            <a:r>
              <a:t>Russian Coat Check Algorithm</a:t>
            </a:r>
          </a:p>
        </p:txBody>
      </p:sp>
      <p:sp>
        <p:nvSpPr>
          <p:cNvPr id="712" name="Slide Number"/>
          <p:cNvSpPr txBox="1"/>
          <p:nvPr>
            <p:ph type="sldNum" sz="quarter" idx="2"/>
          </p:nvPr>
        </p:nvSpPr>
        <p:spPr>
          <a:xfrm>
            <a:off x="5961639" y="6506918"/>
            <a:ext cx="26554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3" name="Image" descr="Image"/>
          <p:cNvPicPr>
            <a:picLocks noChangeAspect="1"/>
          </p:cNvPicPr>
          <p:nvPr/>
        </p:nvPicPr>
        <p:blipFill>
          <a:blip r:embed="rId4">
            <a:extLst/>
          </a:blip>
          <a:stretch>
            <a:fillRect/>
          </a:stretch>
        </p:blipFill>
        <p:spPr>
          <a:xfrm>
            <a:off x="3318118" y="2705854"/>
            <a:ext cx="761208" cy="1446292"/>
          </a:xfrm>
          <a:prstGeom prst="rect">
            <a:avLst/>
          </a:prstGeom>
          <a:ln w="12700">
            <a:miter lim="400000"/>
          </a:ln>
        </p:spPr>
      </p:pic>
      <p:pic>
        <p:nvPicPr>
          <p:cNvPr id="714" name="Image" descr="Image"/>
          <p:cNvPicPr>
            <a:picLocks noChangeAspect="1"/>
          </p:cNvPicPr>
          <p:nvPr/>
        </p:nvPicPr>
        <p:blipFill>
          <a:blip r:embed="rId5">
            <a:extLst/>
          </a:blip>
          <a:stretch>
            <a:fillRect/>
          </a:stretch>
        </p:blipFill>
        <p:spPr>
          <a:xfrm>
            <a:off x="4003204" y="2705854"/>
            <a:ext cx="761207" cy="1446292"/>
          </a:xfrm>
          <a:prstGeom prst="rect">
            <a:avLst/>
          </a:prstGeom>
          <a:ln w="12700">
            <a:miter lim="400000"/>
          </a:ln>
        </p:spPr>
      </p:pic>
      <p:pic>
        <p:nvPicPr>
          <p:cNvPr id="715" name="Image" descr="Image"/>
          <p:cNvPicPr>
            <a:picLocks noChangeAspect="1"/>
          </p:cNvPicPr>
          <p:nvPr/>
        </p:nvPicPr>
        <p:blipFill>
          <a:blip r:embed="rId6">
            <a:extLst/>
          </a:blip>
          <a:stretch>
            <a:fillRect/>
          </a:stretch>
        </p:blipFill>
        <p:spPr>
          <a:xfrm>
            <a:off x="4688289" y="2705854"/>
            <a:ext cx="761208" cy="1446292"/>
          </a:xfrm>
          <a:prstGeom prst="rect">
            <a:avLst/>
          </a:prstGeom>
          <a:ln w="12700">
            <a:miter lim="400000"/>
          </a:ln>
        </p:spPr>
      </p:pic>
      <p:pic>
        <p:nvPicPr>
          <p:cNvPr id="716" name="Image" descr="Image"/>
          <p:cNvPicPr>
            <a:picLocks noChangeAspect="1"/>
          </p:cNvPicPr>
          <p:nvPr/>
        </p:nvPicPr>
        <p:blipFill>
          <a:blip r:embed="rId7">
            <a:extLst/>
          </a:blip>
          <a:stretch>
            <a:fillRect/>
          </a:stretch>
        </p:blipFill>
        <p:spPr>
          <a:xfrm>
            <a:off x="6738674" y="2705854"/>
            <a:ext cx="761207" cy="1446292"/>
          </a:xfrm>
          <a:prstGeom prst="rect">
            <a:avLst/>
          </a:prstGeom>
          <a:ln w="12700">
            <a:miter lim="400000"/>
          </a:ln>
        </p:spPr>
      </p:pic>
      <p:pic>
        <p:nvPicPr>
          <p:cNvPr id="717" name="Image" descr="Image"/>
          <p:cNvPicPr>
            <a:picLocks noChangeAspect="1"/>
          </p:cNvPicPr>
          <p:nvPr/>
        </p:nvPicPr>
        <p:blipFill>
          <a:blip r:embed="rId8">
            <a:extLst/>
          </a:blip>
          <a:stretch>
            <a:fillRect/>
          </a:stretch>
        </p:blipFill>
        <p:spPr>
          <a:xfrm>
            <a:off x="7409646" y="2705854"/>
            <a:ext cx="761207" cy="1446292"/>
          </a:xfrm>
          <a:prstGeom prst="rect">
            <a:avLst/>
          </a:prstGeom>
          <a:ln w="12700">
            <a:miter lim="400000"/>
          </a:ln>
        </p:spPr>
      </p:pic>
      <p:pic>
        <p:nvPicPr>
          <p:cNvPr id="718" name="Image" descr="Image"/>
          <p:cNvPicPr>
            <a:picLocks noChangeAspect="1"/>
          </p:cNvPicPr>
          <p:nvPr/>
        </p:nvPicPr>
        <p:blipFill>
          <a:blip r:embed="rId9">
            <a:extLst/>
          </a:blip>
          <a:stretch>
            <a:fillRect/>
          </a:stretch>
        </p:blipFill>
        <p:spPr>
          <a:xfrm>
            <a:off x="8099975" y="2705854"/>
            <a:ext cx="761207" cy="1446292"/>
          </a:xfrm>
          <a:prstGeom prst="rect">
            <a:avLst/>
          </a:prstGeom>
          <a:ln w="12700">
            <a:miter lim="400000"/>
          </a:ln>
        </p:spPr>
      </p:pic>
      <p:pic>
        <p:nvPicPr>
          <p:cNvPr id="719" name="Image" descr="Image"/>
          <p:cNvPicPr>
            <a:picLocks noChangeAspect="1"/>
          </p:cNvPicPr>
          <p:nvPr/>
        </p:nvPicPr>
        <p:blipFill>
          <a:blip r:embed="rId10">
            <a:extLst/>
          </a:blip>
          <a:stretch>
            <a:fillRect/>
          </a:stretch>
        </p:blipFill>
        <p:spPr>
          <a:xfrm>
            <a:off x="3996860" y="3390719"/>
            <a:ext cx="761207" cy="761208"/>
          </a:xfrm>
          <a:prstGeom prst="rect">
            <a:avLst/>
          </a:prstGeom>
          <a:ln w="12700">
            <a:miter lim="400000"/>
          </a:ln>
        </p:spPr>
      </p:pic>
      <p:pic>
        <p:nvPicPr>
          <p:cNvPr id="720" name="Image" descr="Image"/>
          <p:cNvPicPr>
            <a:picLocks noChangeAspect="1"/>
          </p:cNvPicPr>
          <p:nvPr/>
        </p:nvPicPr>
        <p:blipFill>
          <a:blip r:embed="rId10">
            <a:extLst/>
          </a:blip>
          <a:stretch>
            <a:fillRect/>
          </a:stretch>
        </p:blipFill>
        <p:spPr>
          <a:xfrm>
            <a:off x="4686567" y="3390719"/>
            <a:ext cx="761207" cy="761208"/>
          </a:xfrm>
          <a:prstGeom prst="rect">
            <a:avLst/>
          </a:prstGeom>
          <a:ln w="12700">
            <a:miter lim="400000"/>
          </a:ln>
        </p:spPr>
      </p:pic>
      <p:pic>
        <p:nvPicPr>
          <p:cNvPr id="721" name="Image" descr="Image"/>
          <p:cNvPicPr>
            <a:picLocks noChangeAspect="1"/>
          </p:cNvPicPr>
          <p:nvPr/>
        </p:nvPicPr>
        <p:blipFill>
          <a:blip r:embed="rId10">
            <a:extLst/>
          </a:blip>
          <a:stretch>
            <a:fillRect/>
          </a:stretch>
        </p:blipFill>
        <p:spPr>
          <a:xfrm>
            <a:off x="6727710" y="3390719"/>
            <a:ext cx="761207" cy="761208"/>
          </a:xfrm>
          <a:prstGeom prst="rect">
            <a:avLst/>
          </a:prstGeom>
          <a:ln w="12700">
            <a:miter lim="400000"/>
          </a:ln>
        </p:spPr>
      </p:pic>
      <p:pic>
        <p:nvPicPr>
          <p:cNvPr id="722" name="Image" descr="Image"/>
          <p:cNvPicPr>
            <a:picLocks noChangeAspect="1"/>
          </p:cNvPicPr>
          <p:nvPr/>
        </p:nvPicPr>
        <p:blipFill>
          <a:blip r:embed="rId10">
            <a:extLst/>
          </a:blip>
          <a:stretch>
            <a:fillRect/>
          </a:stretch>
        </p:blipFill>
        <p:spPr>
          <a:xfrm>
            <a:off x="7410451" y="3390719"/>
            <a:ext cx="761207" cy="761208"/>
          </a:xfrm>
          <a:prstGeom prst="rect">
            <a:avLst/>
          </a:prstGeom>
          <a:ln w="12700">
            <a:miter lim="400000"/>
          </a:ln>
        </p:spPr>
      </p:pic>
      <p:pic>
        <p:nvPicPr>
          <p:cNvPr id="723" name="Image" descr="Image"/>
          <p:cNvPicPr>
            <a:picLocks noChangeAspect="1"/>
          </p:cNvPicPr>
          <p:nvPr/>
        </p:nvPicPr>
        <p:blipFill>
          <a:blip r:embed="rId10">
            <a:extLst/>
          </a:blip>
          <a:stretch>
            <a:fillRect/>
          </a:stretch>
        </p:blipFill>
        <p:spPr>
          <a:xfrm>
            <a:off x="8100158" y="3390719"/>
            <a:ext cx="761207" cy="761208"/>
          </a:xfrm>
          <a:prstGeom prst="rect">
            <a:avLst/>
          </a:prstGeom>
          <a:ln w="12700">
            <a:miter lim="400000"/>
          </a:ln>
        </p:spPr>
      </p:pic>
      <p:pic>
        <p:nvPicPr>
          <p:cNvPr id="724" name="Image" descr="Image"/>
          <p:cNvPicPr>
            <a:picLocks noChangeAspect="1"/>
          </p:cNvPicPr>
          <p:nvPr/>
        </p:nvPicPr>
        <p:blipFill>
          <a:blip r:embed="rId11">
            <a:extLst/>
          </a:blip>
          <a:stretch>
            <a:fillRect/>
          </a:stretch>
        </p:blipFill>
        <p:spPr>
          <a:xfrm>
            <a:off x="5371031" y="2705854"/>
            <a:ext cx="761207" cy="1446292"/>
          </a:xfrm>
          <a:prstGeom prst="rect">
            <a:avLst/>
          </a:prstGeom>
          <a:ln w="12700">
            <a:miter lim="400000"/>
          </a:ln>
        </p:spPr>
      </p:pic>
      <p:pic>
        <p:nvPicPr>
          <p:cNvPr id="725" name="Image" descr="Image"/>
          <p:cNvPicPr>
            <a:picLocks noChangeAspect="1"/>
          </p:cNvPicPr>
          <p:nvPr/>
        </p:nvPicPr>
        <p:blipFill>
          <a:blip r:embed="rId12">
            <a:extLst/>
          </a:blip>
          <a:stretch>
            <a:fillRect/>
          </a:stretch>
        </p:blipFill>
        <p:spPr>
          <a:xfrm>
            <a:off x="6048967" y="2705854"/>
            <a:ext cx="761208" cy="1446292"/>
          </a:xfrm>
          <a:prstGeom prst="rect">
            <a:avLst/>
          </a:prstGeom>
          <a:ln w="12700">
            <a:miter lim="400000"/>
          </a:ln>
        </p:spPr>
      </p:pic>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1500" fill="hold"/>
                                        <p:tgtEl>
                                          <p:spTgt spid="714"/>
                                        </p:tgtEl>
                                      </p:cBhvr>
                                    </p:animEffect>
                                    <p:set>
                                      <p:cBhvr>
                                        <p:cTn id="7" fill="hold">
                                          <p:stCondLst>
                                            <p:cond delay="1499"/>
                                          </p:stCondLst>
                                        </p:cTn>
                                        <p:tgtEl>
                                          <p:spTgt spid="714"/>
                                        </p:tgtEl>
                                        <p:attrNameLst>
                                          <p:attrName>style.visibility</p:attrName>
                                        </p:attrNameLst>
                                      </p:cBhvr>
                                      <p:to>
                                        <p:strVal val="hidden"/>
                                      </p:to>
                                    </p:set>
                                  </p:childTnLst>
                                </p:cTn>
                              </p:par>
                            </p:childTnLst>
                          </p:cTn>
                        </p:par>
                        <p:par>
                          <p:cTn id="8" fill="hold">
                            <p:stCondLst>
                              <p:cond delay="1500"/>
                            </p:stCondLst>
                            <p:childTnLst>
                              <p:par>
                                <p:cTn id="9" presetClass="exit" nodeType="afterEffect" presetID="9" grpId="2" fill="hold">
                                  <p:stCondLst>
                                    <p:cond delay="0"/>
                                  </p:stCondLst>
                                  <p:iterate type="el" backwards="0">
                                    <p:tmAbs val="0"/>
                                  </p:iterate>
                                  <p:childTnLst>
                                    <p:animEffect filter="dissolve" transition="out">
                                      <p:cBhvr>
                                        <p:cTn id="10" dur="1500" fill="hold"/>
                                        <p:tgtEl>
                                          <p:spTgt spid="715"/>
                                        </p:tgtEl>
                                      </p:cBhvr>
                                    </p:animEffect>
                                    <p:set>
                                      <p:cBhvr>
                                        <p:cTn id="11" fill="hold">
                                          <p:stCondLst>
                                            <p:cond delay="1499"/>
                                          </p:stCondLst>
                                        </p:cTn>
                                        <p:tgtEl>
                                          <p:spTgt spid="715"/>
                                        </p:tgtEl>
                                        <p:attrNameLst>
                                          <p:attrName>style.visibility</p:attrName>
                                        </p:attrNameLst>
                                      </p:cBhvr>
                                      <p:to>
                                        <p:strVal val="hidden"/>
                                      </p:to>
                                    </p:set>
                                  </p:childTnLst>
                                </p:cTn>
                              </p:par>
                            </p:childTnLst>
                          </p:cTn>
                        </p:par>
                        <p:par>
                          <p:cTn id="12" fill="hold">
                            <p:stCondLst>
                              <p:cond delay="3000"/>
                            </p:stCondLst>
                            <p:childTnLst>
                              <p:par>
                                <p:cTn id="13" presetClass="exit" nodeType="afterEffect" presetID="9" grpId="3" fill="hold">
                                  <p:stCondLst>
                                    <p:cond delay="0"/>
                                  </p:stCondLst>
                                  <p:iterate type="el" backwards="0">
                                    <p:tmAbs val="0"/>
                                  </p:iterate>
                                  <p:childTnLst>
                                    <p:animEffect filter="dissolve" transition="out">
                                      <p:cBhvr>
                                        <p:cTn id="14" dur="1500" fill="hold"/>
                                        <p:tgtEl>
                                          <p:spTgt spid="716"/>
                                        </p:tgtEl>
                                      </p:cBhvr>
                                    </p:animEffect>
                                    <p:set>
                                      <p:cBhvr>
                                        <p:cTn id="15" fill="hold">
                                          <p:stCondLst>
                                            <p:cond delay="1499"/>
                                          </p:stCondLst>
                                        </p:cTn>
                                        <p:tgtEl>
                                          <p:spTgt spid="716"/>
                                        </p:tgtEl>
                                        <p:attrNameLst>
                                          <p:attrName>style.visibility</p:attrName>
                                        </p:attrNameLst>
                                      </p:cBhvr>
                                      <p:to>
                                        <p:strVal val="hidden"/>
                                      </p:to>
                                    </p:set>
                                  </p:childTnLst>
                                </p:cTn>
                              </p:par>
                            </p:childTnLst>
                          </p:cTn>
                        </p:par>
                        <p:par>
                          <p:cTn id="16" fill="hold">
                            <p:stCondLst>
                              <p:cond delay="4500"/>
                            </p:stCondLst>
                            <p:childTnLst>
                              <p:par>
                                <p:cTn id="17" presetClass="exit" nodeType="afterEffect" presetID="9" grpId="4" fill="hold">
                                  <p:stCondLst>
                                    <p:cond delay="0"/>
                                  </p:stCondLst>
                                  <p:iterate type="el" backwards="0">
                                    <p:tmAbs val="0"/>
                                  </p:iterate>
                                  <p:childTnLst>
                                    <p:animEffect filter="dissolve" transition="out">
                                      <p:cBhvr>
                                        <p:cTn id="18" dur="1500" fill="hold"/>
                                        <p:tgtEl>
                                          <p:spTgt spid="717"/>
                                        </p:tgtEl>
                                      </p:cBhvr>
                                    </p:animEffect>
                                    <p:set>
                                      <p:cBhvr>
                                        <p:cTn id="19" fill="hold">
                                          <p:stCondLst>
                                            <p:cond delay="1499"/>
                                          </p:stCondLst>
                                        </p:cTn>
                                        <p:tgtEl>
                                          <p:spTgt spid="717"/>
                                        </p:tgtEl>
                                        <p:attrNameLst>
                                          <p:attrName>style.visibility</p:attrName>
                                        </p:attrNameLst>
                                      </p:cBhvr>
                                      <p:to>
                                        <p:strVal val="hidden"/>
                                      </p:to>
                                    </p:set>
                                  </p:childTnLst>
                                </p:cTn>
                              </p:par>
                            </p:childTnLst>
                          </p:cTn>
                        </p:par>
                        <p:par>
                          <p:cTn id="20" fill="hold">
                            <p:stCondLst>
                              <p:cond delay="6000"/>
                            </p:stCondLst>
                            <p:childTnLst>
                              <p:par>
                                <p:cTn id="21" presetClass="exit" nodeType="afterEffect" presetID="9" grpId="5" fill="hold">
                                  <p:stCondLst>
                                    <p:cond delay="0"/>
                                  </p:stCondLst>
                                  <p:iterate type="el" backwards="0">
                                    <p:tmAbs val="0"/>
                                  </p:iterate>
                                  <p:childTnLst>
                                    <p:animEffect filter="dissolve" transition="out">
                                      <p:cBhvr>
                                        <p:cTn id="22" dur="1500" fill="hold"/>
                                        <p:tgtEl>
                                          <p:spTgt spid="718"/>
                                        </p:tgtEl>
                                      </p:cBhvr>
                                    </p:animEffect>
                                    <p:set>
                                      <p:cBhvr>
                                        <p:cTn id="23" fill="hold">
                                          <p:stCondLst>
                                            <p:cond delay="1499"/>
                                          </p:stCondLst>
                                        </p:cTn>
                                        <p:tgtEl>
                                          <p:spTgt spid="718"/>
                                        </p:tgtEl>
                                        <p:attrNameLst>
                                          <p:attrName>style.visibility</p:attrName>
                                        </p:attrNameLst>
                                      </p:cBhvr>
                                      <p:to>
                                        <p:strVal val="hidden"/>
                                      </p:to>
                                    </p:set>
                                  </p:childTnLst>
                                </p:cTn>
                              </p:par>
                            </p:childTnLst>
                          </p:cTn>
                        </p:par>
                        <p:par>
                          <p:cTn id="24" fill="hold">
                            <p:stCondLst>
                              <p:cond delay="7500"/>
                            </p:stCondLst>
                            <p:childTnLst>
                              <p:par>
                                <p:cTn id="25" presetClass="exit" nodeType="afterEffect" presetID="9" grpId="6" fill="hold">
                                  <p:stCondLst>
                                    <p:cond delay="0"/>
                                  </p:stCondLst>
                                  <p:iterate type="el" backwards="0">
                                    <p:tmAbs val="0"/>
                                  </p:iterate>
                                  <p:childTnLst>
                                    <p:animEffect filter="dissolve" transition="out">
                                      <p:cBhvr>
                                        <p:cTn id="26" dur="1500" fill="hold"/>
                                        <p:tgtEl>
                                          <p:spTgt spid="719"/>
                                        </p:tgtEl>
                                      </p:cBhvr>
                                    </p:animEffect>
                                    <p:set>
                                      <p:cBhvr>
                                        <p:cTn id="27" fill="hold">
                                          <p:stCondLst>
                                            <p:cond delay="1499"/>
                                          </p:stCondLst>
                                        </p:cTn>
                                        <p:tgtEl>
                                          <p:spTgt spid="719"/>
                                        </p:tgtEl>
                                        <p:attrNameLst>
                                          <p:attrName>style.visibility</p:attrName>
                                        </p:attrNameLst>
                                      </p:cBhvr>
                                      <p:to>
                                        <p:strVal val="hidden"/>
                                      </p:to>
                                    </p:set>
                                  </p:childTnLst>
                                </p:cTn>
                              </p:par>
                            </p:childTnLst>
                          </p:cTn>
                        </p:par>
                        <p:par>
                          <p:cTn id="28" fill="hold">
                            <p:stCondLst>
                              <p:cond delay="9000"/>
                            </p:stCondLst>
                            <p:childTnLst>
                              <p:par>
                                <p:cTn id="29" presetClass="exit" nodeType="afterEffect" presetID="9" grpId="7" fill="hold">
                                  <p:stCondLst>
                                    <p:cond delay="0"/>
                                  </p:stCondLst>
                                  <p:iterate type="el" backwards="0">
                                    <p:tmAbs val="0"/>
                                  </p:iterate>
                                  <p:childTnLst>
                                    <p:animEffect filter="dissolve" transition="out">
                                      <p:cBhvr>
                                        <p:cTn id="30" dur="1500" fill="hold"/>
                                        <p:tgtEl>
                                          <p:spTgt spid="720"/>
                                        </p:tgtEl>
                                      </p:cBhvr>
                                    </p:animEffect>
                                    <p:set>
                                      <p:cBhvr>
                                        <p:cTn id="31" fill="hold">
                                          <p:stCondLst>
                                            <p:cond delay="1499"/>
                                          </p:stCondLst>
                                        </p:cTn>
                                        <p:tgtEl>
                                          <p:spTgt spid="720"/>
                                        </p:tgtEl>
                                        <p:attrNameLst>
                                          <p:attrName>style.visibility</p:attrName>
                                        </p:attrNameLst>
                                      </p:cBhvr>
                                      <p:to>
                                        <p:strVal val="hidden"/>
                                      </p:to>
                                    </p:set>
                                  </p:childTnLst>
                                </p:cTn>
                              </p:par>
                            </p:childTnLst>
                          </p:cTn>
                        </p:par>
                        <p:par>
                          <p:cTn id="32" fill="hold">
                            <p:stCondLst>
                              <p:cond delay="10500"/>
                            </p:stCondLst>
                            <p:childTnLst>
                              <p:par>
                                <p:cTn id="33" presetClass="exit" nodeType="afterEffect" presetID="9" grpId="8" fill="hold">
                                  <p:stCondLst>
                                    <p:cond delay="0"/>
                                  </p:stCondLst>
                                  <p:iterate type="el" backwards="0">
                                    <p:tmAbs val="0"/>
                                  </p:iterate>
                                  <p:childTnLst>
                                    <p:animEffect filter="dissolve" transition="out">
                                      <p:cBhvr>
                                        <p:cTn id="34" dur="1500" fill="hold"/>
                                        <p:tgtEl>
                                          <p:spTgt spid="721"/>
                                        </p:tgtEl>
                                      </p:cBhvr>
                                    </p:animEffect>
                                    <p:set>
                                      <p:cBhvr>
                                        <p:cTn id="35" fill="hold">
                                          <p:stCondLst>
                                            <p:cond delay="1499"/>
                                          </p:stCondLst>
                                        </p:cTn>
                                        <p:tgtEl>
                                          <p:spTgt spid="721"/>
                                        </p:tgtEl>
                                        <p:attrNameLst>
                                          <p:attrName>style.visibility</p:attrName>
                                        </p:attrNameLst>
                                      </p:cBhvr>
                                      <p:to>
                                        <p:strVal val="hidden"/>
                                      </p:to>
                                    </p:set>
                                  </p:childTnLst>
                                </p:cTn>
                              </p:par>
                            </p:childTnLst>
                          </p:cTn>
                        </p:par>
                        <p:par>
                          <p:cTn id="36" fill="hold">
                            <p:stCondLst>
                              <p:cond delay="12000"/>
                            </p:stCondLst>
                            <p:childTnLst>
                              <p:par>
                                <p:cTn id="37" presetClass="exit" nodeType="afterEffect" presetID="9" grpId="9" fill="hold">
                                  <p:stCondLst>
                                    <p:cond delay="0"/>
                                  </p:stCondLst>
                                  <p:iterate type="el" backwards="0">
                                    <p:tmAbs val="0"/>
                                  </p:iterate>
                                  <p:childTnLst>
                                    <p:animEffect filter="dissolve" transition="out">
                                      <p:cBhvr>
                                        <p:cTn id="38" dur="1500" fill="hold"/>
                                        <p:tgtEl>
                                          <p:spTgt spid="722"/>
                                        </p:tgtEl>
                                      </p:cBhvr>
                                    </p:animEffect>
                                    <p:set>
                                      <p:cBhvr>
                                        <p:cTn id="39" fill="hold">
                                          <p:stCondLst>
                                            <p:cond delay="1499"/>
                                          </p:stCondLst>
                                        </p:cTn>
                                        <p:tgtEl>
                                          <p:spTgt spid="722"/>
                                        </p:tgtEl>
                                        <p:attrNameLst>
                                          <p:attrName>style.visibility</p:attrName>
                                        </p:attrNameLst>
                                      </p:cBhvr>
                                      <p:to>
                                        <p:strVal val="hidden"/>
                                      </p:to>
                                    </p:set>
                                  </p:childTnLst>
                                </p:cTn>
                              </p:par>
                            </p:childTnLst>
                          </p:cTn>
                        </p:par>
                        <p:par>
                          <p:cTn id="40" fill="hold">
                            <p:stCondLst>
                              <p:cond delay="13500"/>
                            </p:stCondLst>
                            <p:childTnLst>
                              <p:par>
                                <p:cTn id="41" presetClass="exit" nodeType="afterEffect" presetID="9" grpId="10" fill="hold">
                                  <p:stCondLst>
                                    <p:cond delay="0"/>
                                  </p:stCondLst>
                                  <p:iterate type="el" backwards="0">
                                    <p:tmAbs val="0"/>
                                  </p:iterate>
                                  <p:childTnLst>
                                    <p:animEffect filter="dissolve" transition="out">
                                      <p:cBhvr>
                                        <p:cTn id="42" dur="1500" fill="hold"/>
                                        <p:tgtEl>
                                          <p:spTgt spid="723"/>
                                        </p:tgtEl>
                                      </p:cBhvr>
                                    </p:animEffect>
                                    <p:set>
                                      <p:cBhvr>
                                        <p:cTn id="43" fill="hold">
                                          <p:stCondLst>
                                            <p:cond delay="1499"/>
                                          </p:stCondLst>
                                        </p:cTn>
                                        <p:tgtEl>
                                          <p:spTgt spid="723"/>
                                        </p:tgtEl>
                                        <p:attrNameLst>
                                          <p:attrName>style.visibility</p:attrName>
                                        </p:attrNameLst>
                                      </p:cBhvr>
                                      <p:to>
                                        <p:strVal val="hidden"/>
                                      </p:to>
                                    </p:set>
                                  </p:childTnLst>
                                </p:cTn>
                              </p:par>
                            </p:childTnLst>
                          </p:cTn>
                        </p:par>
                        <p:par>
                          <p:cTn id="44" fill="hold">
                            <p:stCondLst>
                              <p:cond delay="0"/>
                            </p:stCondLst>
                            <p:childTnLst>
                              <p:par>
                                <p:cTn id="45" presetClass="path" nodeType="withEffect" presetSubtype="0" presetID="-1" grpId="11" accel="50000" decel="50000" fill="hold">
                                  <p:stCondLst>
                                    <p:cond delay="0"/>
                                  </p:stCondLst>
                                  <p:childTnLst>
                                    <p:animMotion path="M 0.000000 0.000000 L -0.112434 -0.000000" origin="layout" pathEditMode="relative">
                                      <p:cBhvr>
                                        <p:cTn id="46" dur="1500" fill="hold"/>
                                        <p:tgtEl>
                                          <p:spTgt spid="724"/>
                                        </p:tgtEl>
                                        <p:attrNameLst>
                                          <p:attrName>ppt_x</p:attrName>
                                          <p:attrName>ppt_y</p:attrName>
                                        </p:attrNameLst>
                                      </p:cBhvr>
                                    </p:animMotion>
                                  </p:childTnLst>
                                </p:cTn>
                              </p:par>
                            </p:childTnLst>
                          </p:cTn>
                        </p:par>
                        <p:par>
                          <p:cTn id="47" fill="hold">
                            <p:stCondLst>
                              <p:cond delay="0"/>
                            </p:stCondLst>
                            <p:childTnLst>
                              <p:par>
                                <p:cTn id="48" presetClass="path" nodeType="withEffect" presetSubtype="0" presetID="-1" grpId="12" accel="50000" decel="50000" fill="hold">
                                  <p:stCondLst>
                                    <p:cond delay="0"/>
                                  </p:stCondLst>
                                  <p:childTnLst>
                                    <p:animMotion path="M 0.000000 0.000000 L -0.111222 0.000051" origin="layout" pathEditMode="relative">
                                      <p:cBhvr>
                                        <p:cTn id="49" dur="1500" fill="hold"/>
                                        <p:tgtEl>
                                          <p:spTgt spid="72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3" grpId="10"/>
      <p:bldP build="whole" bldLvl="1" animBg="1" rev="0" advAuto="0" spid="714" grpId="1"/>
      <p:bldP build="whole" bldLvl="1" animBg="1" rev="0" advAuto="0" spid="718" grpId="5"/>
      <p:bldP build="whole" bldLvl="1" animBg="1" rev="0" advAuto="0" spid="716" grpId="3"/>
      <p:bldP build="whole" bldLvl="1" animBg="1" rev="0" advAuto="0" spid="717" grpId="4"/>
      <p:bldP build="whole" bldLvl="1" animBg="1" rev="0" advAuto="0" spid="715" grpId="2"/>
      <p:bldP build="whole" bldLvl="1" animBg="1" rev="0" advAuto="0" spid="720" grpId="7"/>
      <p:bldP build="whole" bldLvl="1" animBg="1" rev="0" advAuto="0" spid="719" grpId="6"/>
      <p:bldP build="whole" bldLvl="1" animBg="1" rev="0" advAuto="0" spid="721" grpId="8"/>
      <p:bldP build="whole" bldLvl="1" animBg="1" rev="0" advAuto="0" spid="722" grpId="9"/>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9" name="Image" descr="Image"/>
          <p:cNvPicPr>
            <a:picLocks noChangeAspect="1"/>
          </p:cNvPicPr>
          <p:nvPr/>
        </p:nvPicPr>
        <p:blipFill>
          <a:blip r:embed="rId3">
            <a:extLst/>
          </a:blip>
          <a:stretch>
            <a:fillRect/>
          </a:stretch>
        </p:blipFill>
        <p:spPr>
          <a:xfrm>
            <a:off x="3316004" y="2705854"/>
            <a:ext cx="5556807" cy="1446292"/>
          </a:xfrm>
          <a:prstGeom prst="rect">
            <a:avLst/>
          </a:prstGeom>
          <a:ln w="12700">
            <a:miter lim="400000"/>
          </a:ln>
        </p:spPr>
      </p:pic>
      <p:sp>
        <p:nvSpPr>
          <p:cNvPr id="730" name="Russian Coat Check Algorithm"/>
          <p:cNvSpPr txBox="1"/>
          <p:nvPr>
            <p:ph type="title"/>
          </p:nvPr>
        </p:nvSpPr>
        <p:spPr>
          <a:prstGeom prst="rect">
            <a:avLst/>
          </a:prstGeom>
        </p:spPr>
        <p:txBody>
          <a:bodyPr/>
          <a:lstStyle/>
          <a:p>
            <a:pPr/>
            <a:r>
              <a:t>Russian Coat Check Algorithm</a:t>
            </a:r>
          </a:p>
        </p:txBody>
      </p:sp>
      <p:sp>
        <p:nvSpPr>
          <p:cNvPr id="731" name="Slide Number"/>
          <p:cNvSpPr txBox="1"/>
          <p:nvPr>
            <p:ph type="sldNum" sz="quarter" idx="2"/>
          </p:nvPr>
        </p:nvSpPr>
        <p:spPr>
          <a:xfrm>
            <a:off x="5959887" y="6506918"/>
            <a:ext cx="2690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2" name="Image" descr="Image"/>
          <p:cNvPicPr>
            <a:picLocks noChangeAspect="1"/>
          </p:cNvPicPr>
          <p:nvPr/>
        </p:nvPicPr>
        <p:blipFill>
          <a:blip r:embed="rId4">
            <a:extLst/>
          </a:blip>
          <a:stretch>
            <a:fillRect/>
          </a:stretch>
        </p:blipFill>
        <p:spPr>
          <a:xfrm>
            <a:off x="3318118" y="2705854"/>
            <a:ext cx="761208" cy="1446292"/>
          </a:xfrm>
          <a:prstGeom prst="rect">
            <a:avLst/>
          </a:prstGeom>
          <a:ln w="12700">
            <a:miter lim="400000"/>
          </a:ln>
        </p:spPr>
      </p:pic>
      <p:pic>
        <p:nvPicPr>
          <p:cNvPr id="733" name="Image" descr="Image"/>
          <p:cNvPicPr>
            <a:picLocks noChangeAspect="1"/>
          </p:cNvPicPr>
          <p:nvPr/>
        </p:nvPicPr>
        <p:blipFill>
          <a:blip r:embed="rId5">
            <a:extLst/>
          </a:blip>
          <a:stretch>
            <a:fillRect/>
          </a:stretch>
        </p:blipFill>
        <p:spPr>
          <a:xfrm>
            <a:off x="4001467" y="2705854"/>
            <a:ext cx="761207" cy="1446292"/>
          </a:xfrm>
          <a:prstGeom prst="rect">
            <a:avLst/>
          </a:prstGeom>
          <a:ln w="12700">
            <a:miter lim="400000"/>
          </a:ln>
        </p:spPr>
      </p:pic>
      <p:pic>
        <p:nvPicPr>
          <p:cNvPr id="734" name="Image" descr="Image"/>
          <p:cNvPicPr>
            <a:picLocks noChangeAspect="1"/>
          </p:cNvPicPr>
          <p:nvPr/>
        </p:nvPicPr>
        <p:blipFill>
          <a:blip r:embed="rId6">
            <a:extLst/>
          </a:blip>
          <a:stretch>
            <a:fillRect/>
          </a:stretch>
        </p:blipFill>
        <p:spPr>
          <a:xfrm>
            <a:off x="4679403" y="2705854"/>
            <a:ext cx="761208" cy="1446292"/>
          </a:xfrm>
          <a:prstGeom prst="rect">
            <a:avLst/>
          </a:prstGeom>
          <a:ln w="12700">
            <a:miter lim="400000"/>
          </a:ln>
        </p:spPr>
      </p:pic>
      <p:pic>
        <p:nvPicPr>
          <p:cNvPr id="735" name="Image" descr="Image"/>
          <p:cNvPicPr>
            <a:picLocks noChangeAspect="1"/>
          </p:cNvPicPr>
          <p:nvPr/>
        </p:nvPicPr>
        <p:blipFill>
          <a:blip r:embed="rId7">
            <a:extLst/>
          </a:blip>
          <a:stretch>
            <a:fillRect/>
          </a:stretch>
        </p:blipFill>
        <p:spPr>
          <a:xfrm>
            <a:off x="5366046" y="2705854"/>
            <a:ext cx="761207" cy="1446292"/>
          </a:xfrm>
          <a:prstGeom prst="rect">
            <a:avLst/>
          </a:prstGeom>
          <a:ln w="12700">
            <a:miter lim="400000"/>
          </a:ln>
        </p:spPr>
      </p:pic>
      <p:pic>
        <p:nvPicPr>
          <p:cNvPr id="736" name="Image" descr="Image"/>
          <p:cNvPicPr>
            <a:picLocks noChangeAspect="1"/>
          </p:cNvPicPr>
          <p:nvPr/>
        </p:nvPicPr>
        <p:blipFill>
          <a:blip r:embed="rId8">
            <a:extLst/>
          </a:blip>
          <a:stretch>
            <a:fillRect/>
          </a:stretch>
        </p:blipFill>
        <p:spPr>
          <a:xfrm>
            <a:off x="6047033" y="2705854"/>
            <a:ext cx="761207" cy="14462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100"/>
                                  </p:stCondLst>
                                  <p:iterate type="el" backwards="0">
                                    <p:tmAbs val="0"/>
                                  </p:iterate>
                                  <p:childTnLst>
                                    <p:set>
                                      <p:cBhvr>
                                        <p:cTn id="9" fill="hold"/>
                                        <p:tgtEl>
                                          <p:spTgt spid="7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6" grpId="2"/>
      <p:bldP build="whole" bldLvl="1" animBg="1" rev="0" advAuto="0" spid="735" grpId="1"/>
    </p:bldLst>
  </p:timing>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Title 1"/>
          <p:cNvSpPr txBox="1"/>
          <p:nvPr>
            <p:ph type="title"/>
          </p:nvPr>
        </p:nvSpPr>
        <p:spPr>
          <a:xfrm>
            <a:off x="795528" y="2798064"/>
            <a:ext cx="5907024" cy="1399033"/>
          </a:xfrm>
          <a:prstGeom prst="rect">
            <a:avLst/>
          </a:prstGeom>
        </p:spPr>
        <p:txBody>
          <a:bodyPr/>
          <a:lstStyle/>
          <a:p>
            <a:pPr/>
            <a:r>
              <a:t>Summary</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Existing Code"/>
          <p:cNvSpPr txBox="1"/>
          <p:nvPr>
            <p:ph type="title"/>
          </p:nvPr>
        </p:nvSpPr>
        <p:spPr>
          <a:prstGeom prst="rect">
            <a:avLst/>
          </a:prstGeom>
        </p:spPr>
        <p:txBody>
          <a:bodyPr/>
          <a:lstStyle/>
          <a:p>
            <a:pPr/>
            <a:r>
              <a:t>Existing Code</a:t>
            </a:r>
          </a:p>
        </p:txBody>
      </p:sp>
      <p:sp>
        <p:nvSpPr>
          <p:cNvPr id="743" name="Be conservative…"/>
          <p:cNvSpPr txBox="1"/>
          <p:nvPr>
            <p:ph type="body" idx="1"/>
          </p:nvPr>
        </p:nvSpPr>
        <p:spPr>
          <a:prstGeom prst="rect">
            <a:avLst/>
          </a:prstGeom>
        </p:spPr>
        <p:txBody>
          <a:bodyPr/>
          <a:lstStyle/>
          <a:p>
            <a:pPr/>
            <a:r>
              <a:t>Be conservative</a:t>
            </a:r>
          </a:p>
          <a:p>
            <a:pPr/>
            <a:r>
              <a:t>Avoid modifying shared data (the borrow checker makes this the default)</a:t>
            </a:r>
          </a:p>
          <a:p>
            <a:pPr/>
            <a:r>
              <a:t>Avoid creating new sharing, including by holding indices</a:t>
            </a:r>
          </a:p>
          <a:p>
            <a:pPr/>
            <a:r>
              <a:t>Remember the power of preconditions and push responsibility to the caller</a:t>
            </a:r>
          </a:p>
        </p:txBody>
      </p:sp>
      <p:sp>
        <p:nvSpPr>
          <p:cNvPr id="744" name="Slide Number"/>
          <p:cNvSpPr txBox="1"/>
          <p:nvPr>
            <p:ph type="sldNum" sz="quarter" idx="2"/>
          </p:nvPr>
        </p:nvSpPr>
        <p:spPr>
          <a:xfrm>
            <a:off x="5970707" y="6506918"/>
            <a:ext cx="24741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ummary"/>
          <p:cNvSpPr txBox="1"/>
          <p:nvPr>
            <p:ph type="title"/>
          </p:nvPr>
        </p:nvSpPr>
        <p:spPr>
          <a:prstGeom prst="rect">
            <a:avLst/>
          </a:prstGeom>
        </p:spPr>
        <p:txBody>
          <a:bodyPr/>
          <a:lstStyle/>
          <a:p>
            <a:pPr/>
            <a:r>
              <a:t>Summary</a:t>
            </a:r>
          </a:p>
        </p:txBody>
      </p:sp>
      <p:sp>
        <p:nvSpPr>
          <p:cNvPr id="747" name="Interfaces should make the scope of the operation clear…"/>
          <p:cNvSpPr txBox="1"/>
          <p:nvPr>
            <p:ph type="body" idx="1"/>
          </p:nvPr>
        </p:nvSpPr>
        <p:spPr>
          <a:prstGeom prst="rect">
            <a:avLst/>
          </a:prstGeom>
        </p:spPr>
        <p:txBody>
          <a:bodyPr/>
          <a:lstStyle/>
          <a:p>
            <a:pPr/>
            <a:r>
              <a:t>Interfaces should make the scope of the operation clear</a:t>
            </a:r>
          </a:p>
          <a:p>
            <a:pPr/>
            <a:r>
              <a:t>Projections provide an efficient way to achieve value semantics and manipulate parts</a:t>
            </a:r>
          </a:p>
          <a:p>
            <a:pPr/>
            <a:r>
              <a:t>Let Rust uphold the Law of Exclusivity</a:t>
            </a:r>
          </a:p>
          <a:p>
            <a:pPr/>
            <a:r>
              <a:t>Implementors provide types with value semantics</a:t>
            </a:r>
          </a:p>
          <a:p>
            <a:pPr/>
            <a:r>
              <a:t>Confine extrinsic relationships between parts within a class</a:t>
            </a:r>
          </a:p>
          <a:p>
            <a:pPr lvl="1"/>
            <a:r>
              <a:t>As the relationships between parts scale, seek a general solution</a:t>
            </a:r>
          </a:p>
        </p:txBody>
      </p:sp>
      <p:sp>
        <p:nvSpPr>
          <p:cNvPr id="748" name="Slide Number"/>
          <p:cNvSpPr txBox="1"/>
          <p:nvPr>
            <p:ph type="sldNum" sz="quarter" idx="2"/>
          </p:nvPr>
        </p:nvSpPr>
        <p:spPr>
          <a:xfrm>
            <a:off x="5958820" y="6506918"/>
            <a:ext cx="2711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0" name="Picture 12" descr="Picture 12"/>
          <p:cNvPicPr>
            <a:picLocks noChangeAspect="1"/>
          </p:cNvPicPr>
          <p:nvPr/>
        </p:nvPicPr>
        <p:blipFill>
          <a:blip r:embed="rId2">
            <a:extLst/>
          </a:blip>
          <a:srcRect l="1" t="32714" r="0" b="13830"/>
          <a:stretch>
            <a:fillRect/>
          </a:stretch>
        </p:blipFill>
        <p:spPr>
          <a:xfrm>
            <a:off x="2744381" y="-1"/>
            <a:ext cx="9444350"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02" y="21600"/>
                </a:lnTo>
                <a:lnTo>
                  <a:pt x="21600" y="21600"/>
                </a:lnTo>
                <a:lnTo>
                  <a:pt x="21600" y="0"/>
                </a:lnTo>
                <a:lnTo>
                  <a:pt x="0" y="0"/>
                </a:lnTo>
                <a:close/>
              </a:path>
            </a:pathLst>
          </a:custGeom>
          <a:ln w="12700">
            <a:miter lim="400000"/>
          </a:ln>
        </p:spPr>
      </p:pic>
      <p:sp>
        <p:nvSpPr>
          <p:cNvPr id="751" name="TextBox 6"/>
          <p:cNvSpPr txBox="1"/>
          <p:nvPr/>
        </p:nvSpPr>
        <p:spPr>
          <a:xfrm>
            <a:off x="322039" y="326112"/>
            <a:ext cx="1193470"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FF0000"/>
                </a:solidFill>
              </a:defRPr>
            </a:lvl1pPr>
          </a:lstStyle>
          <a:p>
            <a:pPr/>
            <a:r>
              <a:t>About the artist</a:t>
            </a:r>
          </a:p>
        </p:txBody>
      </p:sp>
      <p:sp>
        <p:nvSpPr>
          <p:cNvPr id="752" name="Rectangle 17"/>
          <p:cNvSpPr/>
          <p:nvPr/>
        </p:nvSpPr>
        <p:spPr>
          <a:xfrm>
            <a:off x="0" y="6531887"/>
            <a:ext cx="1076241" cy="326114"/>
          </a:xfrm>
          <a:prstGeom prst="rect">
            <a:avLst/>
          </a:prstGeom>
          <a:solidFill>
            <a:srgbClr val="FFFFFF"/>
          </a:solidFill>
          <a:ln w="12700">
            <a:miter lim="400000"/>
          </a:ln>
        </p:spPr>
        <p:txBody>
          <a:bodyPr lIns="45719" rIns="45719" anchor="ctr"/>
          <a:lstStyle/>
          <a:p>
            <a:pPr>
              <a:spcBef>
                <a:spcPts val="1200"/>
              </a:spcBef>
              <a:defRPr sz="1400"/>
            </a:pPr>
          </a:p>
        </p:txBody>
      </p:sp>
      <p:sp>
        <p:nvSpPr>
          <p:cNvPr id="753" name="TextBox 11"/>
          <p:cNvSpPr txBox="1"/>
          <p:nvPr/>
        </p:nvSpPr>
        <p:spPr>
          <a:xfrm>
            <a:off x="322037" y="2781604"/>
            <a:ext cx="3427407" cy="25069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spcBef>
                <a:spcPts val="800"/>
              </a:spcBef>
              <a:defRPr b="1" sz="1400"/>
            </a:pPr>
            <a:r>
              <a:t>Leandro Alzate</a:t>
            </a:r>
          </a:p>
          <a:p>
            <a:pPr>
              <a:lnSpc>
                <a:spcPct val="110000"/>
              </a:lnSpc>
              <a:spcBef>
                <a:spcPts val="800"/>
              </a:spcBef>
              <a:defRPr sz="1200"/>
            </a:pPr>
            <a:r>
              <a:t>Berlin-based illustrator Leandro Alzate mixes bright color palettes and stylized characters in his fanciful work for editorial and advertising clients. He draws inspiration from observing the ways people interact, and combines that with his passion for architectural shapes and spaces. He created this piece for the German Ministry of Economy to encourage people to explore work-from-home career opportunities. Working with brushes and vector shapes, Alzate created this piece entirely in Adobe Photoshop. </a:t>
            </a:r>
          </a:p>
        </p:txBody>
      </p:sp>
      <p:grpSp>
        <p:nvGrpSpPr>
          <p:cNvPr id="756" name="Group 2"/>
          <p:cNvGrpSpPr/>
          <p:nvPr/>
        </p:nvGrpSpPr>
        <p:grpSpPr>
          <a:xfrm>
            <a:off x="322037" y="6005093"/>
            <a:ext cx="1443263" cy="424566"/>
            <a:chOff x="0" y="0"/>
            <a:chExt cx="1443262" cy="424564"/>
          </a:xfrm>
        </p:grpSpPr>
        <p:pic>
          <p:nvPicPr>
            <p:cNvPr id="754" name="Picture 7" descr="Picture 7"/>
            <p:cNvPicPr>
              <a:picLocks noChangeAspect="1"/>
            </p:cNvPicPr>
            <p:nvPr/>
          </p:nvPicPr>
          <p:blipFill>
            <a:blip r:embed="rId3">
              <a:extLst/>
            </a:blip>
            <a:stretch>
              <a:fillRect/>
            </a:stretch>
          </p:blipFill>
          <p:spPr>
            <a:xfrm>
              <a:off x="44931" y="205059"/>
              <a:ext cx="1398332" cy="219506"/>
            </a:xfrm>
            <a:prstGeom prst="rect">
              <a:avLst/>
            </a:prstGeom>
            <a:ln w="12700" cap="flat">
              <a:noFill/>
              <a:miter lim="400000"/>
            </a:ln>
            <a:effectLst/>
          </p:spPr>
        </p:pic>
        <p:sp>
          <p:nvSpPr>
            <p:cNvPr id="755" name="TextBox 9"/>
            <p:cNvSpPr txBox="1"/>
            <p:nvPr/>
          </p:nvSpPr>
          <p:spPr>
            <a:xfrm>
              <a:off x="0" y="0"/>
              <a:ext cx="444678" cy="180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600"/>
              </a:lvl1pPr>
            </a:lstStyle>
            <a:p>
              <a:pPr/>
              <a:r>
                <a:t>Made with</a:t>
              </a:r>
            </a:p>
          </p:txBody>
        </p:sp>
      </p:grpSp>
      <p:sp>
        <p:nvSpPr>
          <p:cNvPr id="757" name="Slide Number"/>
          <p:cNvSpPr txBox="1"/>
          <p:nvPr>
            <p:ph type="sldNum" sz="quarter" idx="2"/>
          </p:nvPr>
        </p:nvSpPr>
        <p:spPr>
          <a:xfrm>
            <a:off x="5957601" y="6506918"/>
            <a:ext cx="27362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9" name="Picture 2" descr="Picture 2"/>
          <p:cNvPicPr>
            <a:picLocks noChangeAspect="1"/>
          </p:cNvPicPr>
          <p:nvPr/>
        </p:nvPicPr>
        <p:blipFill>
          <a:blip r:embed="rId2">
            <a:extLst/>
          </a:blip>
          <a:srcRect l="0" t="17574" r="0" b="41006"/>
          <a:stretch>
            <a:fillRect/>
          </a:stretch>
        </p:blipFill>
        <p:spPr>
          <a:xfrm>
            <a:off x="0" y="-1"/>
            <a:ext cx="12188825" cy="6858001"/>
          </a:xfrm>
          <a:prstGeom prst="rect">
            <a:avLst/>
          </a:prstGeom>
          <a:ln w="12700">
            <a:miter lim="400000"/>
          </a:ln>
        </p:spPr>
      </p:pic>
      <p:pic>
        <p:nvPicPr>
          <p:cNvPr id="760" name="Picture 5" descr="Picture 5"/>
          <p:cNvPicPr>
            <a:picLocks noChangeAspect="1"/>
          </p:cNvPicPr>
          <p:nvPr/>
        </p:nvPicPr>
        <p:blipFill>
          <a:blip r:embed="rId3">
            <a:extLst/>
          </a:blip>
          <a:stretch>
            <a:fillRect/>
          </a:stretch>
        </p:blipFill>
        <p:spPr>
          <a:xfrm>
            <a:off x="5753220" y="2960499"/>
            <a:ext cx="682382" cy="937001"/>
          </a:xfrm>
          <a:prstGeom prst="rect">
            <a:avLst/>
          </a:prstGeom>
          <a:ln w="12700">
            <a:miter lim="400000"/>
          </a:ln>
        </p:spPr>
      </p:pic>
      <p:pic>
        <p:nvPicPr>
          <p:cNvPr id="761" name="Picture 8" descr="Picture 8"/>
          <p:cNvPicPr>
            <a:picLocks noChangeAspect="1"/>
          </p:cNvPicPr>
          <p:nvPr/>
        </p:nvPicPr>
        <p:blipFill>
          <a:blip r:embed="rId4">
            <a:extLst/>
          </a:blip>
          <a:stretch>
            <a:fillRect/>
          </a:stretch>
        </p:blipFill>
        <p:spPr>
          <a:xfrm>
            <a:off x="341714" y="6059933"/>
            <a:ext cx="1932630" cy="512065"/>
          </a:xfrm>
          <a:prstGeom prst="rect">
            <a:avLst/>
          </a:prstGeom>
          <a:ln w="12700">
            <a:miter lim="400000"/>
          </a:ln>
        </p:spPr>
      </p:pic>
      <p:sp>
        <p:nvSpPr>
          <p:cNvPr id="762" name="Slide Number"/>
          <p:cNvSpPr txBox="1"/>
          <p:nvPr>
            <p:ph type="sldNum" sz="quarter" idx="2"/>
          </p:nvPr>
        </p:nvSpPr>
        <p:spPr>
          <a:xfrm>
            <a:off x="5955162" y="6506918"/>
            <a:ext cx="27850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7" name="Title 3"/>
          <p:cNvSpPr txBox="1"/>
          <p:nvPr>
            <p:ph type="title"/>
          </p:nvPr>
        </p:nvSpPr>
        <p:spPr>
          <a:xfrm>
            <a:off x="304721" y="287506"/>
            <a:ext cx="11579384" cy="674519"/>
          </a:xfrm>
          <a:prstGeom prst="rect">
            <a:avLst/>
          </a:prstGeom>
        </p:spPr>
        <p:txBody>
          <a:bodyPr/>
          <a:lstStyle/>
          <a:p>
            <a:pPr/>
            <a:r>
              <a:t>Terminology</a:t>
            </a:r>
          </a:p>
        </p:txBody>
      </p:sp>
      <p:sp>
        <p:nvSpPr>
          <p:cNvPr id="178" name="Content Placeholder 4"/>
          <p:cNvSpPr txBox="1"/>
          <p:nvPr>
            <p:ph type="body" idx="1"/>
          </p:nvPr>
        </p:nvSpPr>
        <p:spPr>
          <a:xfrm>
            <a:off x="304720" y="1431923"/>
            <a:ext cx="11582481" cy="4593973"/>
          </a:xfrm>
          <a:prstGeom prst="rect">
            <a:avLst/>
          </a:prstGeom>
        </p:spPr>
        <p:txBody>
          <a:bodyPr/>
          <a:lstStyle/>
          <a:p>
            <a:pPr/>
            <a:r>
              <a:t>Local Reasoning is concerned with both sides of an API </a:t>
            </a:r>
          </a:p>
          <a:p>
            <a:pPr lvl="1" marL="540963" indent="-265112"/>
            <a:r>
              <a:t>The </a:t>
            </a:r>
            <a:r>
              <a:rPr i="1"/>
              <a:t>consumer</a:t>
            </a:r>
            <a:r>
              <a:t> is the code using operations and classes from an API</a:t>
            </a:r>
          </a:p>
          <a:p>
            <a:pPr lvl="1" marL="540963" indent="-265112"/>
            <a:r>
              <a:t>The </a:t>
            </a:r>
            <a:r>
              <a:rPr i="1"/>
              <a:t>provider</a:t>
            </a:r>
            <a:r>
              <a:t> is the code implementing the API</a:t>
            </a:r>
          </a:p>
        </p:txBody>
      </p:sp>
      <p:sp>
        <p:nvSpPr>
          <p:cNvPr id="179"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le 3"/>
          <p:cNvSpPr txBox="1"/>
          <p:nvPr>
            <p:ph type="title"/>
          </p:nvPr>
        </p:nvSpPr>
        <p:spPr>
          <a:xfrm>
            <a:off x="304721" y="287506"/>
            <a:ext cx="11579384" cy="674519"/>
          </a:xfrm>
          <a:prstGeom prst="rect">
            <a:avLst/>
          </a:prstGeom>
        </p:spPr>
        <p:txBody>
          <a:bodyPr/>
          <a:lstStyle/>
          <a:p>
            <a:pPr/>
            <a:r>
              <a:t>Functions</a:t>
            </a:r>
          </a:p>
        </p:txBody>
      </p:sp>
      <p:sp>
        <p:nvSpPr>
          <p:cNvPr id="184" name="Content Placeholder 4"/>
          <p:cNvSpPr txBox="1"/>
          <p:nvPr>
            <p:ph type="body" idx="1"/>
          </p:nvPr>
        </p:nvSpPr>
        <p:spPr>
          <a:xfrm>
            <a:off x="304720" y="1431923"/>
            <a:ext cx="11582481" cy="4593973"/>
          </a:xfrm>
          <a:prstGeom prst="rect">
            <a:avLst/>
          </a:prstGeom>
        </p:spPr>
        <p:txBody>
          <a:bodyPr/>
          <a:lstStyle/>
          <a:p>
            <a:pPr lvl="2"/>
          </a:p>
          <a:p>
            <a:pPr lvl="2"/>
            <a:r>
              <a:t>fn f() -&gt; ()</a:t>
            </a:r>
          </a:p>
        </p:txBody>
      </p:sp>
      <p:sp>
        <p:nvSpPr>
          <p:cNvPr id="185" name="Slide Number"/>
          <p:cNvSpPr txBox="1"/>
          <p:nvPr>
            <p:ph type="sldNum" sz="quarter" idx="2"/>
          </p:nvPr>
        </p:nvSpPr>
        <p:spPr>
          <a:xfrm>
            <a:off x="5993491" y="6506918"/>
            <a:ext cx="20184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3"/>
          <p:cNvSpPr txBox="1"/>
          <p:nvPr>
            <p:ph type="title"/>
          </p:nvPr>
        </p:nvSpPr>
        <p:spPr>
          <a:xfrm>
            <a:off x="304721" y="287506"/>
            <a:ext cx="11579384" cy="674519"/>
          </a:xfrm>
          <a:prstGeom prst="rect">
            <a:avLst/>
          </a:prstGeom>
        </p:spPr>
        <p:txBody>
          <a:bodyPr/>
          <a:lstStyle/>
          <a:p>
            <a:pPr/>
            <a:r>
              <a:t>Functions</a:t>
            </a:r>
          </a:p>
        </p:txBody>
      </p:sp>
      <p:sp>
        <p:nvSpPr>
          <p:cNvPr id="190" name="Content Placeholder 4"/>
          <p:cNvSpPr txBox="1"/>
          <p:nvPr>
            <p:ph type="body" idx="1"/>
          </p:nvPr>
        </p:nvSpPr>
        <p:spPr>
          <a:xfrm>
            <a:off x="304720" y="1431923"/>
            <a:ext cx="11582481" cy="4593973"/>
          </a:xfrm>
          <a:prstGeom prst="rect">
            <a:avLst/>
          </a:prstGeom>
        </p:spPr>
        <p:txBody>
          <a:bodyPr/>
          <a:lstStyle/>
          <a:p>
            <a:pPr lvl="2"/>
            <a:r>
              <a:t>/// Does nothing.</a:t>
            </a:r>
          </a:p>
          <a:p>
            <a:pPr lvl="2"/>
            <a:r>
              <a:t>fn f() -&gt; ()</a:t>
            </a:r>
          </a:p>
        </p:txBody>
      </p:sp>
      <p:sp>
        <p:nvSpPr>
          <p:cNvPr id="191" name="Slide Number"/>
          <p:cNvSpPr txBox="1"/>
          <p:nvPr>
            <p:ph type="sldNum" sz="quarter" idx="2"/>
          </p:nvPr>
        </p:nvSpPr>
        <p:spPr>
          <a:xfrm>
            <a:off x="6000501" y="6506918"/>
            <a:ext cx="18782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3"/>
          <p:cNvSpPr txBox="1"/>
          <p:nvPr>
            <p:ph type="title"/>
          </p:nvPr>
        </p:nvSpPr>
        <p:spPr>
          <a:xfrm>
            <a:off x="304721" y="287506"/>
            <a:ext cx="11579384" cy="674519"/>
          </a:xfrm>
          <a:prstGeom prst="rect">
            <a:avLst/>
          </a:prstGeom>
        </p:spPr>
        <p:txBody>
          <a:bodyPr/>
          <a:lstStyle/>
          <a:p>
            <a:pPr/>
            <a:r>
              <a:t>Functions</a:t>
            </a:r>
          </a:p>
        </p:txBody>
      </p:sp>
      <p:sp>
        <p:nvSpPr>
          <p:cNvPr id="196" name="Content Placeholder 4"/>
          <p:cNvSpPr txBox="1"/>
          <p:nvPr>
            <p:ph type="body" idx="1"/>
          </p:nvPr>
        </p:nvSpPr>
        <p:spPr>
          <a:xfrm>
            <a:off x="304720" y="1431923"/>
            <a:ext cx="11582481" cy="4593973"/>
          </a:xfrm>
          <a:prstGeom prst="rect">
            <a:avLst/>
          </a:prstGeom>
        </p:spPr>
        <p:txBody>
          <a:bodyPr/>
          <a:lstStyle/>
          <a:p>
            <a:pPr lvl="2"/>
            <a:r>
              <a:t>/// Does nothing.</a:t>
            </a:r>
          </a:p>
          <a:p>
            <a:pPr lvl="2"/>
            <a:r>
              <a:t>fn f() -&gt; () {}</a:t>
            </a:r>
          </a:p>
        </p:txBody>
      </p:sp>
      <p:sp>
        <p:nvSpPr>
          <p:cNvPr id="197" name="Slide Number"/>
          <p:cNvSpPr txBox="1"/>
          <p:nvPr>
            <p:ph type="sldNum" sz="quarter" idx="2"/>
          </p:nvPr>
        </p:nvSpPr>
        <p:spPr>
          <a:xfrm>
            <a:off x="5994786" y="6506918"/>
            <a:ext cx="19925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le 3"/>
          <p:cNvSpPr txBox="1"/>
          <p:nvPr>
            <p:ph type="title"/>
          </p:nvPr>
        </p:nvSpPr>
        <p:spPr>
          <a:xfrm>
            <a:off x="304721" y="287506"/>
            <a:ext cx="11579384" cy="674519"/>
          </a:xfrm>
          <a:prstGeom prst="rect">
            <a:avLst/>
          </a:prstGeom>
        </p:spPr>
        <p:txBody>
          <a:bodyPr/>
          <a:lstStyle/>
          <a:p>
            <a:pPr/>
            <a:r>
              <a:t>Contracts</a:t>
            </a:r>
          </a:p>
        </p:txBody>
      </p:sp>
      <p:sp>
        <p:nvSpPr>
          <p:cNvPr id="202" name="Content Placeholder 4"/>
          <p:cNvSpPr txBox="1"/>
          <p:nvPr>
            <p:ph type="body" idx="1"/>
          </p:nvPr>
        </p:nvSpPr>
        <p:spPr>
          <a:xfrm>
            <a:off x="304720" y="1431923"/>
            <a:ext cx="11582481" cy="4593973"/>
          </a:xfrm>
          <a:prstGeom prst="rect">
            <a:avLst/>
          </a:prstGeom>
        </p:spPr>
        <p:txBody>
          <a:bodyPr/>
          <a:lstStyle/>
          <a:p>
            <a:pPr/>
            <a:r>
              <a:rPr i="1"/>
              <a:t>Precondition</a:t>
            </a:r>
            <a:r>
              <a:t>: A condition that must be true before an operation is called</a:t>
            </a:r>
          </a:p>
          <a:p>
            <a:pPr/>
            <a:r>
              <a:rPr i="1"/>
              <a:t>Postcondition</a:t>
            </a:r>
            <a:r>
              <a:t>: A condition that must be true after an operation, or the operation must result in an </a:t>
            </a:r>
            <a:r>
              <a:rPr i="1"/>
              <a:t>error</a:t>
            </a:r>
            <a:endParaRPr i="1"/>
          </a:p>
          <a:p>
            <a:pPr lvl="1"/>
            <a:r>
              <a:t>If the precondition is not satisfied, the postcondition is unspecified</a:t>
            </a:r>
          </a:p>
          <a:p>
            <a:pPr/>
            <a:r>
              <a:rPr i="1"/>
              <a:t>Type Invariant</a:t>
            </a:r>
            <a:r>
              <a:t>: A condition that must be true when an instance of a type is created, and is a postcondition of any mutating operation on the instance</a:t>
            </a:r>
          </a:p>
        </p:txBody>
      </p:sp>
      <p:sp>
        <p:nvSpPr>
          <p:cNvPr id="203" name="Slide Number"/>
          <p:cNvSpPr txBox="1"/>
          <p:nvPr>
            <p:ph type="sldNum" sz="quarter" idx="2"/>
          </p:nvPr>
        </p:nvSpPr>
        <p:spPr>
          <a:xfrm>
            <a:off x="5994101" y="6506918"/>
            <a:ext cx="20062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itle 3"/>
          <p:cNvSpPr txBox="1"/>
          <p:nvPr>
            <p:ph type="title"/>
          </p:nvPr>
        </p:nvSpPr>
        <p:spPr>
          <a:xfrm>
            <a:off x="304721" y="287506"/>
            <a:ext cx="11579384" cy="674519"/>
          </a:xfrm>
          <a:prstGeom prst="rect">
            <a:avLst/>
          </a:prstGeom>
        </p:spPr>
        <p:txBody>
          <a:bodyPr/>
          <a:lstStyle/>
          <a:p>
            <a:pPr/>
            <a:r>
              <a:t>Functions</a:t>
            </a:r>
          </a:p>
        </p:txBody>
      </p:sp>
      <p:sp>
        <p:nvSpPr>
          <p:cNvPr id="208" name="Content Placeholder 4"/>
          <p:cNvSpPr txBox="1"/>
          <p:nvPr>
            <p:ph type="body" idx="1"/>
          </p:nvPr>
        </p:nvSpPr>
        <p:spPr>
          <a:xfrm>
            <a:off x="304720" y="1431923"/>
            <a:ext cx="11582481" cy="4593973"/>
          </a:xfrm>
          <a:prstGeom prst="rect">
            <a:avLst/>
          </a:prstGeom>
        </p:spPr>
        <p:txBody>
          <a:bodyPr/>
          <a:lstStyle/>
          <a:p>
            <a:pPr lvl="2"/>
          </a:p>
          <a:p>
            <a:pPr lvl="2"/>
            <a:r>
              <a:t>/// Returns the successor of `x`.</a:t>
            </a:r>
          </a:p>
          <a:p>
            <a:pPr lvl="2"/>
            <a:r>
              <a:t>fn f(x: i32) -&gt; i32 { x + 1 }</a:t>
            </a:r>
          </a:p>
        </p:txBody>
      </p:sp>
      <p:sp>
        <p:nvSpPr>
          <p:cNvPr id="2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itle 3"/>
          <p:cNvSpPr txBox="1"/>
          <p:nvPr>
            <p:ph type="title"/>
          </p:nvPr>
        </p:nvSpPr>
        <p:spPr>
          <a:xfrm>
            <a:off x="304721" y="287506"/>
            <a:ext cx="11579384" cy="674519"/>
          </a:xfrm>
          <a:prstGeom prst="rect">
            <a:avLst/>
          </a:prstGeom>
        </p:spPr>
        <p:txBody>
          <a:bodyPr/>
          <a:lstStyle/>
          <a:p>
            <a:pPr/>
            <a:r>
              <a:t>Functions</a:t>
            </a:r>
          </a:p>
        </p:txBody>
      </p:sp>
      <p:sp>
        <p:nvSpPr>
          <p:cNvPr id="214" name="Content Placeholder 4"/>
          <p:cNvSpPr txBox="1"/>
          <p:nvPr>
            <p:ph type="body" idx="1"/>
          </p:nvPr>
        </p:nvSpPr>
        <p:spPr>
          <a:xfrm>
            <a:off x="304720" y="1431923"/>
            <a:ext cx="11582481" cy="4593973"/>
          </a:xfrm>
          <a:prstGeom prst="rect">
            <a:avLst/>
          </a:prstGeom>
        </p:spPr>
        <p:txBody>
          <a:bodyPr/>
          <a:lstStyle/>
          <a:p>
            <a:pPr lvl="2"/>
            <a:r>
              <a:t>/// Returns the successor of `x`.</a:t>
            </a:r>
          </a:p>
          <a:p>
            <a:pPr lvl="2"/>
            <a:r>
              <a:t>/// Precondition: `x &lt; i32::MAX`.</a:t>
            </a:r>
          </a:p>
          <a:p>
            <a:pPr lvl="2"/>
            <a:r>
              <a:t>fn f(x: i32) -&gt; i32 { x + 1 }</a:t>
            </a:r>
          </a:p>
        </p:txBody>
      </p:sp>
      <p:sp>
        <p:nvSpPr>
          <p:cNvPr id="215" name="Slide Number"/>
          <p:cNvSpPr txBox="1"/>
          <p:nvPr>
            <p:ph type="sldNum" sz="quarter" idx="2"/>
          </p:nvPr>
        </p:nvSpPr>
        <p:spPr>
          <a:xfrm>
            <a:off x="5984880" y="6506918"/>
            <a:ext cx="219065"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Word"/>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itle 1"/>
          <p:cNvSpPr txBox="1"/>
          <p:nvPr>
            <p:ph type="title"/>
          </p:nvPr>
        </p:nvSpPr>
        <p:spPr>
          <a:xfrm>
            <a:off x="795528" y="2798064"/>
            <a:ext cx="5907024" cy="1399033"/>
          </a:xfrm>
          <a:prstGeom prst="rect">
            <a:avLst/>
          </a:prstGeom>
        </p:spPr>
        <p:txBody>
          <a:bodyPr/>
          <a:lstStyle/>
          <a:p>
            <a:pPr/>
            <a:r>
              <a:t>Function Arguments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3"/>
          <p:cNvSpPr txBox="1"/>
          <p:nvPr>
            <p:ph type="title"/>
          </p:nvPr>
        </p:nvSpPr>
        <p:spPr>
          <a:xfrm>
            <a:off x="304721" y="287506"/>
            <a:ext cx="11579384" cy="674519"/>
          </a:xfrm>
          <a:prstGeom prst="rect">
            <a:avLst/>
          </a:prstGeom>
        </p:spPr>
        <p:txBody>
          <a:bodyPr/>
          <a:lstStyle/>
          <a:p>
            <a:pPr/>
            <a:r>
              <a:t>Function Arguments</a:t>
            </a:r>
          </a:p>
        </p:txBody>
      </p:sp>
      <p:sp>
        <p:nvSpPr>
          <p:cNvPr id="222" name="Content Placeholder 4"/>
          <p:cNvSpPr txBox="1"/>
          <p:nvPr>
            <p:ph type="body" idx="1"/>
          </p:nvPr>
        </p:nvSpPr>
        <p:spPr>
          <a:xfrm>
            <a:off x="304720" y="1431923"/>
            <a:ext cx="11582481" cy="4593973"/>
          </a:xfrm>
          <a:prstGeom prst="rect">
            <a:avLst/>
          </a:prstGeom>
        </p:spPr>
        <p:txBody>
          <a:bodyPr/>
          <a:lstStyle/>
          <a:p>
            <a:pPr lvl="2"/>
            <a:r>
              <a:t>/// Increments the value of `x` by 1.</a:t>
            </a:r>
          </a:p>
          <a:p>
            <a:pPr lvl="2"/>
            <a:r>
              <a:t>/// Precondition: `x &lt; i32::MAX`.</a:t>
            </a:r>
          </a:p>
          <a:p>
            <a:pPr lvl="2"/>
            <a:r>
              <a:t>fn a(x: &amp;mut i32) {</a:t>
            </a:r>
          </a:p>
          <a:p>
            <a:pPr lvl="2"/>
            <a:r>
              <a:t>    *x += 1;</a:t>
            </a:r>
          </a:p>
          <a:p>
            <a:pPr lvl="2"/>
            <a:r>
              <a:t>}</a:t>
            </a:r>
          </a:p>
        </p:txBody>
      </p:sp>
      <p:sp>
        <p:nvSpPr>
          <p:cNvPr id="223" name="Slide Number"/>
          <p:cNvSpPr txBox="1"/>
          <p:nvPr>
            <p:ph type="sldNum" sz="quarter" idx="2"/>
          </p:nvPr>
        </p:nvSpPr>
        <p:spPr>
          <a:xfrm>
            <a:off x="5972384" y="6506918"/>
            <a:ext cx="24405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ome Links"/>
          <p:cNvSpPr txBox="1"/>
          <p:nvPr>
            <p:ph type="title"/>
          </p:nvPr>
        </p:nvSpPr>
        <p:spPr>
          <a:prstGeom prst="rect">
            <a:avLst/>
          </a:prstGeom>
        </p:spPr>
        <p:txBody>
          <a:bodyPr/>
          <a:lstStyle/>
          <a:p>
            <a:pPr/>
            <a:r>
              <a:t>Some Links</a:t>
            </a:r>
          </a:p>
        </p:txBody>
      </p:sp>
      <p:sp>
        <p:nvSpPr>
          <p:cNvPr id="124" name="https://sean-parent.stlab.cc/papers-and-presentations/…"/>
          <p:cNvSpPr txBox="1"/>
          <p:nvPr>
            <p:ph type="body" idx="1"/>
          </p:nvPr>
        </p:nvSpPr>
        <p:spPr>
          <a:prstGeom prst="rect">
            <a:avLst/>
          </a:prstGeom>
        </p:spPr>
        <p:txBody>
          <a:bodyPr/>
          <a:lstStyle/>
          <a:p>
            <a:pPr/>
            <a:r>
              <a:rPr u="sng">
                <a:solidFill>
                  <a:srgbClr val="5F5F5F"/>
                </a:solidFill>
                <a:uFill>
                  <a:solidFill>
                    <a:srgbClr val="5F5F5F"/>
                  </a:solidFill>
                </a:uFill>
                <a:hlinkClick r:id="rId3" invalidUrl="" action="" tgtFrame="" tooltip="" history="1" highlightClick="0" endSnd="0"/>
              </a:rPr>
              <a:t>https://sean-parent.stlab.cc/papers-and-presentations/</a:t>
            </a:r>
          </a:p>
          <a:p>
            <a:pPr/>
            <a:r>
              <a:rPr u="sng">
                <a:solidFill>
                  <a:srgbClr val="5F5F5F"/>
                </a:solidFill>
                <a:uFill>
                  <a:solidFill>
                    <a:srgbClr val="5F5F5F"/>
                  </a:solidFill>
                </a:uFill>
                <a:hlinkClick r:id="rId4" invalidUrl="" action="" tgtFrame="" tooltip="" history="1" highlightClick="0" endSnd="0"/>
              </a:rPr>
              <a:t>https://www.hylo-lang.org/</a:t>
            </a:r>
          </a:p>
          <a:p>
            <a:pPr/>
          </a:p>
          <a:p>
            <a:pPr/>
            <a:r>
              <a:t>Local Reasoning Can Help Prove Correctness</a:t>
            </a:r>
          </a:p>
          <a:p>
            <a:pPr/>
            <a:r>
              <a:rPr u="sng">
                <a:solidFill>
                  <a:srgbClr val="5F5F5F"/>
                </a:solidFill>
                <a:uFill>
                  <a:solidFill>
                    <a:srgbClr val="5F5F5F"/>
                  </a:solidFill>
                </a:uFill>
                <a:hlinkClick r:id="rId5" invalidUrl="" action="" tgtFrame="" tooltip="" history="1" highlightClick="0" endSnd="0"/>
              </a:rPr>
              <a:t>https://accu.org/journals/overload/33/188/teodorescu-parent/</a:t>
            </a:r>
          </a:p>
        </p:txBody>
      </p:sp>
      <p:sp>
        <p:nvSpPr>
          <p:cNvPr id="125" name="Slide Number"/>
          <p:cNvSpPr txBox="1"/>
          <p:nvPr>
            <p:ph type="sldNum" sz="quarter" idx="2"/>
          </p:nvPr>
        </p:nvSpPr>
        <p:spPr>
          <a:xfrm>
            <a:off x="5997682" y="6506918"/>
            <a:ext cx="1934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3"/>
          <p:cNvSpPr txBox="1"/>
          <p:nvPr>
            <p:ph type="title"/>
          </p:nvPr>
        </p:nvSpPr>
        <p:spPr>
          <a:xfrm>
            <a:off x="304721" y="287506"/>
            <a:ext cx="11579384" cy="674519"/>
          </a:xfrm>
          <a:prstGeom prst="rect">
            <a:avLst/>
          </a:prstGeom>
        </p:spPr>
        <p:txBody>
          <a:bodyPr/>
          <a:lstStyle/>
          <a:p>
            <a:pPr/>
            <a:r>
              <a:t>Rust Borrow Checker:</a:t>
            </a:r>
          </a:p>
        </p:txBody>
      </p:sp>
      <p:sp>
        <p:nvSpPr>
          <p:cNvPr id="228" name="Content Placeholder 4"/>
          <p:cNvSpPr txBox="1"/>
          <p:nvPr>
            <p:ph type="body" idx="1"/>
          </p:nvPr>
        </p:nvSpPr>
        <p:spPr>
          <a:xfrm>
            <a:off x="304720" y="1431923"/>
            <a:ext cx="11582481" cy="4593973"/>
          </a:xfrm>
          <a:prstGeom prst="rect">
            <a:avLst/>
          </a:prstGeom>
        </p:spPr>
        <p:txBody>
          <a:bodyPr/>
          <a:lstStyle/>
          <a:p>
            <a:pPr/>
            <a:r>
              <a:t>Arguments passed to a function by mutable reference cannot be accessed by other threads or indirectly through another operation.</a:t>
            </a:r>
          </a:p>
          <a:p>
            <a:pPr/>
            <a:r>
              <a:t>Arguments passed to a function by reference cannot be written to, either directly or indirectly, for the duration of the call.</a:t>
            </a:r>
          </a:p>
        </p:txBody>
      </p:sp>
      <p:sp>
        <p:nvSpPr>
          <p:cNvPr id="229" name="Slide Number"/>
          <p:cNvSpPr txBox="1"/>
          <p:nvPr>
            <p:ph type="sldNum" sz="quarter" idx="2"/>
          </p:nvPr>
        </p:nvSpPr>
        <p:spPr>
          <a:xfrm>
            <a:off x="5971012" y="6506918"/>
            <a:ext cx="24680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1" name="Title 3"/>
          <p:cNvSpPr txBox="1"/>
          <p:nvPr>
            <p:ph type="title"/>
          </p:nvPr>
        </p:nvSpPr>
        <p:spPr>
          <a:xfrm>
            <a:off x="304721" y="287506"/>
            <a:ext cx="11579384" cy="674519"/>
          </a:xfrm>
          <a:prstGeom prst="rect">
            <a:avLst/>
          </a:prstGeom>
        </p:spPr>
        <p:txBody>
          <a:bodyPr/>
          <a:lstStyle/>
          <a:p>
            <a:pPr/>
            <a:r>
              <a:t>Function Arguments</a:t>
            </a:r>
          </a:p>
        </p:txBody>
      </p:sp>
      <p:sp>
        <p:nvSpPr>
          <p:cNvPr id="232" name="Content Placeholder 4"/>
          <p:cNvSpPr txBox="1"/>
          <p:nvPr>
            <p:ph type="body" idx="1"/>
          </p:nvPr>
        </p:nvSpPr>
        <p:spPr>
          <a:xfrm>
            <a:off x="304720" y="1431923"/>
            <a:ext cx="11582481" cy="4593973"/>
          </a:xfrm>
          <a:prstGeom prst="rect">
            <a:avLst/>
          </a:prstGeom>
        </p:spPr>
        <p:txBody>
          <a:bodyPr/>
          <a:lstStyle/>
          <a:p>
            <a:pPr lvl="2"/>
            <a:r>
              <a:t>/// Increments the value of `x` by 1.</a:t>
            </a:r>
          </a:p>
          <a:p>
            <a:pPr lvl="2"/>
            <a:r>
              <a:t>/// Precondition: `x &lt; i32::MAX`.</a:t>
            </a:r>
          </a:p>
          <a:p>
            <a:pPr lvl="2"/>
            <a:r>
              <a:t>fn a(x: &amp;mut i32) {</a:t>
            </a:r>
          </a:p>
          <a:p>
            <a:pPr lvl="2"/>
            <a:r>
              <a:t>    *x += 1;</a:t>
            </a:r>
          </a:p>
          <a:p>
            <a:pPr lvl="2"/>
            <a:r>
              <a:t>}</a:t>
            </a:r>
          </a:p>
        </p:txBody>
      </p:sp>
      <p:sp>
        <p:nvSpPr>
          <p:cNvPr id="233"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Why Mutation?"/>
          <p:cNvSpPr txBox="1"/>
          <p:nvPr>
            <p:ph type="title"/>
          </p:nvPr>
        </p:nvSpPr>
        <p:spPr>
          <a:prstGeom prst="rect">
            <a:avLst/>
          </a:prstGeom>
        </p:spPr>
        <p:txBody>
          <a:bodyPr/>
          <a:lstStyle/>
          <a:p>
            <a:pPr/>
            <a:r>
              <a:t>Why Mutation?</a:t>
            </a:r>
          </a:p>
        </p:txBody>
      </p:sp>
      <p:sp>
        <p:nvSpPr>
          <p:cNvPr id="238" name="Mutation is space efficient…"/>
          <p:cNvSpPr txBox="1"/>
          <p:nvPr>
            <p:ph type="body" idx="1"/>
          </p:nvPr>
        </p:nvSpPr>
        <p:spPr>
          <a:prstGeom prst="rect">
            <a:avLst/>
          </a:prstGeom>
        </p:spPr>
        <p:txBody>
          <a:bodyPr/>
          <a:lstStyle/>
          <a:p>
            <a:pPr/>
            <a:r>
              <a:t>Mutation is space efficient</a:t>
            </a:r>
          </a:p>
          <a:p>
            <a:pPr/>
            <a:r>
              <a:t>Mutation is </a:t>
            </a:r>
            <a:r>
              <a:rPr i="1"/>
              <a:t>often</a:t>
            </a:r>
            <a:r>
              <a:t>: </a:t>
            </a:r>
          </a:p>
          <a:p>
            <a:pPr lvl="1"/>
            <a:r>
              <a:t>more performant.</a:t>
            </a:r>
          </a:p>
          <a:p>
            <a:pPr lvl="1"/>
            <a:r>
              <a:t>simpler to reason about.</a:t>
            </a:r>
          </a:p>
        </p:txBody>
      </p:sp>
      <p:sp>
        <p:nvSpPr>
          <p:cNvPr id="239" name="Slide Number"/>
          <p:cNvSpPr txBox="1"/>
          <p:nvPr>
            <p:ph type="sldNum" sz="quarter" idx="2"/>
          </p:nvPr>
        </p:nvSpPr>
        <p:spPr>
          <a:xfrm>
            <a:off x="5973222" y="6506918"/>
            <a:ext cx="2423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3" name="Title 3"/>
          <p:cNvSpPr txBox="1"/>
          <p:nvPr>
            <p:ph type="title"/>
          </p:nvPr>
        </p:nvSpPr>
        <p:spPr>
          <a:xfrm>
            <a:off x="304721" y="287506"/>
            <a:ext cx="11579384" cy="674519"/>
          </a:xfrm>
          <a:prstGeom prst="rect">
            <a:avLst/>
          </a:prstGeom>
        </p:spPr>
        <p:txBody>
          <a:bodyPr/>
          <a:lstStyle/>
          <a:p>
            <a:pPr/>
            <a:r>
              <a:t>Transformations and Actions</a:t>
            </a:r>
          </a:p>
        </p:txBody>
      </p:sp>
      <p:sp>
        <p:nvSpPr>
          <p:cNvPr id="244" name="Content Placeholder 4"/>
          <p:cNvSpPr txBox="1"/>
          <p:nvPr>
            <p:ph type="body" idx="1"/>
          </p:nvPr>
        </p:nvSpPr>
        <p:spPr>
          <a:xfrm>
            <a:off x="304720" y="1431923"/>
            <a:ext cx="11582481" cy="4593973"/>
          </a:xfrm>
          <a:prstGeom prst="rect">
            <a:avLst/>
          </a:prstGeom>
        </p:spPr>
        <p:txBody>
          <a:bodyPr/>
          <a:lstStyle/>
          <a:p>
            <a:pPr/>
            <a:r>
              <a:t>A </a:t>
            </a:r>
            <a:r>
              <a:rPr i="1"/>
              <a:t>transformation </a:t>
            </a:r>
            <a:r>
              <a:t>is a regular unary function.</a:t>
            </a:r>
          </a:p>
          <a:p>
            <a:pPr/>
            <a:r>
              <a:t>Changing the state of an object by applying a transformation to it defines an </a:t>
            </a:r>
            <a:r>
              <a:rPr i="1"/>
              <a:t>action</a:t>
            </a:r>
            <a:r>
              <a:t> on the object.</a:t>
            </a:r>
          </a:p>
          <a:p>
            <a:pPr marL="0" indent="0" algn="ctr">
              <a:buClrTx/>
              <a:buSzTx/>
              <a:buNone/>
            </a:pPr>
            <a:r>
              <a:rPr>
                <a:latin typeface="Menlo Regular"/>
                <a:ea typeface="Menlo Regular"/>
                <a:cs typeface="Menlo Regular"/>
                <a:sym typeface="Menlo Regular"/>
              </a:rPr>
              <a:t>x = f(x);</a:t>
            </a:r>
          </a:p>
        </p:txBody>
      </p:sp>
      <p:sp>
        <p:nvSpPr>
          <p:cNvPr id="245"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9" name="Title 3"/>
          <p:cNvSpPr txBox="1"/>
          <p:nvPr>
            <p:ph type="title"/>
          </p:nvPr>
        </p:nvSpPr>
        <p:spPr>
          <a:xfrm>
            <a:off x="304721" y="287506"/>
            <a:ext cx="11579384" cy="674519"/>
          </a:xfrm>
          <a:prstGeom prst="rect">
            <a:avLst/>
          </a:prstGeom>
        </p:spPr>
        <p:txBody>
          <a:bodyPr/>
          <a:lstStyle/>
          <a:p>
            <a:pPr/>
            <a:r>
              <a:t>Transformations and Actions</a:t>
            </a:r>
          </a:p>
        </p:txBody>
      </p:sp>
      <p:sp>
        <p:nvSpPr>
          <p:cNvPr id="250" name="Content Placeholder 4"/>
          <p:cNvSpPr txBox="1"/>
          <p:nvPr>
            <p:ph type="body" idx="1"/>
          </p:nvPr>
        </p:nvSpPr>
        <p:spPr>
          <a:xfrm>
            <a:off x="304720" y="1431923"/>
            <a:ext cx="11582481" cy="4593973"/>
          </a:xfrm>
          <a:prstGeom prst="rect">
            <a:avLst/>
          </a:prstGeom>
        </p:spPr>
        <p:txBody>
          <a:bodyPr/>
          <a:lstStyle/>
          <a:p>
            <a:pPr/>
            <a:r>
              <a:t>There is a duality between transformations and the corresponding actions: An action is defined in terms of a transformation, and vice versa:</a:t>
            </a:r>
          </a:p>
          <a:p>
            <a:pPr lvl="2"/>
          </a:p>
          <a:p>
            <a:pPr lvl="2"/>
            <a:r>
              <a:t>fn a(x: &amp;mut T) { *x = f(*x); } // action from transformation</a:t>
            </a:r>
          </a:p>
          <a:p>
            <a:pPr/>
            <a:r>
              <a:t>and</a:t>
            </a:r>
          </a:p>
          <a:p>
            <a:pPr lvl="2"/>
          </a:p>
          <a:p>
            <a:pPr lvl="2"/>
            <a:r>
              <a:t>fn f(x: &amp;T) -&gt; T { a(x.clone()); x } // transformation from action</a:t>
            </a:r>
          </a:p>
          <a:p>
            <a:pPr/>
          </a:p>
          <a:p>
            <a:pPr lvl="1"/>
            <a:r>
              <a:t>– Elements of Programming, Section 2.5</a:t>
            </a:r>
          </a:p>
        </p:txBody>
      </p:sp>
      <p:sp>
        <p:nvSpPr>
          <p:cNvPr id="251"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itle 3"/>
          <p:cNvSpPr txBox="1"/>
          <p:nvPr>
            <p:ph type="title"/>
          </p:nvPr>
        </p:nvSpPr>
        <p:spPr>
          <a:xfrm>
            <a:off x="304721" y="287506"/>
            <a:ext cx="11579384" cy="674519"/>
          </a:xfrm>
          <a:prstGeom prst="rect">
            <a:avLst/>
          </a:prstGeom>
        </p:spPr>
        <p:txBody>
          <a:bodyPr/>
          <a:lstStyle/>
          <a:p>
            <a:pPr/>
            <a:r>
              <a:t>Argument Qualifiers</a:t>
            </a:r>
          </a:p>
        </p:txBody>
      </p:sp>
      <p:sp>
        <p:nvSpPr>
          <p:cNvPr id="256" name="Content Placeholder 4"/>
          <p:cNvSpPr txBox="1"/>
          <p:nvPr>
            <p:ph type="body" idx="1"/>
          </p:nvPr>
        </p:nvSpPr>
        <p:spPr>
          <a:xfrm>
            <a:off x="304720" y="1431923"/>
            <a:ext cx="11582481" cy="4593973"/>
          </a:xfrm>
          <a:prstGeom prst="rect">
            <a:avLst/>
          </a:prstGeom>
        </p:spPr>
        <p:txBody>
          <a:bodyPr/>
          <a:lstStyle/>
          <a:p>
            <a:pPr/>
            <a:r>
              <a:rPr i="1"/>
              <a:t>let</a:t>
            </a:r>
            <a:r>
              <a:t> arguments</a:t>
            </a:r>
          </a:p>
          <a:p>
            <a:pPr lvl="1"/>
            <a:r>
              <a:rPr>
                <a:latin typeface="Menlo Regular"/>
                <a:ea typeface="Menlo Regular"/>
                <a:cs typeface="Menlo Regular"/>
                <a:sym typeface="Menlo Regular"/>
              </a:rPr>
              <a:t>&amp;T </a:t>
            </a:r>
            <a:r>
              <a:t>(or </a:t>
            </a:r>
            <a:r>
              <a:rPr>
                <a:latin typeface="Menlo Regular"/>
                <a:ea typeface="Menlo Regular"/>
                <a:cs typeface="Menlo Regular"/>
                <a:sym typeface="Menlo Regular"/>
              </a:rPr>
              <a:t>T</a:t>
            </a:r>
            <a:r>
              <a:t> if it conforms to </a:t>
            </a:r>
            <a:r>
              <a:rPr>
                <a:latin typeface="Menlo Regular"/>
                <a:ea typeface="Menlo Regular"/>
                <a:cs typeface="Menlo Regular"/>
                <a:sym typeface="Menlo Regular"/>
              </a:rPr>
              <a:t>Copy</a:t>
            </a:r>
            <a:r>
              <a:t>)</a:t>
            </a:r>
            <a:endParaRPr>
              <a:latin typeface="Menlo Regular"/>
              <a:ea typeface="Menlo Regular"/>
              <a:cs typeface="Menlo Regular"/>
              <a:sym typeface="Menlo Regular"/>
            </a:endParaRPr>
          </a:p>
          <a:p>
            <a:pPr/>
            <a:r>
              <a:rPr i="1"/>
              <a:t>inout</a:t>
            </a:r>
            <a:r>
              <a:t> arguments</a:t>
            </a:r>
          </a:p>
          <a:p>
            <a:pPr lvl="1">
              <a:defRPr>
                <a:latin typeface="Menlo Regular"/>
                <a:ea typeface="Menlo Regular"/>
                <a:cs typeface="Menlo Regular"/>
                <a:sym typeface="Menlo Regular"/>
              </a:defRPr>
            </a:pPr>
            <a:r>
              <a:t>&amp;mut T</a:t>
            </a:r>
          </a:p>
          <a:p>
            <a:pPr/>
            <a:r>
              <a:rPr i="1"/>
              <a:t>sink</a:t>
            </a:r>
            <a:r>
              <a:t> arguments</a:t>
            </a:r>
          </a:p>
          <a:p>
            <a:pPr lvl="1"/>
            <a:r>
              <a:rPr>
                <a:latin typeface="Menlo Regular"/>
                <a:ea typeface="Menlo Regular"/>
                <a:cs typeface="Menlo Regular"/>
                <a:sym typeface="Menlo Regular"/>
              </a:rPr>
              <a:t>T</a:t>
            </a:r>
            <a:r>
              <a:t> (unless </a:t>
            </a:r>
            <a:r>
              <a:rPr>
                <a:latin typeface="Menlo Regular"/>
                <a:ea typeface="Menlo Regular"/>
                <a:cs typeface="Menlo Regular"/>
                <a:sym typeface="Menlo Regular"/>
              </a:rPr>
              <a:t>T</a:t>
            </a:r>
            <a:r>
              <a:t> conforms to </a:t>
            </a:r>
            <a:r>
              <a:rPr>
                <a:latin typeface="Menlo Regular"/>
                <a:ea typeface="Menlo Regular"/>
                <a:cs typeface="Menlo Regular"/>
                <a:sym typeface="Menlo Regular"/>
              </a:rPr>
              <a:t>Copy</a:t>
            </a:r>
            <a:r>
              <a:t>)</a:t>
            </a:r>
          </a:p>
        </p:txBody>
      </p:sp>
      <p:sp>
        <p:nvSpPr>
          <p:cNvPr id="2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Title 3"/>
          <p:cNvSpPr txBox="1"/>
          <p:nvPr>
            <p:ph type="title"/>
          </p:nvPr>
        </p:nvSpPr>
        <p:spPr>
          <a:xfrm>
            <a:off x="304721" y="287506"/>
            <a:ext cx="11579384" cy="674519"/>
          </a:xfrm>
          <a:prstGeom prst="rect">
            <a:avLst/>
          </a:prstGeom>
        </p:spPr>
        <p:txBody>
          <a:bodyPr/>
          <a:lstStyle/>
          <a:p>
            <a:pPr/>
            <a:r>
              <a:t>Argument Guarantees</a:t>
            </a:r>
          </a:p>
        </p:txBody>
      </p:sp>
      <p:sp>
        <p:nvSpPr>
          <p:cNvPr id="262" name="Content Placeholder 4"/>
          <p:cNvSpPr txBox="1"/>
          <p:nvPr>
            <p:ph type="body" idx="1"/>
          </p:nvPr>
        </p:nvSpPr>
        <p:spPr>
          <a:xfrm>
            <a:off x="304720" y="1431923"/>
            <a:ext cx="11582481" cy="4593973"/>
          </a:xfrm>
          <a:prstGeom prst="rect">
            <a:avLst/>
          </a:prstGeom>
        </p:spPr>
        <p:txBody>
          <a:bodyPr/>
          <a:lstStyle/>
          <a:p>
            <a:pPr/>
            <a:r>
              <a:rPr i="1"/>
              <a:t>let</a:t>
            </a:r>
            <a:r>
              <a:t> arguments</a:t>
            </a:r>
          </a:p>
          <a:p>
            <a:pPr lvl="1"/>
            <a:r>
              <a:t>Postcondition: The argument is not modified</a:t>
            </a:r>
          </a:p>
          <a:p>
            <a:pPr/>
            <a:r>
              <a:rPr i="1"/>
              <a:t>inout</a:t>
            </a:r>
            <a:r>
              <a:t> arguments</a:t>
            </a:r>
          </a:p>
          <a:p>
            <a:pPr lvl="1"/>
            <a:r>
              <a:t>Postcondition: None (The argument may be modified)</a:t>
            </a:r>
          </a:p>
          <a:p>
            <a:pPr/>
            <a:r>
              <a:rPr i="1"/>
              <a:t>sink</a:t>
            </a:r>
            <a:r>
              <a:t> arguments</a:t>
            </a:r>
          </a:p>
          <a:p>
            <a:pPr lvl="1"/>
            <a:r>
              <a:t>Postcondition: The argument is consumed</a:t>
            </a:r>
          </a:p>
        </p:txBody>
      </p:sp>
      <p:sp>
        <p:nvSpPr>
          <p:cNvPr id="263" name="Slide Number"/>
          <p:cNvSpPr txBox="1"/>
          <p:nvPr>
            <p:ph type="sldNum" sz="quarter" idx="2"/>
          </p:nvPr>
        </p:nvSpPr>
        <p:spPr>
          <a:xfrm>
            <a:off x="5975813" y="6506918"/>
            <a:ext cx="23720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A more complex action"/>
          <p:cNvSpPr txBox="1"/>
          <p:nvPr>
            <p:ph type="title"/>
          </p:nvPr>
        </p:nvSpPr>
        <p:spPr>
          <a:prstGeom prst="rect">
            <a:avLst/>
          </a:prstGeom>
        </p:spPr>
        <p:txBody>
          <a:bodyPr/>
          <a:lstStyle/>
          <a:p>
            <a:pPr/>
            <a:r>
              <a:t>A more complex action</a:t>
            </a:r>
          </a:p>
        </p:txBody>
      </p:sp>
      <p:sp>
        <p:nvSpPr>
          <p:cNvPr id="268" name="/// Offsets the value of `x` by `n`.…"/>
          <p:cNvSpPr txBox="1"/>
          <p:nvPr>
            <p:ph type="body" idx="1"/>
          </p:nvPr>
        </p:nvSpPr>
        <p:spPr>
          <a:prstGeom prst="rect">
            <a:avLst/>
          </a:prstGeom>
        </p:spPr>
        <p:txBody>
          <a:bodyPr/>
          <a:lstStyle/>
          <a:p>
            <a:pPr lvl="2"/>
            <a:r>
              <a:t>/// Offsets the value of `x` by `n`.</a:t>
            </a:r>
          </a:p>
          <a:p>
            <a:pPr lvl="2"/>
            <a:r>
              <a:t>/// Precondition: `(x + n) &lt; INT_MAX`.</a:t>
            </a:r>
          </a:p>
          <a:p>
            <a:pPr lvl="2"/>
            <a:r>
              <a:t>fn offset(x: &amp;mut i32, n: &amp;i32) {</a:t>
            </a:r>
          </a:p>
          <a:p>
            <a:pPr lvl="2"/>
            <a:r>
              <a:t>  *x += n;</a:t>
            </a:r>
          </a:p>
          <a:p>
            <a:pPr lvl="2"/>
            <a:r>
              <a:t>}</a:t>
            </a:r>
          </a:p>
          <a:p>
            <a:pPr/>
            <a:r>
              <a:t>What if this is called as:</a:t>
            </a:r>
          </a:p>
          <a:p>
            <a:pPr lvl="2"/>
          </a:p>
          <a:p>
            <a:pPr lvl="2"/>
            <a:r>
              <a:t>let x = 2;</a:t>
            </a:r>
          </a:p>
          <a:p>
            <a:pPr lvl="2"/>
            <a:r>
              <a:t>offset(&amp;mut x, &amp;x);</a:t>
            </a:r>
          </a:p>
          <a:p>
            <a:pPr lvl="2"/>
          </a:p>
          <a:p>
            <a:pPr lvl="2"/>
            <a:r>
              <a:t>println!("{x}");</a:t>
            </a:r>
          </a:p>
        </p:txBody>
      </p:sp>
      <p:sp>
        <p:nvSpPr>
          <p:cNvPr id="269" name="Slide Number"/>
          <p:cNvSpPr txBox="1"/>
          <p:nvPr>
            <p:ph type="sldNum" sz="quarter" idx="2"/>
          </p:nvPr>
        </p:nvSpPr>
        <p:spPr>
          <a:xfrm>
            <a:off x="5970783" y="6506918"/>
            <a:ext cx="247259"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8">
                                            <p:txEl>
                                              <p:pRg st="6" end="6"/>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68">
                                            <p:txEl>
                                              <p:pRg st="7" end="7"/>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68">
                                            <p:txEl>
                                              <p:pRg st="8" end="8"/>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68">
                                            <p:txEl>
                                              <p:pRg st="9" end="9"/>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68">
                                            <p:txEl>
                                              <p:pRg st="10" end="10"/>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268">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A more complex action"/>
          <p:cNvSpPr txBox="1"/>
          <p:nvPr>
            <p:ph type="title"/>
          </p:nvPr>
        </p:nvSpPr>
        <p:spPr>
          <a:prstGeom prst="rect">
            <a:avLst/>
          </a:prstGeom>
        </p:spPr>
        <p:txBody>
          <a:bodyPr/>
          <a:lstStyle/>
          <a:p>
            <a:pPr/>
            <a:r>
              <a:t>A more complex action</a:t>
            </a:r>
          </a:p>
        </p:txBody>
      </p:sp>
      <p:sp>
        <p:nvSpPr>
          <p:cNvPr id="274" name="error[E0502]: cannot borrow `x` as immutable because it is also borrowed as mutable…"/>
          <p:cNvSpPr txBox="1"/>
          <p:nvPr>
            <p:ph type="body" idx="1"/>
          </p:nvPr>
        </p:nvSpPr>
        <p:spPr>
          <a:prstGeom prst="rect">
            <a:avLst/>
          </a:prstGeom>
        </p:spPr>
        <p:txBody>
          <a:bodyPr/>
          <a:lstStyle/>
          <a:p>
            <a:pPr lvl="2"/>
            <a:r>
              <a:t>error[E0502]: cannot borrow `x` as immutable because it is also borrowed as mutable</a:t>
            </a:r>
          </a:p>
          <a:p>
            <a:pPr lvl="2"/>
            <a:r>
              <a:t>   |</a:t>
            </a:r>
          </a:p>
          <a:p>
            <a:pPr lvl="2"/>
            <a:r>
              <a:t>   |     offset(&amp;mut x, &amp;x);</a:t>
            </a:r>
          </a:p>
          <a:p>
            <a:pPr lvl="2"/>
            <a:r>
              <a:t>   |     ------ ------  ^^ immutable borrow occurs here</a:t>
            </a:r>
          </a:p>
          <a:p>
            <a:pPr lvl="2"/>
            <a:r>
              <a:t>   |     |      |</a:t>
            </a:r>
          </a:p>
          <a:p>
            <a:pPr lvl="2"/>
            <a:r>
              <a:t>   |     |      mutable borrow occurs here</a:t>
            </a:r>
          </a:p>
          <a:p>
            <a:pPr lvl="2"/>
            <a:r>
              <a:t>   |     mutable borrow later used by call</a:t>
            </a:r>
          </a:p>
        </p:txBody>
      </p:sp>
      <p:sp>
        <p:nvSpPr>
          <p:cNvPr id="275" name="Slide Number"/>
          <p:cNvSpPr txBox="1"/>
          <p:nvPr>
            <p:ph type="sldNum" sz="quarter" idx="2"/>
          </p:nvPr>
        </p:nvSpPr>
        <p:spPr>
          <a:xfrm>
            <a:off x="5970402" y="6506918"/>
            <a:ext cx="24802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A more complex action"/>
          <p:cNvSpPr txBox="1"/>
          <p:nvPr>
            <p:ph type="title"/>
          </p:nvPr>
        </p:nvSpPr>
        <p:spPr>
          <a:prstGeom prst="rect">
            <a:avLst/>
          </a:prstGeom>
        </p:spPr>
        <p:txBody>
          <a:bodyPr/>
          <a:lstStyle/>
          <a:p>
            <a:pPr/>
            <a:r>
              <a:t>A more complex action</a:t>
            </a:r>
          </a:p>
        </p:txBody>
      </p:sp>
      <p:sp>
        <p:nvSpPr>
          <p:cNvPr id="280" name="let mut x = 2;…"/>
          <p:cNvSpPr txBox="1"/>
          <p:nvPr>
            <p:ph type="body" idx="1"/>
          </p:nvPr>
        </p:nvSpPr>
        <p:spPr>
          <a:xfrm>
            <a:off x="298410" y="1437485"/>
            <a:ext cx="11582480" cy="4593973"/>
          </a:xfrm>
          <a:prstGeom prst="rect">
            <a:avLst/>
          </a:prstGeom>
        </p:spPr>
        <p:txBody>
          <a:bodyPr/>
          <a:lstStyle/>
          <a:p>
            <a:pPr lvl="2"/>
            <a:r>
              <a:t>let mut x = 2;</a:t>
            </a:r>
          </a:p>
          <a:p>
            <a:pPr lvl="2"/>
            <a:r>
              <a:t>x += x;</a:t>
            </a:r>
          </a:p>
          <a:p>
            <a:pPr lvl="2"/>
          </a:p>
          <a:p>
            <a:pPr lvl="2"/>
            <a:r>
              <a:t>println!("{x}");</a:t>
            </a:r>
          </a:p>
          <a:p>
            <a:pPr lvl="2"/>
          </a:p>
          <a:p>
            <a:pPr lvl="2">
              <a:defRPr b="1"/>
            </a:pPr>
            <a:r>
              <a:t>4</a:t>
            </a:r>
          </a:p>
        </p:txBody>
      </p:sp>
      <p:sp>
        <p:nvSpPr>
          <p:cNvPr id="281"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0">
                                            <p:txEl>
                                              <p:pRg st="4" end="4"/>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8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9" name="Title 3"/>
          <p:cNvSpPr txBox="1"/>
          <p:nvPr>
            <p:ph type="title"/>
          </p:nvPr>
        </p:nvSpPr>
        <p:spPr>
          <a:xfrm>
            <a:off x="304721" y="287506"/>
            <a:ext cx="11579384" cy="674519"/>
          </a:xfrm>
          <a:prstGeom prst="rect">
            <a:avLst/>
          </a:prstGeom>
        </p:spPr>
        <p:txBody>
          <a:bodyPr/>
          <a:lstStyle/>
          <a:p>
            <a:pPr/>
            <a:r>
              <a:t>Network of Object</a:t>
            </a:r>
          </a:p>
        </p:txBody>
      </p:sp>
      <p:sp>
        <p:nvSpPr>
          <p:cNvPr id="130"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 name="pasted-movie.png" descr="pasted-movie.png"/>
          <p:cNvPicPr>
            <a:picLocks noChangeAspect="1"/>
          </p:cNvPicPr>
          <p:nvPr/>
        </p:nvPicPr>
        <p:blipFill>
          <a:blip r:embed="rId3">
            <a:extLst/>
          </a:blip>
          <a:srcRect l="0" t="0" r="0" b="0"/>
          <a:stretch>
            <a:fillRect/>
          </a:stretch>
        </p:blipFill>
        <p:spPr>
          <a:xfrm>
            <a:off x="4116784" y="775295"/>
            <a:ext cx="3945843" cy="530739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A more complex action"/>
          <p:cNvSpPr txBox="1"/>
          <p:nvPr>
            <p:ph type="title"/>
          </p:nvPr>
        </p:nvSpPr>
        <p:spPr>
          <a:prstGeom prst="rect">
            <a:avLst/>
          </a:prstGeom>
        </p:spPr>
        <p:txBody>
          <a:bodyPr/>
          <a:lstStyle/>
          <a:p>
            <a:pPr/>
            <a:r>
              <a:t>A more complex action</a:t>
            </a:r>
          </a:p>
        </p:txBody>
      </p:sp>
      <p:sp>
        <p:nvSpPr>
          <p:cNvPr id="286" name="let mut x = 2;…"/>
          <p:cNvSpPr txBox="1"/>
          <p:nvPr>
            <p:ph type="body" idx="1"/>
          </p:nvPr>
        </p:nvSpPr>
        <p:spPr>
          <a:prstGeom prst="rect">
            <a:avLst/>
          </a:prstGeom>
        </p:spPr>
        <p:txBody>
          <a:bodyPr/>
          <a:lstStyle/>
          <a:p>
            <a:pPr lvl="2"/>
            <a:r>
              <a:t>let mut x = 2;</a:t>
            </a:r>
          </a:p>
          <a:p>
            <a:pPr lvl="2"/>
            <a:r>
              <a:t>let x_ref = &amp;mut x;</a:t>
            </a:r>
          </a:p>
          <a:p>
            <a:pPr lvl="2"/>
            <a:r>
              <a:t>*x_ref += *x_ref;</a:t>
            </a:r>
          </a:p>
          <a:p>
            <a:pPr lvl="2"/>
          </a:p>
          <a:p>
            <a:pPr lvl="2"/>
            <a:r>
              <a:t>println!("{x_ref}");</a:t>
            </a:r>
          </a:p>
          <a:p>
            <a:pPr lvl="2"/>
          </a:p>
          <a:p>
            <a:pPr lvl="2">
              <a:defRPr b="1"/>
            </a:pPr>
            <a:r>
              <a:t>4</a:t>
            </a:r>
          </a:p>
        </p:txBody>
      </p:sp>
      <p:sp>
        <p:nvSpPr>
          <p:cNvPr id="287" name="Slide Number"/>
          <p:cNvSpPr txBox="1"/>
          <p:nvPr>
            <p:ph type="sldNum" sz="quarter" idx="2"/>
          </p:nvPr>
        </p:nvSpPr>
        <p:spPr>
          <a:xfrm>
            <a:off x="5972765" y="6506918"/>
            <a:ext cx="2432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A more complex action"/>
          <p:cNvSpPr txBox="1"/>
          <p:nvPr>
            <p:ph type="title"/>
          </p:nvPr>
        </p:nvSpPr>
        <p:spPr>
          <a:prstGeom prst="rect">
            <a:avLst/>
          </a:prstGeom>
        </p:spPr>
        <p:txBody>
          <a:bodyPr/>
          <a:lstStyle/>
          <a:p>
            <a:pPr/>
            <a:r>
              <a:t>A more complex action</a:t>
            </a:r>
          </a:p>
        </p:txBody>
      </p:sp>
      <p:sp>
        <p:nvSpPr>
          <p:cNvPr id="292" name="let mut x = 2;…"/>
          <p:cNvSpPr txBox="1"/>
          <p:nvPr>
            <p:ph type="body" idx="1"/>
          </p:nvPr>
        </p:nvSpPr>
        <p:spPr>
          <a:prstGeom prst="rect">
            <a:avLst/>
          </a:prstGeom>
        </p:spPr>
        <p:txBody>
          <a:bodyPr/>
          <a:lstStyle/>
          <a:p>
            <a:pPr lvl="2"/>
            <a:r>
              <a:t>let mut x = 2;</a:t>
            </a:r>
          </a:p>
          <a:p>
            <a:pPr lvl="2"/>
            <a:r>
              <a:t>let x_ref = &amp;mut x;</a:t>
            </a:r>
          </a:p>
          <a:p>
            <a:pPr lvl="2"/>
            <a:r>
              <a:t>*x_ref += </a:t>
            </a:r>
            <a:r>
              <a:rPr b="1">
                <a:ln w="38100" cap="flat">
                  <a:solidFill>
                    <a:srgbClr val="000000"/>
                  </a:solidFill>
                  <a:prstDash val="solid"/>
                  <a:miter lim="400000"/>
                </a:ln>
              </a:rPr>
              <a:t>*</a:t>
            </a:r>
            <a:r>
              <a:t>x_ref;</a:t>
            </a:r>
          </a:p>
          <a:p>
            <a:pPr lvl="2"/>
          </a:p>
          <a:p>
            <a:pPr lvl="2"/>
            <a:r>
              <a:t>println!("{x_ref}");</a:t>
            </a:r>
          </a:p>
          <a:p>
            <a:pPr lvl="2"/>
          </a:p>
          <a:p>
            <a:pPr lvl="2">
              <a:defRPr b="1"/>
            </a:pPr>
            <a:r>
              <a:t>4</a:t>
            </a:r>
          </a:p>
        </p:txBody>
      </p:sp>
      <p:sp>
        <p:nvSpPr>
          <p:cNvPr id="293" name="Slide Number"/>
          <p:cNvSpPr txBox="1"/>
          <p:nvPr>
            <p:ph type="sldNum" sz="quarter" idx="2"/>
          </p:nvPr>
        </p:nvSpPr>
        <p:spPr>
          <a:xfrm>
            <a:off x="5959811" y="6506918"/>
            <a:ext cx="26920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A more complex action"/>
          <p:cNvSpPr txBox="1"/>
          <p:nvPr>
            <p:ph type="title"/>
          </p:nvPr>
        </p:nvSpPr>
        <p:spPr>
          <a:prstGeom prst="rect">
            <a:avLst/>
          </a:prstGeom>
        </p:spPr>
        <p:txBody>
          <a:bodyPr/>
          <a:lstStyle/>
          <a:p>
            <a:pPr/>
            <a:r>
              <a:t>A more complex action</a:t>
            </a:r>
          </a:p>
        </p:txBody>
      </p:sp>
      <p:sp>
        <p:nvSpPr>
          <p:cNvPr id="298" name="// Offsets the value of `x` by `n`…"/>
          <p:cNvSpPr txBox="1"/>
          <p:nvPr>
            <p:ph type="body" idx="1"/>
          </p:nvPr>
        </p:nvSpPr>
        <p:spPr>
          <a:prstGeom prst="rect">
            <a:avLst/>
          </a:prstGeom>
        </p:spPr>
        <p:txBody>
          <a:bodyPr/>
          <a:lstStyle/>
          <a:p>
            <a:pPr lvl="2"/>
            <a:r>
              <a:t>// Offsets the value of `x` by `n`</a:t>
            </a:r>
          </a:p>
          <a:p>
            <a:pPr lvl="2"/>
            <a:r>
              <a:t>// Precondition: `(x + n) &lt; INT_MAX`</a:t>
            </a:r>
          </a:p>
          <a:p>
            <a:pPr lvl="2"/>
            <a:r>
              <a:t>fn offset(x: &amp;mut i32, n: &amp;i32) {</a:t>
            </a:r>
          </a:p>
          <a:p>
            <a:pPr lvl="2"/>
            <a:r>
              <a:t>    for _ in 0..*n {</a:t>
            </a:r>
          </a:p>
          <a:p>
            <a:pPr lvl="2"/>
            <a:r>
              <a:t>        *x += 1;</a:t>
            </a:r>
          </a:p>
          <a:p>
            <a:pPr lvl="2"/>
            <a:r>
              <a:t>    }</a:t>
            </a:r>
          </a:p>
          <a:p>
            <a:pPr lvl="2"/>
            <a:r>
              <a:t>}</a:t>
            </a:r>
          </a:p>
          <a:p>
            <a:pPr/>
            <a:r>
              <a:t>What will this print?</a:t>
            </a:r>
          </a:p>
          <a:p>
            <a:pPr lvl="2"/>
          </a:p>
          <a:p>
            <a:pPr lvl="2"/>
            <a:r>
              <a:t>let x = 2;</a:t>
            </a:r>
          </a:p>
          <a:p>
            <a:pPr lvl="2"/>
            <a:r>
              <a:t>offset(&amp;mut x, &amp;x);</a:t>
            </a:r>
          </a:p>
          <a:p>
            <a:pPr lvl="2"/>
          </a:p>
          <a:p>
            <a:pPr lvl="2"/>
            <a:r>
              <a:t>println!("{x}");</a:t>
            </a:r>
          </a:p>
        </p:txBody>
      </p:sp>
      <p:sp>
        <p:nvSpPr>
          <p:cNvPr id="299" name="Slide Number"/>
          <p:cNvSpPr txBox="1"/>
          <p:nvPr>
            <p:ph type="sldNum" sz="quarter" idx="2"/>
          </p:nvPr>
        </p:nvSpPr>
        <p:spPr>
          <a:xfrm>
            <a:off x="5959506" y="6506918"/>
            <a:ext cx="2698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8">
                                            <p:txEl>
                                              <p:pRg st="7" end="7"/>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98">
                                            <p:txEl>
                                              <p:pRg st="8" end="8"/>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98">
                                            <p:txEl>
                                              <p:pRg st="9" end="9"/>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98">
                                            <p:txEl>
                                              <p:pRg st="10" end="10"/>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98">
                                            <p:txEl>
                                              <p:pRg st="11" end="11"/>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298">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A more complex action"/>
          <p:cNvSpPr txBox="1"/>
          <p:nvPr>
            <p:ph type="title"/>
          </p:nvPr>
        </p:nvSpPr>
        <p:spPr>
          <a:prstGeom prst="rect">
            <a:avLst/>
          </a:prstGeom>
        </p:spPr>
        <p:txBody>
          <a:bodyPr/>
          <a:lstStyle/>
          <a:p>
            <a:pPr/>
            <a:r>
              <a:t>A more complex action</a:t>
            </a:r>
          </a:p>
        </p:txBody>
      </p:sp>
      <p:sp>
        <p:nvSpPr>
          <p:cNvPr id="304" name="vector a{ 0, 1, 1, 0 };…"/>
          <p:cNvSpPr txBox="1"/>
          <p:nvPr>
            <p:ph type="body" idx="1"/>
          </p:nvPr>
        </p:nvSpPr>
        <p:spPr>
          <a:prstGeom prst="rect">
            <a:avLst/>
          </a:prstGeom>
        </p:spPr>
        <p:txBody>
          <a:bodyPr/>
          <a:lstStyle/>
          <a:p>
            <a:pPr lvl="2"/>
            <a:r>
              <a:t>vector a{ 0, 1, 1, 0 };</a:t>
            </a:r>
          </a:p>
          <a:p>
            <a:pPr lvl="2"/>
            <a:r>
              <a:t>erase(a, a[0]);</a:t>
            </a:r>
          </a:p>
          <a:p>
            <a:pPr lvl="2"/>
            <a:r>
              <a:t>println("{}", a);</a:t>
            </a:r>
          </a:p>
          <a:p>
            <a:pPr/>
            <a:r>
              <a:t>What will this print?</a:t>
            </a:r>
          </a:p>
          <a:p>
            <a:pPr lvl="2"/>
          </a:p>
          <a:p>
            <a:pPr lvl="4"/>
            <a:r>
              <a:t>[1, 1]</a:t>
            </a:r>
          </a:p>
          <a:p>
            <a:pPr lvl="2"/>
            <a:r>
              <a:t>  or</a:t>
            </a:r>
            <a:endParaRPr>
              <a:latin typeface="Adobe Clean"/>
              <a:ea typeface="Adobe Clean"/>
              <a:cs typeface="Adobe Clean"/>
              <a:sym typeface="Adobe Clean"/>
            </a:endParaRPr>
          </a:p>
          <a:p>
            <a:pPr lvl="4"/>
            <a:r>
              <a:t>[1, 0]</a:t>
            </a:r>
          </a:p>
          <a:p>
            <a:pPr lvl="3"/>
            <a:r>
              <a:t>– </a:t>
            </a:r>
            <a:r>
              <a:rPr u="sng">
                <a:solidFill>
                  <a:srgbClr val="5F5F5F"/>
                </a:solidFill>
                <a:uFill>
                  <a:solidFill>
                    <a:srgbClr val="5F5F5F"/>
                  </a:solidFill>
                </a:uFill>
                <a:hlinkClick r:id="rId3" invalidUrl="" action="" tgtFrame="" tooltip="" history="1" highlightClick="0" endSnd="0"/>
              </a:rPr>
              <a:t>https://godbolt.org/z/z381aM1r7</a:t>
            </a:r>
          </a:p>
        </p:txBody>
      </p:sp>
      <p:sp>
        <p:nvSpPr>
          <p:cNvPr id="305" name="Slide Number"/>
          <p:cNvSpPr txBox="1"/>
          <p:nvPr>
            <p:ph type="sldNum" sz="quarter" idx="2"/>
          </p:nvPr>
        </p:nvSpPr>
        <p:spPr>
          <a:xfrm>
            <a:off x="5960420" y="6506918"/>
            <a:ext cx="2679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304">
                                            <p:txEl>
                                              <p:pRg st="6" end="6"/>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304">
                                            <p:txEl>
                                              <p:pRg st="7" end="7"/>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304">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A more complex action"/>
          <p:cNvSpPr txBox="1"/>
          <p:nvPr>
            <p:ph type="title"/>
          </p:nvPr>
        </p:nvSpPr>
        <p:spPr>
          <a:prstGeom prst="rect">
            <a:avLst/>
          </a:prstGeom>
        </p:spPr>
        <p:txBody>
          <a:bodyPr/>
          <a:lstStyle/>
          <a:p>
            <a:pPr/>
            <a:r>
              <a:t>A more complex action</a:t>
            </a:r>
          </a:p>
        </p:txBody>
      </p:sp>
      <p:sp>
        <p:nvSpPr>
          <p:cNvPr id="310" name="Slide Number"/>
          <p:cNvSpPr txBox="1"/>
          <p:nvPr>
            <p:ph type="sldNum" sz="quarter" idx="2"/>
          </p:nvPr>
        </p:nvSpPr>
        <p:spPr>
          <a:xfrm>
            <a:off x="5960344" y="6506918"/>
            <a:ext cx="26813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1" name="pasted-movie.png" descr="pasted-movie.png"/>
          <p:cNvPicPr>
            <a:picLocks noChangeAspect="1"/>
          </p:cNvPicPr>
          <p:nvPr/>
        </p:nvPicPr>
        <p:blipFill>
          <a:blip r:embed="rId3">
            <a:extLst/>
          </a:blip>
          <a:stretch>
            <a:fillRect/>
          </a:stretch>
        </p:blipFill>
        <p:spPr>
          <a:xfrm>
            <a:off x="222709" y="1447032"/>
            <a:ext cx="11802701" cy="409458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A more complex action"/>
          <p:cNvSpPr txBox="1"/>
          <p:nvPr>
            <p:ph type="title"/>
          </p:nvPr>
        </p:nvSpPr>
        <p:spPr>
          <a:prstGeom prst="rect">
            <a:avLst/>
          </a:prstGeom>
        </p:spPr>
        <p:txBody>
          <a:bodyPr/>
          <a:lstStyle/>
          <a:p>
            <a:pPr/>
            <a:r>
              <a:t>A more complex action</a:t>
            </a:r>
          </a:p>
        </p:txBody>
      </p:sp>
      <p:sp>
        <p:nvSpPr>
          <p:cNvPr id="316" name="vector a{ 0, 1, 1, 0 };…"/>
          <p:cNvSpPr txBox="1"/>
          <p:nvPr>
            <p:ph type="body" idx="1"/>
          </p:nvPr>
        </p:nvSpPr>
        <p:spPr>
          <a:prstGeom prst="rect">
            <a:avLst/>
          </a:prstGeom>
        </p:spPr>
        <p:txBody>
          <a:bodyPr/>
          <a:lstStyle/>
          <a:p>
            <a:pPr lvl="2"/>
            <a:r>
              <a:t>vector a{ 0, 1, 1, 0 };</a:t>
            </a:r>
          </a:p>
          <a:p>
            <a:pPr lvl="2"/>
            <a:r>
              <a:t>erase(a, </a:t>
            </a:r>
            <a:r>
              <a:rPr b="1"/>
              <a:t>int{</a:t>
            </a:r>
            <a:r>
              <a:t>a[0]</a:t>
            </a:r>
            <a:r>
              <a:rPr b="1"/>
              <a:t>}</a:t>
            </a:r>
            <a:r>
              <a:t>);</a:t>
            </a:r>
          </a:p>
          <a:p>
            <a:pPr lvl="2"/>
            <a:r>
              <a:t>println("{}", a);</a:t>
            </a:r>
          </a:p>
          <a:p>
            <a:pPr/>
            <a:r>
              <a:t>What will this print?</a:t>
            </a:r>
          </a:p>
          <a:p>
            <a:pPr lvl="2"/>
          </a:p>
          <a:p>
            <a:pPr lvl="4"/>
            <a:r>
              <a:t>[1, 1]</a:t>
            </a:r>
          </a:p>
          <a:p>
            <a:pPr lvl="3"/>
            <a:r>
              <a:t>– </a:t>
            </a:r>
            <a:r>
              <a:rPr u="sng">
                <a:solidFill>
                  <a:srgbClr val="5F5F5F"/>
                </a:solidFill>
                <a:uFill>
                  <a:solidFill>
                    <a:srgbClr val="5F5F5F"/>
                  </a:solidFill>
                </a:uFill>
                <a:hlinkClick r:id="rId3" invalidUrl="" action="" tgtFrame="" tooltip="" history="1" highlightClick="0" endSnd="0"/>
              </a:rPr>
              <a:t>https://godbolt.org/z/PYdj3W5Ma</a:t>
            </a:r>
          </a:p>
        </p:txBody>
      </p:sp>
      <p:sp>
        <p:nvSpPr>
          <p:cNvPr id="317" name="Slide Number"/>
          <p:cNvSpPr txBox="1"/>
          <p:nvPr>
            <p:ph type="sldNum" sz="quarter" idx="2"/>
          </p:nvPr>
        </p:nvSpPr>
        <p:spPr>
          <a:xfrm>
            <a:off x="5958287" y="6506918"/>
            <a:ext cx="2722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6">
                                            <p:txEl>
                                              <p:pRg st="5" end="5"/>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1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A more complex action"/>
          <p:cNvSpPr txBox="1"/>
          <p:nvPr>
            <p:ph type="title"/>
          </p:nvPr>
        </p:nvSpPr>
        <p:spPr>
          <a:prstGeom prst="rect">
            <a:avLst/>
          </a:prstGeom>
        </p:spPr>
        <p:txBody>
          <a:bodyPr/>
          <a:lstStyle/>
          <a:p>
            <a:pPr/>
            <a:r>
              <a:t>A more complex action</a:t>
            </a:r>
          </a:p>
        </p:txBody>
      </p:sp>
      <p:sp>
        <p:nvSpPr>
          <p:cNvPr id="322" name="let mut a = vec![0, 1, 1, 0];…"/>
          <p:cNvSpPr txBox="1"/>
          <p:nvPr>
            <p:ph type="body" idx="1"/>
          </p:nvPr>
        </p:nvSpPr>
        <p:spPr>
          <a:prstGeom prst="rect">
            <a:avLst/>
          </a:prstGeom>
        </p:spPr>
        <p:txBody>
          <a:bodyPr/>
          <a:lstStyle/>
          <a:p>
            <a:pPr lvl="2" defTabSz="935930">
              <a:defRPr sz="1892"/>
            </a:pPr>
            <a:r>
              <a:t>let mut a = vec![0, 1, 1, 0];</a:t>
            </a:r>
          </a:p>
          <a:p>
            <a:pPr lvl="2" defTabSz="935930">
              <a:defRPr sz="1892"/>
            </a:pPr>
            <a:r>
              <a:t>a.retain(|x| *x != a[0]);</a:t>
            </a:r>
          </a:p>
          <a:p>
            <a:pPr lvl="2" defTabSz="935930">
              <a:defRPr sz="1892"/>
            </a:pPr>
            <a:r>
              <a:t>println!("{:?}", a);</a:t>
            </a:r>
          </a:p>
          <a:p>
            <a:pPr marL="236188" indent="-227997" defTabSz="935930">
              <a:spcBef>
                <a:spcPts val="1500"/>
              </a:spcBef>
              <a:defRPr sz="1892"/>
            </a:pPr>
            <a:r>
              <a:t>What will this print?</a:t>
            </a:r>
          </a:p>
          <a:p>
            <a:pPr lvl="2" defTabSz="935930">
              <a:defRPr sz="1892"/>
            </a:pPr>
          </a:p>
          <a:p>
            <a:pPr lvl="2" defTabSz="935930">
              <a:defRPr b="1" sz="1892"/>
            </a:pPr>
            <a:r>
              <a:t>error: cannot borrow `a` as mutable because it is also borrowed as immutable</a:t>
            </a:r>
          </a:p>
          <a:p>
            <a:pPr lvl="2" defTabSz="935930">
              <a:defRPr b="1" sz="1892"/>
            </a:pPr>
            <a:r>
              <a:t>    |</a:t>
            </a:r>
          </a:p>
          <a:p>
            <a:pPr lvl="2" defTabSz="935930">
              <a:defRPr b="1" sz="1892"/>
            </a:pPr>
            <a:r>
              <a:t>    |     a.retain_mut(|x| *x != a[0]);</a:t>
            </a:r>
          </a:p>
          <a:p>
            <a:pPr lvl="2" defTabSz="935930">
              <a:defRPr b="1" sz="1892"/>
            </a:pPr>
            <a:r>
              <a:t>    |     ^^----------^---^^^^^^^-^^^^</a:t>
            </a:r>
          </a:p>
          <a:p>
            <a:pPr lvl="2" defTabSz="935930">
              <a:defRPr b="1" sz="1892"/>
            </a:pPr>
            <a:r>
              <a:t>    |     | |          |         |</a:t>
            </a:r>
          </a:p>
          <a:p>
            <a:pPr lvl="2" defTabSz="935930">
              <a:defRPr b="1" sz="1892"/>
            </a:pPr>
            <a:r>
              <a:t>    |     | |          |         first borrow occurs due to use of `a` in closure</a:t>
            </a:r>
          </a:p>
          <a:p>
            <a:pPr lvl="2" defTabSz="935930">
              <a:defRPr b="1" sz="1892"/>
            </a:pPr>
            <a:r>
              <a:t>    |     | |          immutable borrow occurs here</a:t>
            </a:r>
          </a:p>
          <a:p>
            <a:pPr lvl="2" defTabSz="935930">
              <a:defRPr b="1" sz="1892"/>
            </a:pPr>
            <a:r>
              <a:t>    |     | immutable borrow later used by call</a:t>
            </a:r>
          </a:p>
          <a:p>
            <a:pPr lvl="2" defTabSz="935930">
              <a:defRPr b="1" sz="1892"/>
            </a:pPr>
            <a:r>
              <a:t>    |     mutable borrow occurs here</a:t>
            </a:r>
          </a:p>
        </p:txBody>
      </p:sp>
      <p:sp>
        <p:nvSpPr>
          <p:cNvPr id="323" name="Slide Number"/>
          <p:cNvSpPr txBox="1"/>
          <p:nvPr>
            <p:ph type="sldNum" sz="quarter" idx="2"/>
          </p:nvPr>
        </p:nvSpPr>
        <p:spPr>
          <a:xfrm>
            <a:off x="5963849" y="6506918"/>
            <a:ext cx="2611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2">
                                            <p:txEl>
                                              <p:pRg st="5" end="5"/>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22">
                                            <p:txEl>
                                              <p:pRg st="6" end="6"/>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322">
                                            <p:txEl>
                                              <p:pRg st="7" end="7"/>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322">
                                            <p:txEl>
                                              <p:pRg st="8" end="8"/>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322">
                                            <p:txEl>
                                              <p:pRg st="9" end="9"/>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322">
                                            <p:txEl>
                                              <p:pRg st="10" end="10"/>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322">
                                            <p:txEl>
                                              <p:pRg st="11" end="11"/>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322">
                                            <p:txEl>
                                              <p:pRg st="12" end="12"/>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322">
                                            <p:txEl>
                                              <p:pRg st="13" end="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A more complex action"/>
          <p:cNvSpPr txBox="1"/>
          <p:nvPr>
            <p:ph type="title"/>
          </p:nvPr>
        </p:nvSpPr>
        <p:spPr>
          <a:prstGeom prst="rect">
            <a:avLst/>
          </a:prstGeom>
        </p:spPr>
        <p:txBody>
          <a:bodyPr/>
          <a:lstStyle/>
          <a:p>
            <a:pPr/>
            <a:r>
              <a:t>A more complex action</a:t>
            </a:r>
          </a:p>
        </p:txBody>
      </p:sp>
      <p:sp>
        <p:nvSpPr>
          <p:cNvPr id="328" name="let mut a = vec![0, 1, 1, 0];…"/>
          <p:cNvSpPr txBox="1"/>
          <p:nvPr>
            <p:ph type="body" idx="1"/>
          </p:nvPr>
        </p:nvSpPr>
        <p:spPr>
          <a:prstGeom prst="rect">
            <a:avLst/>
          </a:prstGeom>
        </p:spPr>
        <p:txBody>
          <a:bodyPr/>
          <a:lstStyle/>
          <a:p>
            <a:pPr lvl="2"/>
            <a:r>
              <a:t>let mut a = vec![0, 1, 1, 0];</a:t>
            </a:r>
          </a:p>
          <a:p>
            <a:pPr lvl="2">
              <a:defRPr b="1"/>
            </a:pPr>
            <a:r>
              <a:t>let first = a[0];</a:t>
            </a:r>
          </a:p>
          <a:p>
            <a:pPr lvl="2"/>
            <a:r>
              <a:t>a.retain(|x| *x != </a:t>
            </a:r>
            <a:r>
              <a:rPr b="1"/>
              <a:t>first</a:t>
            </a:r>
            <a:r>
              <a:t>);</a:t>
            </a:r>
          </a:p>
          <a:p>
            <a:pPr lvl="2"/>
            <a:r>
              <a:t>println!("{:?}", a);</a:t>
            </a:r>
          </a:p>
          <a:p>
            <a:pPr/>
            <a:r>
              <a:t>What will this print?</a:t>
            </a:r>
          </a:p>
          <a:p>
            <a:pPr lvl="2"/>
          </a:p>
          <a:p>
            <a:pPr lvl="2">
              <a:defRPr b="1"/>
            </a:pPr>
            <a:r>
              <a:t>[1, 1]</a:t>
            </a:r>
          </a:p>
        </p:txBody>
      </p:sp>
      <p:sp>
        <p:nvSpPr>
          <p:cNvPr id="329" name="Slide Number"/>
          <p:cNvSpPr txBox="1"/>
          <p:nvPr>
            <p:ph type="sldNum" sz="quarter" idx="2"/>
          </p:nvPr>
        </p:nvSpPr>
        <p:spPr>
          <a:xfrm>
            <a:off x="5959277" y="6506918"/>
            <a:ext cx="27027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3" name="Invalid References and References to Uninitialized Objects"/>
          <p:cNvSpPr txBox="1"/>
          <p:nvPr>
            <p:ph type="title"/>
          </p:nvPr>
        </p:nvSpPr>
        <p:spPr>
          <a:prstGeom prst="rect">
            <a:avLst/>
          </a:prstGeom>
        </p:spPr>
        <p:txBody>
          <a:bodyPr/>
          <a:lstStyle/>
          <a:p>
            <a:pPr/>
            <a:r>
              <a:t>Invalid References and References to Uninitialized Objects</a:t>
            </a:r>
          </a:p>
        </p:txBody>
      </p:sp>
      <p:sp>
        <p:nvSpPr>
          <p:cNvPr id="334" name="vector&lt;int&gt; a{a};…"/>
          <p:cNvSpPr txBox="1"/>
          <p:nvPr>
            <p:ph type="body" idx="1"/>
          </p:nvPr>
        </p:nvSpPr>
        <p:spPr>
          <a:prstGeom prst="rect">
            <a:avLst/>
          </a:prstGeom>
        </p:spPr>
        <p:txBody>
          <a:bodyPr/>
          <a:lstStyle/>
          <a:p>
            <a:pPr lvl="2"/>
            <a:r>
              <a:t>vector&lt;int&gt; a{a};</a:t>
            </a:r>
          </a:p>
          <a:p>
            <a:pPr lvl="2"/>
          </a:p>
          <a:p>
            <a:pPr marL="0" indent="0" defTabSz="457200">
              <a:spcBef>
                <a:spcPts val="0"/>
              </a:spcBef>
              <a:buClrTx/>
              <a:buSzTx/>
              <a:buNone/>
              <a:defRPr b="1">
                <a:solidFill>
                  <a:srgbClr val="212529"/>
                </a:solidFill>
                <a:latin typeface="Courier New"/>
                <a:ea typeface="Courier New"/>
                <a:cs typeface="Courier New"/>
                <a:sym typeface="Courier New"/>
              </a:defRPr>
            </a:pPr>
            <a:r>
              <a:rPr>
                <a:latin typeface="Menlo Regular"/>
                <a:ea typeface="Menlo Regular"/>
                <a:cs typeface="Menlo Regular"/>
                <a:sym typeface="Menlo Regular"/>
              </a:rPr>
              <a:t>terminate called after throwing an instance of 'std::bad_alloc'</a:t>
            </a:r>
            <a:endParaRPr>
              <a:latin typeface="Menlo Regular"/>
              <a:ea typeface="Menlo Regular"/>
              <a:cs typeface="Menlo Regular"/>
              <a:sym typeface="Menlo Regular"/>
            </a:endParaRPr>
          </a:p>
          <a:p>
            <a:pPr marL="0" indent="0" defTabSz="457200">
              <a:spcBef>
                <a:spcPts val="0"/>
              </a:spcBef>
              <a:buClrTx/>
              <a:buSzTx/>
              <a:buNone/>
              <a:defRPr b="1">
                <a:solidFill>
                  <a:srgbClr val="212529"/>
                </a:solidFill>
                <a:latin typeface="Courier New"/>
                <a:ea typeface="Courier New"/>
                <a:cs typeface="Courier New"/>
                <a:sym typeface="Courier New"/>
              </a:defRPr>
            </a:pPr>
            <a:r>
              <a:rPr>
                <a:latin typeface="Menlo Regular"/>
                <a:ea typeface="Menlo Regular"/>
                <a:cs typeface="Menlo Regular"/>
                <a:sym typeface="Menlo Regular"/>
              </a:rPr>
              <a:t>  what():  std::bad_alloc</a:t>
            </a:r>
            <a:endParaRPr>
              <a:latin typeface="Menlo Regular"/>
              <a:ea typeface="Menlo Regular"/>
              <a:cs typeface="Menlo Regular"/>
              <a:sym typeface="Menlo Regular"/>
            </a:endParaRPr>
          </a:p>
          <a:p>
            <a:pPr marL="0" indent="0" defTabSz="457200">
              <a:spcBef>
                <a:spcPts val="0"/>
              </a:spcBef>
              <a:buClrTx/>
              <a:buSzTx/>
              <a:buNone/>
              <a:defRPr b="1">
                <a:solidFill>
                  <a:srgbClr val="212529"/>
                </a:solidFill>
                <a:latin typeface="Courier New"/>
                <a:ea typeface="Courier New"/>
                <a:cs typeface="Courier New"/>
                <a:sym typeface="Courier New"/>
              </a:defRPr>
            </a:pPr>
            <a:r>
              <a:rPr>
                <a:latin typeface="Menlo Regular"/>
                <a:ea typeface="Menlo Regular"/>
                <a:cs typeface="Menlo Regular"/>
                <a:sym typeface="Menlo Regular"/>
              </a:rPr>
              <a:t>Program terminated with signal: SIGSEGV</a:t>
            </a:r>
            <a:endParaRPr>
              <a:latin typeface="Menlo Regular"/>
              <a:ea typeface="Menlo Regular"/>
              <a:cs typeface="Menlo Regular"/>
              <a:sym typeface="Menlo Regular"/>
            </a:endParaRPr>
          </a:p>
          <a:p>
            <a:pPr lvl="2" defTabSz="457200">
              <a:defRPr>
                <a:solidFill>
                  <a:srgbClr val="212529"/>
                </a:solidFill>
                <a:latin typeface="Courier New"/>
                <a:ea typeface="Courier New"/>
                <a:cs typeface="Courier New"/>
                <a:sym typeface="Courier New"/>
              </a:defRPr>
            </a:pPr>
            <a:endParaRPr>
              <a:latin typeface="Menlo Regular"/>
              <a:ea typeface="Menlo Regular"/>
              <a:cs typeface="Menlo Regular"/>
              <a:sym typeface="Menlo Regular"/>
            </a:endParaRPr>
          </a:p>
          <a:p>
            <a:pPr lvl="2" defTabSz="457200">
              <a:defRPr>
                <a:solidFill>
                  <a:srgbClr val="212529"/>
                </a:solidFill>
                <a:latin typeface="Courier New"/>
                <a:ea typeface="Courier New"/>
                <a:cs typeface="Courier New"/>
                <a:sym typeface="Courier New"/>
              </a:defRPr>
            </a:pPr>
          </a:p>
          <a:p>
            <a:pPr lvl="2" algn="r" defTabSz="457200">
              <a:defRPr>
                <a:solidFill>
                  <a:srgbClr val="212529"/>
                </a:solidFill>
                <a:latin typeface="Adobe Clean"/>
                <a:ea typeface="Adobe Clean"/>
                <a:cs typeface="Adobe Clean"/>
                <a:sym typeface="Adobe Clean"/>
              </a:defRPr>
            </a:pPr>
            <a:r>
              <a:rPr u="sng">
                <a:solidFill>
                  <a:srgbClr val="5F5F5F"/>
                </a:solidFill>
                <a:uFill>
                  <a:solidFill>
                    <a:srgbClr val="5F5F5F"/>
                  </a:solidFill>
                </a:uFill>
                <a:hlinkClick r:id="rId3" invalidUrl="" action="" tgtFrame="" tooltip="" history="1" highlightClick="0" endSnd="0"/>
              </a:rPr>
              <a:t>https://godbolt.org/z/6zqM8neax</a:t>
            </a:r>
          </a:p>
        </p:txBody>
      </p:sp>
      <p:sp>
        <p:nvSpPr>
          <p:cNvPr id="335"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wd" backwards="0">
                                    <p:tmAbs val="0"/>
                                  </p:iterate>
                                  <p:childTnLst>
                                    <p:set>
                                      <p:cBhvr>
                                        <p:cTn id="6" fill="hold"/>
                                        <p:tgtEl>
                                          <p:spTgt spid="334">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wd" backwards="0">
                                    <p:tmAbs val="0"/>
                                  </p:iterate>
                                  <p:childTnLst>
                                    <p:set>
                                      <p:cBhvr>
                                        <p:cTn id="9" fill="hold"/>
                                        <p:tgtEl>
                                          <p:spTgt spid="334">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wd" backwards="0">
                                    <p:tmAbs val="0"/>
                                  </p:iterate>
                                  <p:childTnLst>
                                    <p:set>
                                      <p:cBhvr>
                                        <p:cTn id="12" fill="hold"/>
                                        <p:tgtEl>
                                          <p:spTgt spid="334">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wd" backwards="0">
                                    <p:tmAbs val="0"/>
                                  </p:iterate>
                                  <p:childTnLst>
                                    <p:set>
                                      <p:cBhvr>
                                        <p:cTn id="15" fill="hold"/>
                                        <p:tgtEl>
                                          <p:spTgt spid="334">
                                            <p:txEl>
                                              <p:pRg st="4" end="4"/>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wd" backwards="0">
                                    <p:tmAbs val="0"/>
                                  </p:iterate>
                                  <p:childTnLst>
                                    <p:set>
                                      <p:cBhvr>
                                        <p:cTn id="18" fill="hold"/>
                                        <p:tgtEl>
                                          <p:spTgt spid="334">
                                            <p:txEl>
                                              <p:pRg st="5" end="5"/>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wd" backwards="0">
                                    <p:tmAbs val="0"/>
                                  </p:iterate>
                                  <p:childTnLst>
                                    <p:set>
                                      <p:cBhvr>
                                        <p:cTn id="21" fill="hold"/>
                                        <p:tgtEl>
                                          <p:spTgt spid="334">
                                            <p:txEl>
                                              <p:pRg st="6" end="6"/>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wd" backwards="0">
                                    <p:tmAbs val="0"/>
                                  </p:iterate>
                                  <p:childTnLst>
                                    <p:set>
                                      <p:cBhvr>
                                        <p:cTn id="24" fill="hold"/>
                                        <p:tgtEl>
                                          <p:spTgt spid="334">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9" name="Double-click to edit"/>
          <p:cNvSpPr txBox="1"/>
          <p:nvPr>
            <p:ph type="title"/>
          </p:nvPr>
        </p:nvSpPr>
        <p:spPr>
          <a:prstGeom prst="rect">
            <a:avLst/>
          </a:prstGeom>
        </p:spPr>
        <p:txBody>
          <a:bodyPr/>
          <a:lstStyle/>
          <a:p>
            <a:pPr/>
          </a:p>
        </p:txBody>
      </p:sp>
      <p:sp>
        <p:nvSpPr>
          <p:cNvPr id="340"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1" name="pasted-movie.png" descr="pasted-movie.png"/>
          <p:cNvPicPr>
            <a:picLocks noChangeAspect="1"/>
          </p:cNvPicPr>
          <p:nvPr/>
        </p:nvPicPr>
        <p:blipFill>
          <a:blip r:embed="rId2">
            <a:extLst/>
          </a:blip>
          <a:stretch>
            <a:fillRect/>
          </a:stretch>
        </p:blipFill>
        <p:spPr>
          <a:xfrm>
            <a:off x="2260600" y="1153366"/>
            <a:ext cx="7658100" cy="52578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5" name="Title 3"/>
          <p:cNvSpPr txBox="1"/>
          <p:nvPr>
            <p:ph type="title"/>
          </p:nvPr>
        </p:nvSpPr>
        <p:spPr>
          <a:xfrm>
            <a:off x="304721" y="287506"/>
            <a:ext cx="11579384" cy="674519"/>
          </a:xfrm>
          <a:prstGeom prst="rect">
            <a:avLst/>
          </a:prstGeom>
        </p:spPr>
        <p:txBody>
          <a:bodyPr/>
          <a:lstStyle/>
          <a:p>
            <a:pPr/>
            <a:r>
              <a:t>Network of Object</a:t>
            </a:r>
          </a:p>
        </p:txBody>
      </p:sp>
      <p:sp>
        <p:nvSpPr>
          <p:cNvPr id="136"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 name="Eclipsepedia.jpeg" descr="Eclipsepedia.jpeg"/>
          <p:cNvPicPr>
            <a:picLocks noChangeAspect="1"/>
          </p:cNvPicPr>
          <p:nvPr/>
        </p:nvPicPr>
        <p:blipFill>
          <a:blip r:embed="rId3">
            <a:extLst/>
          </a:blip>
          <a:stretch>
            <a:fillRect/>
          </a:stretch>
        </p:blipFill>
        <p:spPr>
          <a:xfrm>
            <a:off x="2392836" y="1502406"/>
            <a:ext cx="7393628" cy="4631063"/>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itle 3"/>
          <p:cNvSpPr txBox="1"/>
          <p:nvPr>
            <p:ph type="title"/>
          </p:nvPr>
        </p:nvSpPr>
        <p:spPr>
          <a:xfrm>
            <a:off x="304721" y="287506"/>
            <a:ext cx="11579384" cy="674519"/>
          </a:xfrm>
          <a:prstGeom prst="rect">
            <a:avLst/>
          </a:prstGeom>
        </p:spPr>
        <p:txBody>
          <a:bodyPr/>
          <a:lstStyle/>
          <a:p>
            <a:pPr/>
            <a:r>
              <a:t>Rust Borrow Checker:</a:t>
            </a:r>
          </a:p>
        </p:txBody>
      </p:sp>
      <p:sp>
        <p:nvSpPr>
          <p:cNvPr id="344" name="Content Placeholder 4"/>
          <p:cNvSpPr txBox="1"/>
          <p:nvPr>
            <p:ph type="body" idx="1"/>
          </p:nvPr>
        </p:nvSpPr>
        <p:spPr>
          <a:xfrm>
            <a:off x="304720" y="1431923"/>
            <a:ext cx="11582481" cy="4593973"/>
          </a:xfrm>
          <a:prstGeom prst="rect">
            <a:avLst/>
          </a:prstGeom>
        </p:spPr>
        <p:txBody>
          <a:bodyPr/>
          <a:lstStyle/>
          <a:p>
            <a:pPr/>
            <a:r>
              <a:t>Referenced objects must be within the objects lifetime</a:t>
            </a:r>
          </a:p>
          <a:p>
            <a:pPr/>
            <a:r>
              <a:rPr i="1"/>
              <a:t>inout</a:t>
            </a:r>
            <a:r>
              <a:t> and </a:t>
            </a:r>
            <a:r>
              <a:rPr i="1"/>
              <a:t>sink</a:t>
            </a:r>
            <a:r>
              <a:t> arguments cannot be accessed except directly by the callee</a:t>
            </a:r>
          </a:p>
          <a:p>
            <a:pPr/>
            <a:r>
              <a:rPr i="1"/>
              <a:t>let</a:t>
            </a:r>
            <a:r>
              <a:t> arguments passed by reference cannot be mutated by either the caller or indirectly by the callee</a:t>
            </a:r>
          </a:p>
        </p:txBody>
      </p:sp>
      <p:sp>
        <p:nvSpPr>
          <p:cNvPr id="345" name="Slide Number"/>
          <p:cNvSpPr txBox="1"/>
          <p:nvPr>
            <p:ph type="sldNum" sz="quarter" idx="2"/>
          </p:nvPr>
        </p:nvSpPr>
        <p:spPr>
          <a:xfrm>
            <a:off x="5958439" y="6506918"/>
            <a:ext cx="27194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Title 3"/>
          <p:cNvSpPr txBox="1"/>
          <p:nvPr>
            <p:ph type="title"/>
          </p:nvPr>
        </p:nvSpPr>
        <p:spPr>
          <a:xfrm>
            <a:off x="304721" y="287506"/>
            <a:ext cx="11579384" cy="674519"/>
          </a:xfrm>
          <a:prstGeom prst="rect">
            <a:avLst/>
          </a:prstGeom>
        </p:spPr>
        <p:txBody>
          <a:bodyPr/>
          <a:lstStyle/>
          <a:p>
            <a:pPr/>
            <a:r>
              <a:t>Law of Exclusivity</a:t>
            </a:r>
          </a:p>
        </p:txBody>
      </p:sp>
      <p:sp>
        <p:nvSpPr>
          <p:cNvPr id="350" name="Content Placeholder 4"/>
          <p:cNvSpPr txBox="1"/>
          <p:nvPr>
            <p:ph type="body" idx="1"/>
          </p:nvPr>
        </p:nvSpPr>
        <p:spPr>
          <a:xfrm>
            <a:off x="304720" y="1431923"/>
            <a:ext cx="11582481" cy="4593973"/>
          </a:xfrm>
          <a:prstGeom prst="rect">
            <a:avLst/>
          </a:prstGeom>
        </p:spPr>
        <p:txBody>
          <a:bodyPr/>
          <a:lstStyle/>
          <a:p>
            <a:pPr/>
            <a:r>
              <a:t>A variable cannot be accessed via a different name for the duration in which the same variable is being modified as an </a:t>
            </a:r>
            <a:r>
              <a:rPr>
                <a:latin typeface="Menlo Regular"/>
                <a:ea typeface="Menlo Regular"/>
                <a:cs typeface="Menlo Regular"/>
                <a:sym typeface="Menlo Regular"/>
              </a:rPr>
              <a:t>inout</a:t>
            </a:r>
            <a:r>
              <a:t> argument.</a:t>
            </a:r>
          </a:p>
          <a:p>
            <a:pPr lvl="1"/>
            <a:r>
              <a:t>– </a:t>
            </a:r>
            <a:r>
              <a:rPr u="sng">
                <a:solidFill>
                  <a:srgbClr val="5F5F5F"/>
                </a:solidFill>
                <a:uFill>
                  <a:solidFill>
                    <a:srgbClr val="5F5F5F"/>
                  </a:solidFill>
                </a:uFill>
                <a:hlinkClick r:id="rId3" invalidUrl="" action="" tgtFrame="" tooltip="" history="1" highlightClick="0" endSnd="0"/>
              </a:rPr>
              <a:t>Swift 5 Exclusivity Enforcement</a:t>
            </a:r>
          </a:p>
        </p:txBody>
      </p:sp>
      <p:sp>
        <p:nvSpPr>
          <p:cNvPr id="351" name="Slide Number"/>
          <p:cNvSpPr txBox="1"/>
          <p:nvPr>
            <p:ph type="sldNum" sz="quarter" idx="2"/>
          </p:nvPr>
        </p:nvSpPr>
        <p:spPr>
          <a:xfrm>
            <a:off x="5957067" y="6506918"/>
            <a:ext cx="27469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Title 3"/>
          <p:cNvSpPr txBox="1"/>
          <p:nvPr>
            <p:ph type="title"/>
          </p:nvPr>
        </p:nvSpPr>
        <p:spPr>
          <a:xfrm>
            <a:off x="304721" y="287506"/>
            <a:ext cx="11579384" cy="674519"/>
          </a:xfrm>
          <a:prstGeom prst="rect">
            <a:avLst/>
          </a:prstGeom>
        </p:spPr>
        <p:txBody>
          <a:bodyPr/>
          <a:lstStyle/>
          <a:p>
            <a:pPr/>
            <a:r>
              <a:t>Law of Exclusivity</a:t>
            </a:r>
          </a:p>
        </p:txBody>
      </p:sp>
      <p:sp>
        <p:nvSpPr>
          <p:cNvPr id="356" name="Content Placeholder 4"/>
          <p:cNvSpPr txBox="1"/>
          <p:nvPr>
            <p:ph type="body" idx="1"/>
          </p:nvPr>
        </p:nvSpPr>
        <p:spPr>
          <a:xfrm>
            <a:off x="1754156" y="1437485"/>
            <a:ext cx="8490656" cy="4593973"/>
          </a:xfrm>
          <a:prstGeom prst="rect">
            <a:avLst/>
          </a:prstGeom>
        </p:spPr>
        <p:txBody>
          <a:bodyPr/>
          <a:lstStyle/>
          <a:p>
            <a:pPr/>
            <a:r>
              <a:t>If you have a mutable reference to a value, you can have no other references to that value.</a:t>
            </a:r>
          </a:p>
          <a:p>
            <a:pPr lvl="1"/>
            <a:r>
              <a:t>– </a:t>
            </a:r>
            <a:r>
              <a:rPr u="sng">
                <a:solidFill>
                  <a:srgbClr val="5F5F5F"/>
                </a:solidFill>
                <a:uFill>
                  <a:solidFill>
                    <a:srgbClr val="5F5F5F"/>
                  </a:solidFill>
                </a:uFill>
                <a:hlinkClick r:id="rId3" invalidUrl="" action="" tgtFrame="" tooltip="" history="1" highlightClick="0" endSnd="0"/>
              </a:rPr>
              <a:t>The Rust Programming Language: References and Borrowing</a:t>
            </a:r>
          </a:p>
        </p:txBody>
      </p:sp>
      <p:sp>
        <p:nvSpPr>
          <p:cNvPr id="357" name="Slide Number"/>
          <p:cNvSpPr txBox="1"/>
          <p:nvPr>
            <p:ph type="sldNum" sz="quarter" idx="2"/>
          </p:nvPr>
        </p:nvSpPr>
        <p:spPr>
          <a:xfrm>
            <a:off x="5973298" y="6506918"/>
            <a:ext cx="24223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The Law of Exclusivity is a General Law of Programming"/>
          <p:cNvSpPr txBox="1"/>
          <p:nvPr>
            <p:ph type="title"/>
          </p:nvPr>
        </p:nvSpPr>
        <p:spPr>
          <a:prstGeom prst="rect">
            <a:avLst/>
          </a:prstGeom>
        </p:spPr>
        <p:txBody>
          <a:bodyPr/>
          <a:lstStyle/>
          <a:p>
            <a:pPr/>
            <a:r>
              <a:t>The Law of Exclusivity is a General Law of Programming</a:t>
            </a:r>
          </a:p>
        </p:txBody>
      </p:sp>
      <p:sp>
        <p:nvSpPr>
          <p:cNvPr id="362" name="Slide Number"/>
          <p:cNvSpPr txBox="1"/>
          <p:nvPr>
            <p:ph type="sldNum" sz="quarter" idx="2"/>
          </p:nvPr>
        </p:nvSpPr>
        <p:spPr>
          <a:xfrm>
            <a:off x="5961106" y="6506918"/>
            <a:ext cx="2666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3" name="In every mainstream language other than Rust and Swift, upholding the LoE is the programmer's responsibility"/>
          <p:cNvSpPr txBox="1"/>
          <p:nvPr>
            <p:ph type="body" idx="1"/>
          </p:nvPr>
        </p:nvSpPr>
        <p:spPr>
          <a:prstGeom prst="rect">
            <a:avLst/>
          </a:prstGeom>
        </p:spPr>
        <p:txBody>
          <a:bodyPr/>
          <a:lstStyle/>
          <a:p>
            <a:pPr/>
            <a:r>
              <a:t>In every mainstream language other than Rust and Swift, upholding the LoE is the programmer's responsibility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3"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Number"/>
          <p:cNvSpPr txBox="1"/>
          <p:nvPr>
            <p:ph type="sldNum" sz="quarter" idx="2"/>
          </p:nvPr>
        </p:nvSpPr>
        <p:spPr>
          <a:xfrm>
            <a:off x="5959887" y="6506918"/>
            <a:ext cx="2690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8" name="pasted-movie.png" descr="pasted-movie.png"/>
          <p:cNvPicPr>
            <a:picLocks noChangeAspect="1"/>
          </p:cNvPicPr>
          <p:nvPr/>
        </p:nvPicPr>
        <p:blipFill>
          <a:blip r:embed="rId3">
            <a:extLst/>
          </a:blip>
          <a:stretch>
            <a:fillRect/>
          </a:stretch>
        </p:blipFill>
        <p:spPr>
          <a:xfrm>
            <a:off x="1881559" y="459512"/>
            <a:ext cx="8416182" cy="5610789"/>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Title 1"/>
          <p:cNvSpPr txBox="1"/>
          <p:nvPr>
            <p:ph type="title"/>
          </p:nvPr>
        </p:nvSpPr>
        <p:spPr>
          <a:xfrm>
            <a:off x="795528" y="2798064"/>
            <a:ext cx="5907024" cy="1399033"/>
          </a:xfrm>
          <a:prstGeom prst="rect">
            <a:avLst/>
          </a:prstGeom>
        </p:spPr>
        <p:txBody>
          <a:bodyPr/>
          <a:lstStyle/>
          <a:p>
            <a:pPr/>
            <a:r>
              <a:t>Return Values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Title 3"/>
          <p:cNvSpPr txBox="1"/>
          <p:nvPr>
            <p:ph type="title"/>
          </p:nvPr>
        </p:nvSpPr>
        <p:spPr>
          <a:xfrm>
            <a:off x="304721" y="287506"/>
            <a:ext cx="11579384" cy="674519"/>
          </a:xfrm>
          <a:prstGeom prst="rect">
            <a:avLst/>
          </a:prstGeom>
        </p:spPr>
        <p:txBody>
          <a:bodyPr/>
          <a:lstStyle/>
          <a:p>
            <a:pPr/>
            <a:r>
              <a:t>Return Values</a:t>
            </a:r>
          </a:p>
        </p:txBody>
      </p:sp>
      <p:sp>
        <p:nvSpPr>
          <p:cNvPr id="377" name="Content Placeholder 4"/>
          <p:cNvSpPr txBox="1"/>
          <p:nvPr>
            <p:ph type="body" idx="1"/>
          </p:nvPr>
        </p:nvSpPr>
        <p:spPr>
          <a:xfrm>
            <a:off x="304720" y="1431923"/>
            <a:ext cx="11582481" cy="4593973"/>
          </a:xfrm>
          <a:prstGeom prst="rect">
            <a:avLst/>
          </a:prstGeom>
        </p:spPr>
        <p:txBody>
          <a:bodyPr/>
          <a:lstStyle/>
          <a:p>
            <a:pPr lvl="2"/>
            <a:r>
              <a:t>// Returns the successor of `x`.</a:t>
            </a:r>
          </a:p>
          <a:p>
            <a:pPr lvl="2"/>
            <a:r>
              <a:t>// Precondition: `x &lt; i32::MAX`</a:t>
            </a:r>
          </a:p>
          <a:p>
            <a:pPr lvl="2"/>
            <a:r>
              <a:t>fn f(x: i32) -&gt; i32 {</a:t>
            </a:r>
          </a:p>
          <a:p>
            <a:pPr lvl="2"/>
            <a:r>
              <a:t>    x + 1</a:t>
            </a:r>
          </a:p>
          <a:p>
            <a:pPr lvl="2"/>
            <a:r>
              <a:t>}</a:t>
            </a:r>
          </a:p>
        </p:txBody>
      </p:sp>
      <p:sp>
        <p:nvSpPr>
          <p:cNvPr id="378" name="Slide Number"/>
          <p:cNvSpPr txBox="1"/>
          <p:nvPr>
            <p:ph type="sldNum" sz="quarter" idx="2"/>
          </p:nvPr>
        </p:nvSpPr>
        <p:spPr>
          <a:xfrm>
            <a:off x="5960649" y="6506918"/>
            <a:ext cx="2675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Title 3"/>
          <p:cNvSpPr txBox="1"/>
          <p:nvPr>
            <p:ph type="title"/>
          </p:nvPr>
        </p:nvSpPr>
        <p:spPr>
          <a:xfrm>
            <a:off x="304721" y="287506"/>
            <a:ext cx="11579384" cy="674519"/>
          </a:xfrm>
          <a:prstGeom prst="rect">
            <a:avLst/>
          </a:prstGeom>
        </p:spPr>
        <p:txBody>
          <a:bodyPr/>
          <a:lstStyle/>
          <a:p>
            <a:pPr/>
            <a:r>
              <a:t>Return-by-reference</a:t>
            </a:r>
          </a:p>
        </p:txBody>
      </p:sp>
      <p:sp>
        <p:nvSpPr>
          <p:cNvPr id="383" name="Content Placeholder 4"/>
          <p:cNvSpPr txBox="1"/>
          <p:nvPr>
            <p:ph type="body" idx="1"/>
          </p:nvPr>
        </p:nvSpPr>
        <p:spPr>
          <a:xfrm>
            <a:off x="304720" y="1431923"/>
            <a:ext cx="11582481" cy="4593973"/>
          </a:xfrm>
          <a:prstGeom prst="rect">
            <a:avLst/>
          </a:prstGeom>
        </p:spPr>
        <p:txBody>
          <a:bodyPr/>
          <a:lstStyle/>
          <a:p>
            <a:pPr lvl="2"/>
            <a:r>
              <a:t>let mut a = vec![0, 1, 2, 3];</a:t>
            </a:r>
          </a:p>
          <a:p>
            <a:pPr lvl="2"/>
            <a:r>
              <a:t>*a.last_mut().unwrap() = 42;</a:t>
            </a:r>
          </a:p>
          <a:p>
            <a:pPr lvl="2"/>
          </a:p>
          <a:p>
            <a:pPr lvl="2"/>
            <a:r>
              <a:t>println!("{:?}", a);</a:t>
            </a:r>
          </a:p>
          <a:p>
            <a:pPr lvl="2"/>
          </a:p>
          <a:p>
            <a:pPr lvl="4"/>
            <a:r>
              <a:t>[0, 1, 2, 42]</a:t>
            </a:r>
          </a:p>
        </p:txBody>
      </p:sp>
      <p:sp>
        <p:nvSpPr>
          <p:cNvPr id="384"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itle 3"/>
          <p:cNvSpPr txBox="1"/>
          <p:nvPr>
            <p:ph type="title"/>
          </p:nvPr>
        </p:nvSpPr>
        <p:spPr>
          <a:xfrm>
            <a:off x="304721" y="287506"/>
            <a:ext cx="11579384" cy="674519"/>
          </a:xfrm>
          <a:prstGeom prst="rect">
            <a:avLst/>
          </a:prstGeom>
        </p:spPr>
        <p:txBody>
          <a:bodyPr/>
          <a:lstStyle/>
          <a:p>
            <a:pPr/>
            <a:r>
              <a:t>Projection Qualifiers</a:t>
            </a:r>
          </a:p>
        </p:txBody>
      </p:sp>
      <p:sp>
        <p:nvSpPr>
          <p:cNvPr id="389" name="Content Placeholder 4"/>
          <p:cNvSpPr txBox="1"/>
          <p:nvPr>
            <p:ph type="body" idx="1"/>
          </p:nvPr>
        </p:nvSpPr>
        <p:spPr>
          <a:xfrm>
            <a:off x="304720" y="1431923"/>
            <a:ext cx="11582481" cy="4593973"/>
          </a:xfrm>
          <a:prstGeom prst="rect">
            <a:avLst/>
          </a:prstGeom>
        </p:spPr>
        <p:txBody>
          <a:bodyPr/>
          <a:lstStyle/>
          <a:p>
            <a:pPr/>
            <a:r>
              <a:t>Projections qualifiers mirror argument qualifiers</a:t>
            </a:r>
          </a:p>
          <a:p>
            <a:pPr lvl="1"/>
            <a:r>
              <a:rPr i="1"/>
              <a:t>Constant</a:t>
            </a:r>
            <a:r>
              <a:t> (</a:t>
            </a:r>
            <a:r>
              <a:rPr>
                <a:latin typeface="Menlo Regular"/>
                <a:ea typeface="Menlo Regular"/>
                <a:cs typeface="Menlo Regular"/>
                <a:sym typeface="Menlo Regular"/>
              </a:rPr>
              <a:t>&amp;T</a:t>
            </a:r>
            <a:r>
              <a:t>) projections do not allow the projected object to be modified</a:t>
            </a:r>
          </a:p>
          <a:p>
            <a:pPr lvl="1"/>
            <a:r>
              <a:rPr i="1"/>
              <a:t>Mutable</a:t>
            </a:r>
            <a:r>
              <a:t> (</a:t>
            </a:r>
            <a:r>
              <a:rPr>
                <a:latin typeface="Menlo Regular"/>
                <a:ea typeface="Menlo Regular"/>
                <a:cs typeface="Menlo Regular"/>
                <a:sym typeface="Menlo Regular"/>
              </a:rPr>
              <a:t>&amp;mut T</a:t>
            </a:r>
            <a:r>
              <a:t>) projections allow the projected objects to be modified</a:t>
            </a:r>
          </a:p>
          <a:p>
            <a:pPr/>
            <a:r>
              <a:t>Returning by value is the mirror of </a:t>
            </a:r>
            <a:r>
              <a:rPr i="1"/>
              <a:t>sink </a:t>
            </a:r>
            <a:r>
              <a:t>arguments</a:t>
            </a:r>
          </a:p>
          <a:p>
            <a:pPr lvl="1">
              <a:defRPr i="1"/>
            </a:pPr>
            <a:r>
              <a:t>Value</a:t>
            </a:r>
            <a:r>
              <a:rPr i="0"/>
              <a:t> (</a:t>
            </a:r>
            <a:r>
              <a:rPr i="0">
                <a:latin typeface="Menlo Regular"/>
                <a:ea typeface="Menlo Regular"/>
                <a:cs typeface="Menlo Regular"/>
                <a:sym typeface="Menlo Regular"/>
              </a:rPr>
              <a:t>T</a:t>
            </a:r>
            <a:r>
              <a:rPr i="0"/>
              <a:t>) allows the object to be consumed</a:t>
            </a:r>
          </a:p>
        </p:txBody>
      </p:sp>
      <p:sp>
        <p:nvSpPr>
          <p:cNvPr id="390" name="Slide Number"/>
          <p:cNvSpPr txBox="1"/>
          <p:nvPr>
            <p:ph type="sldNum" sz="quarter" idx="2"/>
          </p:nvPr>
        </p:nvSpPr>
        <p:spPr>
          <a:xfrm>
            <a:off x="5964306" y="6506918"/>
            <a:ext cx="26021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4" name="Title 3"/>
          <p:cNvSpPr txBox="1"/>
          <p:nvPr>
            <p:ph type="title"/>
          </p:nvPr>
        </p:nvSpPr>
        <p:spPr>
          <a:xfrm>
            <a:off x="304721" y="287506"/>
            <a:ext cx="11579384" cy="674519"/>
          </a:xfrm>
          <a:prstGeom prst="rect">
            <a:avLst/>
          </a:prstGeom>
        </p:spPr>
        <p:txBody>
          <a:bodyPr/>
          <a:lstStyle/>
          <a:p>
            <a:pPr/>
            <a:r>
              <a:t>Projection Qualifiers</a:t>
            </a:r>
          </a:p>
        </p:txBody>
      </p:sp>
      <p:sp>
        <p:nvSpPr>
          <p:cNvPr id="395" name="Content Placeholder 4"/>
          <p:cNvSpPr txBox="1"/>
          <p:nvPr>
            <p:ph type="body" idx="1"/>
          </p:nvPr>
        </p:nvSpPr>
        <p:spPr>
          <a:xfrm>
            <a:off x="304720" y="1431923"/>
            <a:ext cx="11582481" cy="4593973"/>
          </a:xfrm>
          <a:prstGeom prst="rect">
            <a:avLst/>
          </a:prstGeom>
        </p:spPr>
        <p:txBody>
          <a:bodyPr/>
          <a:lstStyle/>
          <a:p>
            <a:pPr/>
            <a:r>
              <a:t>Returning consumable projections are uncommon</a:t>
            </a:r>
          </a:p>
          <a:p>
            <a:pPr lvl="1"/>
            <a:r>
              <a:t>Usually return by-value is used but consumables may be more efficient when extracting a value from an rvalue:</a:t>
            </a:r>
          </a:p>
          <a:p>
            <a:pPr lvl="2"/>
          </a:p>
          <a:p>
            <a:pPr lvl="2"/>
            <a:r>
              <a:t>T&amp;&amp; extract() &amp;&amp;;</a:t>
            </a:r>
          </a:p>
          <a:p>
            <a:pPr lvl="2"/>
          </a:p>
          <a:p>
            <a:pPr lvl="1"/>
            <a:r>
              <a:t>Mutable projections may also be consumed but require an additional operation to restore invariants on the owning object. i.e.</a:t>
            </a:r>
          </a:p>
          <a:p>
            <a:pPr lvl="2"/>
          </a:p>
          <a:p>
            <a:pPr lvl="2"/>
            <a:r>
              <a:t>auto e{std::move(a.back());}</a:t>
            </a:r>
          </a:p>
          <a:p>
            <a:pPr lvl="2"/>
            <a:r>
              <a:t>a.pop_back(); // erase the moved-from object</a:t>
            </a:r>
          </a:p>
        </p:txBody>
      </p:sp>
      <p:sp>
        <p:nvSpPr>
          <p:cNvPr id="396"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1" name="Title 3"/>
          <p:cNvSpPr txBox="1"/>
          <p:nvPr>
            <p:ph type="title"/>
          </p:nvPr>
        </p:nvSpPr>
        <p:spPr>
          <a:xfrm>
            <a:off x="304721" y="287506"/>
            <a:ext cx="11579384" cy="674519"/>
          </a:xfrm>
          <a:prstGeom prst="rect">
            <a:avLst/>
          </a:prstGeom>
        </p:spPr>
        <p:txBody>
          <a:bodyPr/>
          <a:lstStyle/>
          <a:p>
            <a:pPr/>
            <a:r>
              <a:t>Software Crisis</a:t>
            </a:r>
          </a:p>
        </p:txBody>
      </p:sp>
      <p:sp>
        <p:nvSpPr>
          <p:cNvPr id="142" name="Content Placeholder 4"/>
          <p:cNvSpPr txBox="1"/>
          <p:nvPr>
            <p:ph type="body" idx="1"/>
          </p:nvPr>
        </p:nvSpPr>
        <p:spPr>
          <a:xfrm>
            <a:off x="304720" y="1431923"/>
            <a:ext cx="11582481" cy="4593973"/>
          </a:xfrm>
          <a:prstGeom prst="rect">
            <a:avLst/>
          </a:prstGeom>
        </p:spPr>
        <p:txBody>
          <a:bodyPr/>
          <a:lstStyle/>
          <a:p>
            <a:pPr/>
            <a:r>
              <a:t>OOP was supposed to solve the software crisis</a:t>
            </a:r>
          </a:p>
          <a:p>
            <a:pPr/>
            <a:r>
              <a:t>Wikipedia lists 17 major failed software projects totaling billions of dollars in losses since 1980</a:t>
            </a:r>
          </a:p>
        </p:txBody>
      </p:sp>
      <p:sp>
        <p:nvSpPr>
          <p:cNvPr id="143"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 name="List of failed and overbudget custom software projects. (2024, August 28). In Wikipedia."/>
          <p:cNvSpPr txBox="1"/>
          <p:nvPr/>
        </p:nvSpPr>
        <p:spPr>
          <a:xfrm>
            <a:off x="6274043" y="6142764"/>
            <a:ext cx="552133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200">
                <a:latin typeface="Times Roman"/>
                <a:ea typeface="Times Roman"/>
                <a:cs typeface="Times Roman"/>
                <a:sym typeface="Times Roman"/>
              </a:defRPr>
            </a:pPr>
            <a:r>
              <a:t>List of failed and overbudget custom software projects. (2024, August 28). </a:t>
            </a:r>
            <a:r>
              <a:rPr u="sng">
                <a:solidFill>
                  <a:srgbClr val="5F5F5F"/>
                </a:solidFill>
                <a:uFill>
                  <a:solidFill>
                    <a:srgbClr val="5F5F5F"/>
                  </a:solidFill>
                </a:uFill>
                <a:hlinkClick r:id="rId3" invalidUrl="" action="" tgtFrame="" tooltip="" history="1" highlightClick="0" endSnd="0"/>
              </a:rPr>
              <a:t>In Wikipedia.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2"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8" name="Title 3"/>
          <p:cNvSpPr txBox="1"/>
          <p:nvPr>
            <p:ph type="title"/>
          </p:nvPr>
        </p:nvSpPr>
        <p:spPr>
          <a:xfrm>
            <a:off x="304721" y="287506"/>
            <a:ext cx="11579384" cy="674519"/>
          </a:xfrm>
          <a:prstGeom prst="rect">
            <a:avLst/>
          </a:prstGeom>
        </p:spPr>
        <p:txBody>
          <a:bodyPr/>
          <a:lstStyle/>
          <a:p>
            <a:pPr/>
            <a:r>
              <a:t>Projection Validity Enforced By Borrow Checker</a:t>
            </a:r>
          </a:p>
        </p:txBody>
      </p:sp>
      <p:sp>
        <p:nvSpPr>
          <p:cNvPr id="399" name="Content Placeholder 4"/>
          <p:cNvSpPr txBox="1"/>
          <p:nvPr>
            <p:ph type="body" idx="1"/>
          </p:nvPr>
        </p:nvSpPr>
        <p:spPr>
          <a:xfrm>
            <a:off x="304720" y="1431923"/>
            <a:ext cx="11582481" cy="4593973"/>
          </a:xfrm>
          <a:prstGeom prst="rect">
            <a:avLst/>
          </a:prstGeom>
        </p:spPr>
        <p:txBody>
          <a:bodyPr/>
          <a:lstStyle/>
          <a:p>
            <a:pPr/>
            <a:r>
              <a:t>A projection is invalidated when:</a:t>
            </a:r>
          </a:p>
          <a:p>
            <a:pPr lvl="1"/>
            <a:r>
              <a:t>The object they are projected from is modified other than through the projection.</a:t>
            </a:r>
          </a:p>
          <a:p>
            <a:pPr lvl="2"/>
          </a:p>
          <a:p>
            <a:pPr lvl="2"/>
            <a:r>
              <a:t>let mut a = vec![0];</a:t>
            </a:r>
          </a:p>
          <a:p>
            <a:pPr lvl="2"/>
            <a:r>
              <a:t>let p = &amp;a[0]; // p is a projection</a:t>
            </a:r>
          </a:p>
          <a:p>
            <a:pPr lvl="2"/>
            <a:r>
              <a:t>a.push(1);     // ERROR</a:t>
            </a:r>
          </a:p>
          <a:p>
            <a:pPr lvl="2"/>
          </a:p>
        </p:txBody>
      </p:sp>
      <p:sp>
        <p:nvSpPr>
          <p:cNvPr id="400"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Title 3"/>
          <p:cNvSpPr txBox="1"/>
          <p:nvPr>
            <p:ph type="title"/>
          </p:nvPr>
        </p:nvSpPr>
        <p:spPr>
          <a:xfrm>
            <a:off x="304721" y="287506"/>
            <a:ext cx="11579384" cy="674519"/>
          </a:xfrm>
          <a:prstGeom prst="rect">
            <a:avLst/>
          </a:prstGeom>
        </p:spPr>
        <p:txBody>
          <a:bodyPr/>
          <a:lstStyle/>
          <a:p>
            <a:pPr/>
            <a:r>
              <a:t>Projection Validity Enforced By Borrow Checker</a:t>
            </a:r>
          </a:p>
        </p:txBody>
      </p:sp>
      <p:sp>
        <p:nvSpPr>
          <p:cNvPr id="405" name="Content Placeholder 4"/>
          <p:cNvSpPr txBox="1"/>
          <p:nvPr>
            <p:ph type="body" idx="1"/>
          </p:nvPr>
        </p:nvSpPr>
        <p:spPr>
          <a:xfrm>
            <a:off x="304720" y="1431923"/>
            <a:ext cx="11582481" cy="4593973"/>
          </a:xfrm>
          <a:prstGeom prst="rect">
            <a:avLst/>
          </a:prstGeom>
        </p:spPr>
        <p:txBody>
          <a:bodyPr/>
          <a:lstStyle/>
          <a:p>
            <a:pPr marL="260906" indent="-251857" defTabSz="1033876">
              <a:spcBef>
                <a:spcPts val="1700"/>
              </a:spcBef>
              <a:defRPr sz="2090"/>
            </a:pPr>
            <a:r>
              <a:t>A projection is invalidated when:</a:t>
            </a:r>
          </a:p>
          <a:p>
            <a:pPr lvl="1" marL="550323" indent="-288265" defTabSz="1033876">
              <a:spcBef>
                <a:spcPts val="1700"/>
              </a:spcBef>
              <a:defRPr sz="2090"/>
            </a:pPr>
            <a:r>
              <a:t>The source of the projection is modified or destroyed</a:t>
            </a:r>
          </a:p>
          <a:p>
            <a:pPr lvl="2" defTabSz="1033876">
              <a:defRPr sz="2090"/>
            </a:pPr>
          </a:p>
          <a:p>
            <a:pPr lvl="2" defTabSz="1033876">
              <a:defRPr sz="2090"/>
            </a:pPr>
            <a:r>
              <a:t>let mut a = vec![0];</a:t>
            </a:r>
          </a:p>
          <a:p>
            <a:pPr lvl="2" defTabSz="1033876">
              <a:defRPr sz="2090"/>
            </a:pPr>
            <a:r>
              <a:t>let p = &amp;a[0]; // p is a projection</a:t>
            </a:r>
          </a:p>
          <a:p>
            <a:pPr lvl="2" defTabSz="1033876">
              <a:defRPr sz="2090"/>
            </a:pPr>
            <a:r>
              <a:t>a.push(1);     // ERROR</a:t>
            </a:r>
          </a:p>
          <a:p>
            <a:pPr lvl="2" defTabSz="1033876">
              <a:defRPr sz="2090"/>
            </a:pPr>
          </a:p>
          <a:p>
            <a:pPr lvl="1" marL="550323" indent="-288265" defTabSz="1033876">
              <a:spcBef>
                <a:spcPts val="1700"/>
              </a:spcBef>
              <a:defRPr sz="2090"/>
            </a:pPr>
            <a:r>
              <a:t>The lifetime of the object they are projected from ends</a:t>
            </a:r>
          </a:p>
          <a:p>
            <a:pPr lvl="2" defTabSz="1033876">
              <a:defRPr sz="2090"/>
            </a:pPr>
          </a:p>
          <a:p>
            <a:pPr lvl="2" defTabSz="1033876">
              <a:defRPr sz="2090"/>
            </a:pPr>
            <a:r>
              <a:t>fn f() -&gt; &amp;String {</a:t>
            </a:r>
          </a:p>
          <a:p>
            <a:pPr lvl="2" defTabSz="1033876">
              <a:defRPr sz="2090"/>
            </a:pPr>
            <a:r>
              <a:t>    let s = String::from("Hello");</a:t>
            </a:r>
          </a:p>
          <a:p>
            <a:pPr lvl="2" defTabSz="1033876">
              <a:defRPr sz="2090"/>
            </a:pPr>
            <a:r>
              <a:t>    &amp;s // ERROR</a:t>
            </a:r>
          </a:p>
          <a:p>
            <a:pPr lvl="2" defTabSz="1033876">
              <a:defRPr sz="2090"/>
            </a:pPr>
            <a:r>
              <a:t>}</a:t>
            </a:r>
          </a:p>
        </p:txBody>
      </p:sp>
      <p:sp>
        <p:nvSpPr>
          <p:cNvPr id="406"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5">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05">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405">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405">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405">
                                            <p:txEl>
                                              <p:pRg st="7" end="7"/>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405">
                                            <p:txEl>
                                              <p:pRg st="8" end="8"/>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405">
                                            <p:txEl>
                                              <p:pRg st="9" end="9"/>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405">
                                            <p:txEl>
                                              <p:pRg st="10" end="10"/>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1" fill="hold">
                                  <p:stCondLst>
                                    <p:cond delay="0"/>
                                  </p:stCondLst>
                                  <p:iterate type="el" backwards="0">
                                    <p:tmAbs val="0"/>
                                  </p:iterate>
                                  <p:childTnLst>
                                    <p:set>
                                      <p:cBhvr>
                                        <p:cTn id="31" fill="hold"/>
                                        <p:tgtEl>
                                          <p:spTgt spid="405">
                                            <p:txEl>
                                              <p:pRg st="11" end="11"/>
                                            </p:txEl>
                                          </p:spTgt>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1" fill="hold">
                                  <p:stCondLst>
                                    <p:cond delay="0"/>
                                  </p:stCondLst>
                                  <p:iterate type="el" backwards="0">
                                    <p:tmAbs val="0"/>
                                  </p:iterate>
                                  <p:childTnLst>
                                    <p:set>
                                      <p:cBhvr>
                                        <p:cTn id="34" fill="hold"/>
                                        <p:tgtEl>
                                          <p:spTgt spid="405">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Projecting Multiple Values"/>
          <p:cNvSpPr txBox="1"/>
          <p:nvPr>
            <p:ph type="title"/>
          </p:nvPr>
        </p:nvSpPr>
        <p:spPr>
          <a:prstGeom prst="rect">
            <a:avLst/>
          </a:prstGeom>
        </p:spPr>
        <p:txBody>
          <a:bodyPr/>
          <a:lstStyle/>
          <a:p>
            <a:pPr/>
            <a:r>
              <a:t>Projecting Multiple Values</a:t>
            </a:r>
          </a:p>
        </p:txBody>
      </p:sp>
      <p:sp>
        <p:nvSpPr>
          <p:cNvPr id="411" name="Iterators and slices may project a collection of values from an object…"/>
          <p:cNvSpPr txBox="1"/>
          <p:nvPr>
            <p:ph type="body" idx="1"/>
          </p:nvPr>
        </p:nvSpPr>
        <p:spPr>
          <a:prstGeom prst="rect">
            <a:avLst/>
          </a:prstGeom>
        </p:spPr>
        <p:txBody>
          <a:bodyPr/>
          <a:lstStyle/>
          <a:p>
            <a:pPr/>
            <a:r>
              <a:t>Iterators and slices may project a collection of values from an object</a:t>
            </a:r>
          </a:p>
          <a:p>
            <a:pPr/>
            <a:r>
              <a:t>They follow the same rules as reference projections</a:t>
            </a:r>
          </a:p>
          <a:p>
            <a:pPr lvl="2"/>
          </a:p>
          <a:p>
            <a:pPr lvl="2"/>
            <a:r>
              <a:t>let mut a = vec![3, 2, 1, 0];</a:t>
            </a:r>
          </a:p>
          <a:p>
            <a:pPr lvl="2"/>
            <a:r>
              <a:t>let src = &amp;a[0..2];</a:t>
            </a:r>
          </a:p>
          <a:p>
            <a:pPr lvl="2"/>
            <a:r>
              <a:t>let dst = &amp;mut a[2..]; // ERROR</a:t>
            </a:r>
          </a:p>
          <a:p>
            <a:pPr lvl="2"/>
            <a:r>
              <a:t>dst.copy_from_slice(src);</a:t>
            </a:r>
          </a:p>
          <a:p>
            <a:pPr lvl="2"/>
          </a:p>
          <a:p>
            <a:pPr lvl="2"/>
            <a:r>
              <a:t>let mut a = vec![3, 2, 1, 0];</a:t>
            </a:r>
          </a:p>
          <a:p>
            <a:pPr lvl="2"/>
            <a:r>
              <a:t>let (left, right) = a.split_at_mut(2); // Ensure non-overlapping</a:t>
            </a:r>
          </a:p>
          <a:p>
            <a:pPr lvl="2"/>
            <a:r>
              <a:t>right.copy_from_slice(&amp;left);</a:t>
            </a:r>
          </a:p>
        </p:txBody>
      </p:sp>
      <p:sp>
        <p:nvSpPr>
          <p:cNvPr id="412" name="Slide Number"/>
          <p:cNvSpPr txBox="1"/>
          <p:nvPr>
            <p:ph type="sldNum" sz="quarter" idx="2"/>
          </p:nvPr>
        </p:nvSpPr>
        <p:spPr>
          <a:xfrm>
            <a:off x="5958591" y="6506918"/>
            <a:ext cx="27164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1">
                                            <p:txEl>
                                              <p:pRg st="8" end="8"/>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11">
                                            <p:txEl>
                                              <p:pRg st="9" end="9"/>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411">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1"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Title 3"/>
          <p:cNvSpPr txBox="1"/>
          <p:nvPr>
            <p:ph type="title"/>
          </p:nvPr>
        </p:nvSpPr>
        <p:spPr>
          <a:xfrm>
            <a:off x="304721" y="287506"/>
            <a:ext cx="11579384" cy="674519"/>
          </a:xfrm>
          <a:prstGeom prst="rect">
            <a:avLst/>
          </a:prstGeom>
        </p:spPr>
        <p:txBody>
          <a:bodyPr/>
          <a:lstStyle/>
          <a:p>
            <a:pPr/>
            <a:r>
              <a:t>Lifetime Annotations</a:t>
            </a:r>
          </a:p>
        </p:txBody>
      </p:sp>
      <p:sp>
        <p:nvSpPr>
          <p:cNvPr id="417" name="Content Placeholder 4"/>
          <p:cNvSpPr txBox="1"/>
          <p:nvPr>
            <p:ph type="body" idx="1"/>
          </p:nvPr>
        </p:nvSpPr>
        <p:spPr>
          <a:xfrm>
            <a:off x="304720" y="1431923"/>
            <a:ext cx="11582481" cy="4593973"/>
          </a:xfrm>
          <a:prstGeom prst="rect">
            <a:avLst/>
          </a:prstGeom>
        </p:spPr>
        <p:txBody>
          <a:bodyPr/>
          <a:lstStyle/>
          <a:p>
            <a:pPr marL="233442" indent="-225346" defTabSz="925047">
              <a:spcBef>
                <a:spcPts val="1500"/>
              </a:spcBef>
              <a:defRPr sz="1870"/>
            </a:pPr>
            <a:r>
              <a:t>Mostly inferred</a:t>
            </a:r>
          </a:p>
          <a:p>
            <a:pPr lvl="1" marL="492394" indent="-257921" defTabSz="925047">
              <a:spcBef>
                <a:spcPts val="1500"/>
              </a:spcBef>
              <a:defRPr sz="1870"/>
            </a:pPr>
            <a:r>
              <a:t>Use </a:t>
            </a:r>
            <a:r>
              <a:rPr>
                <a:latin typeface="Menlo Regular"/>
                <a:ea typeface="Menlo Regular"/>
                <a:cs typeface="Menlo Regular"/>
                <a:sym typeface="Menlo Regular"/>
              </a:rPr>
              <a:t>'a</a:t>
            </a:r>
            <a:r>
              <a:t> for projection objects</a:t>
            </a:r>
          </a:p>
          <a:p>
            <a:pPr lvl="1" marL="492394" indent="-257921" defTabSz="925047">
              <a:spcBef>
                <a:spcPts val="1500"/>
              </a:spcBef>
              <a:defRPr sz="1870"/>
            </a:pPr>
          </a:p>
          <a:p>
            <a:pPr lvl="2" defTabSz="925047">
              <a:defRPr sz="1870"/>
            </a:pPr>
            <a:r>
              <a:t>struct EveryNth&lt;</a:t>
            </a:r>
            <a:r>
              <a:rPr b="1"/>
              <a:t>'a</a:t>
            </a:r>
            <a:r>
              <a:t>, T&gt; { slice: &amp;</a:t>
            </a:r>
            <a:r>
              <a:rPr b="1"/>
              <a:t>'a</a:t>
            </a:r>
            <a:r>
              <a:t> [T], n: usize, i: usize }</a:t>
            </a:r>
          </a:p>
          <a:p>
            <a:pPr lvl="2" defTabSz="925047">
              <a:defRPr sz="1870"/>
            </a:pPr>
          </a:p>
          <a:p>
            <a:pPr lvl="2" defTabSz="925047">
              <a:defRPr sz="1870"/>
            </a:pPr>
            <a:r>
              <a:t>impl&lt;</a:t>
            </a:r>
            <a:r>
              <a:rPr b="1"/>
              <a:t>'a</a:t>
            </a:r>
            <a:r>
              <a:t>, T&gt; Iterator for EveryNth&lt;</a:t>
            </a:r>
            <a:r>
              <a:rPr b="1"/>
              <a:t>'a</a:t>
            </a:r>
            <a:r>
              <a:t>, T&gt; {</a:t>
            </a:r>
          </a:p>
          <a:p>
            <a:pPr lvl="2" defTabSz="925047">
              <a:defRPr sz="1870"/>
            </a:pPr>
            <a:r>
              <a:t>    type Item = &amp;</a:t>
            </a:r>
            <a:r>
              <a:rPr b="1"/>
              <a:t>'a</a:t>
            </a:r>
            <a:r>
              <a:t> T;</a:t>
            </a:r>
          </a:p>
          <a:p>
            <a:pPr lvl="2" defTabSz="925047">
              <a:defRPr sz="1870"/>
            </a:pPr>
            <a:r>
              <a:t>    fn next(&amp;mut self) -&gt; Option&lt;Self::Item&gt; {</a:t>
            </a:r>
          </a:p>
          <a:p>
            <a:pPr lvl="2" defTabSz="925047">
              <a:defRPr sz="1870"/>
            </a:pPr>
            <a:r>
              <a:t>        (self.i &lt; self.slice.len()).then(|| {</a:t>
            </a:r>
          </a:p>
          <a:p>
            <a:pPr lvl="2" defTabSz="925047">
              <a:defRPr sz="1870"/>
            </a:pPr>
            <a:r>
              <a:t>            let item = &amp;self.slice[self.i];</a:t>
            </a:r>
          </a:p>
          <a:p>
            <a:pPr lvl="2" defTabSz="925047">
              <a:defRPr sz="1870"/>
            </a:pPr>
            <a:r>
              <a:t>            self.i += self.n;</a:t>
            </a:r>
          </a:p>
          <a:p>
            <a:pPr lvl="2" defTabSz="925047">
              <a:defRPr sz="1870"/>
            </a:pPr>
            <a:r>
              <a:t>            item</a:t>
            </a:r>
          </a:p>
          <a:p>
            <a:pPr lvl="2" defTabSz="925047">
              <a:defRPr sz="1870"/>
            </a:pPr>
            <a:r>
              <a:t>        })</a:t>
            </a:r>
          </a:p>
          <a:p>
            <a:pPr lvl="2" defTabSz="925047">
              <a:defRPr sz="1870"/>
            </a:pPr>
            <a:r>
              <a:t>    }</a:t>
            </a:r>
          </a:p>
          <a:p>
            <a:pPr lvl="2" defTabSz="925047">
              <a:defRPr sz="1870"/>
            </a:pPr>
            <a:r>
              <a:t>}</a:t>
            </a:r>
          </a:p>
        </p:txBody>
      </p:sp>
      <p:sp>
        <p:nvSpPr>
          <p:cNvPr id="418" name="Slide Number"/>
          <p:cNvSpPr txBox="1"/>
          <p:nvPr>
            <p:ph type="sldNum" sz="quarter" idx="2"/>
          </p:nvPr>
        </p:nvSpPr>
        <p:spPr>
          <a:xfrm>
            <a:off x="5954019" y="6506918"/>
            <a:ext cx="2807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7">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17">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417">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417">
                                            <p:txEl>
                                              <p:pRg st="6" end="6"/>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417">
                                            <p:txEl>
                                              <p:pRg st="7" end="7"/>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417">
                                            <p:txEl>
                                              <p:pRg st="8" end="8"/>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417">
                                            <p:txEl>
                                              <p:pRg st="9" end="9"/>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417">
                                            <p:txEl>
                                              <p:pRg st="10" end="10"/>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417">
                                            <p:txEl>
                                              <p:pRg st="11" end="11"/>
                                            </p:txEl>
                                          </p:spTgt>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 fill="hold">
                                  <p:stCondLst>
                                    <p:cond delay="0"/>
                                  </p:stCondLst>
                                  <p:iterate type="el" backwards="0">
                                    <p:tmAbs val="0"/>
                                  </p:iterate>
                                  <p:childTnLst>
                                    <p:set>
                                      <p:cBhvr>
                                        <p:cTn id="33" fill="hold"/>
                                        <p:tgtEl>
                                          <p:spTgt spid="417">
                                            <p:txEl>
                                              <p:pRg st="12" end="12"/>
                                            </p:txEl>
                                          </p:spTgt>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 fill="hold">
                                  <p:stCondLst>
                                    <p:cond delay="0"/>
                                  </p:stCondLst>
                                  <p:iterate type="el" backwards="0">
                                    <p:tmAbs val="0"/>
                                  </p:iterate>
                                  <p:childTnLst>
                                    <p:set>
                                      <p:cBhvr>
                                        <p:cTn id="36" fill="hold"/>
                                        <p:tgtEl>
                                          <p:spTgt spid="417">
                                            <p:txEl>
                                              <p:pRg st="13" end="13"/>
                                            </p:txEl>
                                          </p:spTgt>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 fill="hold">
                                  <p:stCondLst>
                                    <p:cond delay="0"/>
                                  </p:stCondLst>
                                  <p:iterate type="el" backwards="0">
                                    <p:tmAbs val="0"/>
                                  </p:iterate>
                                  <p:childTnLst>
                                    <p:set>
                                      <p:cBhvr>
                                        <p:cTn id="39" fill="hold"/>
                                        <p:tgtEl>
                                          <p:spTgt spid="417">
                                            <p:txEl>
                                              <p:pRg st="14" end="1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7"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Title 1"/>
          <p:cNvSpPr txBox="1"/>
          <p:nvPr>
            <p:ph type="title"/>
          </p:nvPr>
        </p:nvSpPr>
        <p:spPr>
          <a:xfrm>
            <a:off x="795528" y="2798064"/>
            <a:ext cx="5907024" cy="1399033"/>
          </a:xfrm>
          <a:prstGeom prst="rect">
            <a:avLst/>
          </a:prstGeom>
        </p:spPr>
        <p:txBody>
          <a:bodyPr/>
          <a:lstStyle/>
          <a:p>
            <a:pPr/>
            <a:r>
              <a:t>Objects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Objects"/>
          <p:cNvSpPr txBox="1"/>
          <p:nvPr>
            <p:ph type="title"/>
          </p:nvPr>
        </p:nvSpPr>
        <p:spPr>
          <a:prstGeom prst="rect">
            <a:avLst/>
          </a:prstGeom>
        </p:spPr>
        <p:txBody>
          <a:bodyPr/>
          <a:lstStyle/>
          <a:p>
            <a:pPr/>
            <a:r>
              <a:t>Objects</a:t>
            </a:r>
          </a:p>
        </p:txBody>
      </p:sp>
      <p:sp>
        <p:nvSpPr>
          <p:cNvPr id="427" name="fn f(a: &amp;mut Box&lt;Widget&gt;) -&gt; ();…"/>
          <p:cNvSpPr txBox="1"/>
          <p:nvPr>
            <p:ph type="body" idx="1"/>
          </p:nvPr>
        </p:nvSpPr>
        <p:spPr>
          <a:prstGeom prst="rect">
            <a:avLst/>
          </a:prstGeom>
        </p:spPr>
        <p:txBody>
          <a:bodyPr/>
          <a:lstStyle/>
          <a:p>
            <a:pPr lvl="2"/>
            <a:r>
              <a:t>fn f(a: &amp;mut Box&lt;Widget&gt;) -&gt; ();</a:t>
            </a:r>
          </a:p>
          <a:p>
            <a:pPr lvl="2"/>
          </a:p>
          <a:p>
            <a:pPr/>
            <a:r>
              <a:t>What is the </a:t>
            </a:r>
            <a:r>
              <a:rPr i="1"/>
              <a:t>type</a:t>
            </a:r>
            <a:r>
              <a:t> of the argument for </a:t>
            </a:r>
            <a:r>
              <a:rPr>
                <a:latin typeface="Menlo Regular"/>
                <a:ea typeface="Menlo Regular"/>
                <a:cs typeface="Menlo Regular"/>
                <a:sym typeface="Menlo Regular"/>
              </a:rPr>
              <a:t>f()</a:t>
            </a:r>
            <a:r>
              <a:t>?</a:t>
            </a:r>
          </a:p>
          <a:p>
            <a:pPr/>
          </a:p>
          <a:p>
            <a:pPr/>
            <a:r>
              <a:t>To understand </a:t>
            </a:r>
            <a:r>
              <a:rPr>
                <a:latin typeface="Menlo Regular"/>
                <a:ea typeface="Menlo Regular"/>
                <a:cs typeface="Menlo Regular"/>
                <a:sym typeface="Menlo Regular"/>
              </a:rPr>
              <a:t>f()</a:t>
            </a:r>
            <a:r>
              <a:t> we need to understand the intended </a:t>
            </a:r>
            <a:r>
              <a:rPr i="1"/>
              <a:t>extent </a:t>
            </a:r>
            <a:r>
              <a:t>of </a:t>
            </a:r>
            <a:r>
              <a:rPr>
                <a:latin typeface="Menlo Regular"/>
                <a:ea typeface="Menlo Regular"/>
                <a:cs typeface="Menlo Regular"/>
                <a:sym typeface="Menlo Regular"/>
              </a:rPr>
              <a:t>a</a:t>
            </a:r>
          </a:p>
        </p:txBody>
      </p:sp>
      <p:sp>
        <p:nvSpPr>
          <p:cNvPr id="428"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7">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27">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42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7"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2" name="Equational Reasoning"/>
          <p:cNvSpPr txBox="1"/>
          <p:nvPr>
            <p:ph type="title"/>
          </p:nvPr>
        </p:nvSpPr>
        <p:spPr>
          <a:prstGeom prst="rect">
            <a:avLst/>
          </a:prstGeom>
        </p:spPr>
        <p:txBody>
          <a:bodyPr/>
          <a:lstStyle/>
          <a:p>
            <a:pPr/>
            <a:r>
              <a:t>Equational Reasoning</a:t>
            </a:r>
          </a:p>
        </p:txBody>
      </p:sp>
      <p:sp>
        <p:nvSpPr>
          <p:cNvPr id="433" name="Equational reasoning is proving that expressions are equal by substituting equals for equals.…"/>
          <p:cNvSpPr txBox="1"/>
          <p:nvPr>
            <p:ph type="body" idx="1"/>
          </p:nvPr>
        </p:nvSpPr>
        <p:spPr>
          <a:prstGeom prst="rect">
            <a:avLst/>
          </a:prstGeom>
        </p:spPr>
        <p:txBody>
          <a:bodyPr/>
          <a:lstStyle/>
          <a:p>
            <a:pPr/>
            <a:r>
              <a:rPr i="1"/>
              <a:t>Equational reasoning</a:t>
            </a:r>
            <a:r>
              <a:t> is proving that expressions are equal by substituting equals for equals.</a:t>
            </a:r>
          </a:p>
          <a:p>
            <a:pPr/>
            <a:r>
              <a:t>Equational reasoning explains how code works and is a component part of larger proofs.</a:t>
            </a:r>
          </a:p>
          <a:p>
            <a:pPr/>
          </a:p>
          <a:p>
            <a:pPr/>
            <a:r>
              <a:t>To know if two values are equal, we need to know the </a:t>
            </a:r>
            <a:r>
              <a:rPr i="1"/>
              <a:t>extent</a:t>
            </a:r>
            <a:r>
              <a:t> of the values.</a:t>
            </a:r>
          </a:p>
        </p:txBody>
      </p:sp>
      <p:sp>
        <p:nvSpPr>
          <p:cNvPr id="434"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8" name="Equality"/>
          <p:cNvSpPr txBox="1"/>
          <p:nvPr>
            <p:ph type="title"/>
          </p:nvPr>
        </p:nvSpPr>
        <p:spPr>
          <a:prstGeom prst="rect">
            <a:avLst/>
          </a:prstGeom>
        </p:spPr>
        <p:txBody>
          <a:bodyPr/>
          <a:lstStyle/>
          <a:p>
            <a:pPr/>
            <a:r>
              <a:t>Equality</a:t>
            </a:r>
          </a:p>
        </p:txBody>
      </p:sp>
      <p:sp>
        <p:nvSpPr>
          <p:cNvPr id="439" name="Equality is an equivalence relation (reflexive, symmetric, and transitive)…"/>
          <p:cNvSpPr txBox="1"/>
          <p:nvPr>
            <p:ph type="body" idx="1"/>
          </p:nvPr>
        </p:nvSpPr>
        <p:spPr>
          <a:prstGeom prst="rect">
            <a:avLst/>
          </a:prstGeom>
        </p:spPr>
        <p:txBody>
          <a:bodyPr/>
          <a:lstStyle/>
          <a:p>
            <a:pPr/>
            <a:r>
              <a:rPr i="1"/>
              <a:t>Equality</a:t>
            </a:r>
            <a:r>
              <a:t> is an equivalence relation (reflexive, symmetric, and transitive)</a:t>
            </a:r>
          </a:p>
          <a:p>
            <a:pPr/>
            <a:r>
              <a:t>Equality connects to </a:t>
            </a:r>
            <a:r>
              <a:rPr i="1"/>
              <a:t>copy</a:t>
            </a:r>
            <a:r>
              <a:t> (equal and disjoint)</a:t>
            </a:r>
          </a:p>
          <a:p>
            <a:pPr lvl="1"/>
            <a:r>
              <a:t>In Rust </a:t>
            </a:r>
            <a:r>
              <a:rPr i="1"/>
              <a:t>copy</a:t>
            </a:r>
            <a:r>
              <a:t> is also spelled </a:t>
            </a:r>
            <a:r>
              <a:rPr i="1"/>
              <a:t>clone</a:t>
            </a:r>
          </a:p>
        </p:txBody>
      </p:sp>
      <p:sp>
        <p:nvSpPr>
          <p:cNvPr id="440"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4" name="Title 3"/>
          <p:cNvSpPr txBox="1"/>
          <p:nvPr>
            <p:ph type="title"/>
          </p:nvPr>
        </p:nvSpPr>
        <p:spPr>
          <a:xfrm>
            <a:off x="304721" y="287506"/>
            <a:ext cx="11579384" cy="674519"/>
          </a:xfrm>
          <a:prstGeom prst="rect">
            <a:avLst/>
          </a:prstGeom>
        </p:spPr>
        <p:txBody>
          <a:bodyPr/>
          <a:lstStyle/>
          <a:p>
            <a:pPr/>
            <a:r>
              <a:t>Transformations and Actions</a:t>
            </a:r>
          </a:p>
        </p:txBody>
      </p:sp>
      <p:sp>
        <p:nvSpPr>
          <p:cNvPr id="445" name="Content Placeholder 4"/>
          <p:cNvSpPr txBox="1"/>
          <p:nvPr>
            <p:ph type="body" idx="1"/>
          </p:nvPr>
        </p:nvSpPr>
        <p:spPr>
          <a:xfrm>
            <a:off x="304720" y="1431923"/>
            <a:ext cx="11582481" cy="4593973"/>
          </a:xfrm>
          <a:prstGeom prst="rect">
            <a:avLst/>
          </a:prstGeom>
        </p:spPr>
        <p:txBody>
          <a:bodyPr/>
          <a:lstStyle/>
          <a:p>
            <a:pPr/>
            <a:r>
              <a:t>There is a duality between transformations and the corresponding actions: An action is defined in terms of a transformation, and vice versa:</a:t>
            </a:r>
          </a:p>
          <a:p>
            <a:pPr lvl="2"/>
          </a:p>
          <a:p>
            <a:pPr lvl="2"/>
            <a:r>
              <a:t>fn a(x: &amp;mut T) { *x = f(*x); } // action from transformation</a:t>
            </a:r>
          </a:p>
          <a:p>
            <a:pPr/>
            <a:r>
              <a:t>and</a:t>
            </a:r>
          </a:p>
          <a:p>
            <a:pPr lvl="2"/>
          </a:p>
          <a:p>
            <a:pPr lvl="2"/>
            <a:r>
              <a:t>fn f(x: &amp;T) -&gt; T { a(x.clone()); x } // transformation from action</a:t>
            </a:r>
          </a:p>
          <a:p>
            <a:pPr/>
          </a:p>
          <a:p>
            <a:pPr lvl="1"/>
            <a:r>
              <a:t>– Elements of Programming, Section 2.5</a:t>
            </a:r>
          </a:p>
        </p:txBody>
      </p:sp>
      <p:sp>
        <p:nvSpPr>
          <p:cNvPr id="446"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Title 3"/>
          <p:cNvSpPr txBox="1"/>
          <p:nvPr>
            <p:ph type="title"/>
          </p:nvPr>
        </p:nvSpPr>
        <p:spPr>
          <a:xfrm>
            <a:off x="304721" y="287506"/>
            <a:ext cx="11579384" cy="674519"/>
          </a:xfrm>
          <a:prstGeom prst="rect">
            <a:avLst/>
          </a:prstGeom>
        </p:spPr>
        <p:txBody>
          <a:bodyPr/>
          <a:lstStyle/>
          <a:p>
            <a:pPr/>
            <a:r>
              <a:t>Composite Objects and Whole-Part Relationships</a:t>
            </a:r>
          </a:p>
        </p:txBody>
      </p:sp>
      <p:sp>
        <p:nvSpPr>
          <p:cNvPr id="451" name="Content Placeholder 4"/>
          <p:cNvSpPr txBox="1"/>
          <p:nvPr>
            <p:ph type="body" idx="1"/>
          </p:nvPr>
        </p:nvSpPr>
        <p:spPr>
          <a:xfrm>
            <a:off x="304720" y="1431923"/>
            <a:ext cx="11582481" cy="4593973"/>
          </a:xfrm>
          <a:prstGeom prst="rect">
            <a:avLst/>
          </a:prstGeom>
        </p:spPr>
        <p:txBody>
          <a:bodyPr/>
          <a:lstStyle/>
          <a:p>
            <a:pPr marL="236188" indent="-227997" defTabSz="935930">
              <a:spcBef>
                <a:spcPts val="1500"/>
              </a:spcBef>
              <a:defRPr sz="1892"/>
            </a:pPr>
            <a:r>
              <a:t>A </a:t>
            </a:r>
            <a:r>
              <a:rPr i="1"/>
              <a:t>composite object</a:t>
            </a:r>
            <a:r>
              <a:t> is made up of other objects, called its </a:t>
            </a:r>
            <a:r>
              <a:rPr i="1"/>
              <a:t>parts</a:t>
            </a:r>
            <a:r>
              <a:t>.</a:t>
            </a:r>
          </a:p>
          <a:p>
            <a:pPr marL="236188" indent="-227997" defTabSz="935930">
              <a:spcBef>
                <a:spcPts val="1500"/>
              </a:spcBef>
              <a:defRPr sz="1892"/>
            </a:pPr>
            <a:r>
              <a:t>The whole–part relationship satisfies the four properties of </a:t>
            </a:r>
            <a:r>
              <a:rPr i="1"/>
              <a:t>connectedness</a:t>
            </a:r>
            <a:r>
              <a:t>, </a:t>
            </a:r>
            <a:r>
              <a:rPr i="1"/>
              <a:t>noncircularity</a:t>
            </a:r>
            <a:r>
              <a:t>, </a:t>
            </a:r>
            <a:r>
              <a:rPr i="1"/>
              <a:t>disjointness</a:t>
            </a:r>
            <a:r>
              <a:t>, and </a:t>
            </a:r>
            <a:r>
              <a:rPr i="1"/>
              <a:t>ownership</a:t>
            </a:r>
            <a:endParaRPr i="1"/>
          </a:p>
          <a:p>
            <a:pPr marL="236188" indent="-227997" defTabSz="935930">
              <a:spcBef>
                <a:spcPts val="1500"/>
              </a:spcBef>
              <a:defRPr sz="1892"/>
            </a:pPr>
            <a:endParaRPr i="1"/>
          </a:p>
          <a:p>
            <a:pPr lvl="2" defTabSz="935930">
              <a:defRPr sz="1892"/>
            </a:pPr>
            <a:r>
              <a:t>let a = vec![0, 1, 2, 3];</a:t>
            </a:r>
          </a:p>
          <a:p>
            <a:pPr lvl="2" defTabSz="935930">
              <a:defRPr sz="1892"/>
            </a:pPr>
          </a:p>
          <a:p>
            <a:pPr lvl="2" defTabSz="935930">
              <a:defRPr sz="1892"/>
            </a:pPr>
            <a:r>
              <a:t>struct Person {</a:t>
            </a:r>
          </a:p>
          <a:p>
            <a:pPr lvl="2" defTabSz="935930">
              <a:defRPr sz="1892"/>
            </a:pPr>
            <a:r>
              <a:t>    name: String,</a:t>
            </a:r>
          </a:p>
          <a:p>
            <a:pPr lvl="2" defTabSz="935930">
              <a:defRPr sz="1892"/>
            </a:pPr>
            <a:r>
              <a:t>    id: i32,</a:t>
            </a:r>
          </a:p>
          <a:p>
            <a:pPr lvl="2" defTabSz="935930">
              <a:defRPr sz="1892"/>
            </a:pPr>
            <a:r>
              <a:t>}</a:t>
            </a:r>
          </a:p>
          <a:p>
            <a:pPr lvl="2" defTabSz="935930">
              <a:defRPr sz="1892"/>
            </a:pPr>
            <a:r>
              <a:t>let b = Person {</a:t>
            </a:r>
          </a:p>
          <a:p>
            <a:pPr lvl="2" defTabSz="935930">
              <a:defRPr sz="1892"/>
            </a:pPr>
            <a:r>
              <a:t>    name: "John".to_string(),</a:t>
            </a:r>
          </a:p>
          <a:p>
            <a:pPr lvl="2" defTabSz="935930">
              <a:defRPr sz="1892"/>
            </a:pPr>
            <a:r>
              <a:t>    id: 0,</a:t>
            </a:r>
          </a:p>
          <a:p>
            <a:pPr lvl="2" defTabSz="935930">
              <a:defRPr sz="1892"/>
            </a:pPr>
            <a:r>
              <a:t>};</a:t>
            </a:r>
          </a:p>
        </p:txBody>
      </p:sp>
      <p:sp>
        <p:nvSpPr>
          <p:cNvPr id="452"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1">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51">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451">
                                            <p:txEl>
                                              <p:pRg st="5" end="5"/>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451">
                                            <p:txEl>
                                              <p:pRg st="6" end="6"/>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451">
                                            <p:txEl>
                                              <p:pRg st="7" end="7"/>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451">
                                            <p:txEl>
                                              <p:pRg st="8" end="8"/>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451">
                                            <p:txEl>
                                              <p:pRg st="9" end="9"/>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451">
                                            <p:txEl>
                                              <p:pRg st="10" end="10"/>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1" fill="hold">
                                  <p:stCondLst>
                                    <p:cond delay="0"/>
                                  </p:stCondLst>
                                  <p:iterate type="el" backwards="0">
                                    <p:tmAbs val="0"/>
                                  </p:iterate>
                                  <p:childTnLst>
                                    <p:set>
                                      <p:cBhvr>
                                        <p:cTn id="31" fill="hold"/>
                                        <p:tgtEl>
                                          <p:spTgt spid="451">
                                            <p:txEl>
                                              <p:pRg st="11" end="11"/>
                                            </p:txEl>
                                          </p:spTgt>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1" fill="hold">
                                  <p:stCondLst>
                                    <p:cond delay="0"/>
                                  </p:stCondLst>
                                  <p:iterate type="el" backwards="0">
                                    <p:tmAbs val="0"/>
                                  </p:iterate>
                                  <p:childTnLst>
                                    <p:set>
                                      <p:cBhvr>
                                        <p:cTn id="34" fill="hold"/>
                                        <p:tgtEl>
                                          <p:spTgt spid="451">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8" name="Failed Software Projects"/>
          <p:cNvSpPr txBox="1"/>
          <p:nvPr>
            <p:ph type="title"/>
          </p:nvPr>
        </p:nvSpPr>
        <p:spPr>
          <a:prstGeom prst="rect">
            <a:avLst/>
          </a:prstGeom>
        </p:spPr>
        <p:txBody>
          <a:bodyPr/>
          <a:lstStyle/>
          <a:p>
            <a:pPr/>
            <a:r>
              <a:t>Failed Software Projects</a:t>
            </a:r>
          </a:p>
        </p:txBody>
      </p:sp>
      <p:sp>
        <p:nvSpPr>
          <p:cNvPr id="149"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 name="pasted-movie.png" descr="pasted-movie.png"/>
          <p:cNvPicPr>
            <a:picLocks noChangeAspect="1"/>
          </p:cNvPicPr>
          <p:nvPr/>
        </p:nvPicPr>
        <p:blipFill>
          <a:blip r:embed="rId3">
            <a:extLst/>
          </a:blip>
          <a:stretch>
            <a:fillRect/>
          </a:stretch>
        </p:blipFill>
        <p:spPr>
          <a:xfrm>
            <a:off x="2066131" y="1085850"/>
            <a:ext cx="8047089" cy="5464244"/>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Objects"/>
          <p:cNvSpPr txBox="1"/>
          <p:nvPr>
            <p:ph type="title"/>
          </p:nvPr>
        </p:nvSpPr>
        <p:spPr>
          <a:prstGeom prst="rect">
            <a:avLst/>
          </a:prstGeom>
        </p:spPr>
        <p:txBody>
          <a:bodyPr/>
          <a:lstStyle/>
          <a:p>
            <a:pPr/>
            <a:r>
              <a:t>Objects</a:t>
            </a:r>
          </a:p>
        </p:txBody>
      </p:sp>
      <p:sp>
        <p:nvSpPr>
          <p:cNvPr id="457" name="fn a(p: &amp;mut Widget) { ... }…"/>
          <p:cNvSpPr txBox="1"/>
          <p:nvPr>
            <p:ph type="body" idx="1"/>
          </p:nvPr>
        </p:nvSpPr>
        <p:spPr>
          <a:prstGeom prst="rect">
            <a:avLst/>
          </a:prstGeom>
        </p:spPr>
        <p:txBody>
          <a:bodyPr/>
          <a:lstStyle/>
          <a:p>
            <a:pPr lvl="2"/>
            <a:r>
              <a:t>fn a(p: &amp;mut Widget) { ... }</a:t>
            </a:r>
          </a:p>
          <a:p>
            <a:pPr lvl="2"/>
          </a:p>
          <a:p>
            <a:pPr/>
            <a:r>
              <a:t>This should only modify an instance of </a:t>
            </a:r>
            <a:r>
              <a:rPr>
                <a:latin typeface="Menlo Regular"/>
                <a:ea typeface="Menlo Regular"/>
                <a:cs typeface="Menlo Regular"/>
                <a:sym typeface="Menlo Regular"/>
              </a:rPr>
              <a:t>W</a:t>
            </a:r>
            <a:r>
              <a:rPr>
                <a:latin typeface="Menlo Regular"/>
                <a:ea typeface="Menlo Regular"/>
                <a:cs typeface="Menlo Regular"/>
                <a:sym typeface="Menlo Regular"/>
              </a:rPr>
              <a:t>idget</a:t>
            </a:r>
            <a:endParaRPr>
              <a:latin typeface="Menlo Regular"/>
              <a:ea typeface="Menlo Regular"/>
              <a:cs typeface="Menlo Regular"/>
              <a:sym typeface="Menlo Regular"/>
            </a:endParaRPr>
          </a:p>
          <a:p>
            <a:pPr/>
            <a:r>
              <a:t>And could be expressed as:</a:t>
            </a:r>
          </a:p>
          <a:p>
            <a:pPr lvl="2"/>
          </a:p>
          <a:p>
            <a:pPr lvl="2"/>
            <a:r>
              <a:t>fn f(p: Widget) -&gt; Widget { ... }</a:t>
            </a:r>
          </a:p>
        </p:txBody>
      </p:sp>
      <p:sp>
        <p:nvSpPr>
          <p:cNvPr id="458" name="Slide Number"/>
          <p:cNvSpPr txBox="1"/>
          <p:nvPr>
            <p:ph type="sldNum" sz="quarter" idx="2"/>
          </p:nvPr>
        </p:nvSpPr>
        <p:spPr>
          <a:xfrm>
            <a:off x="5955620" y="6506918"/>
            <a:ext cx="2775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7">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57">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45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7"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Objects, Copies, and Argument Independence"/>
          <p:cNvSpPr txBox="1"/>
          <p:nvPr>
            <p:ph type="title"/>
          </p:nvPr>
        </p:nvSpPr>
        <p:spPr>
          <a:prstGeom prst="rect">
            <a:avLst/>
          </a:prstGeom>
        </p:spPr>
        <p:txBody>
          <a:bodyPr/>
          <a:lstStyle/>
          <a:p>
            <a:pPr/>
            <a:r>
              <a:t>Objects, Copies, and Argument Independence</a:t>
            </a:r>
          </a:p>
        </p:txBody>
      </p:sp>
      <p:sp>
        <p:nvSpPr>
          <p:cNvPr id="463" name="To reason locally:…"/>
          <p:cNvSpPr txBox="1"/>
          <p:nvPr>
            <p:ph type="body" idx="1"/>
          </p:nvPr>
        </p:nvSpPr>
        <p:spPr>
          <a:prstGeom prst="rect">
            <a:avLst/>
          </a:prstGeom>
        </p:spPr>
        <p:txBody>
          <a:bodyPr/>
          <a:lstStyle/>
          <a:p>
            <a:pPr/>
            <a:r>
              <a:t>To reason locally:</a:t>
            </a:r>
          </a:p>
          <a:p>
            <a:pPr lvl="1"/>
            <a:r>
              <a:t>Objects used as arguments must be independent under mutation to uphold the Law of Exclusivity</a:t>
            </a:r>
          </a:p>
          <a:p>
            <a:pPr lvl="1"/>
            <a:r>
              <a:t>Copies are equal and logically disjoint</a:t>
            </a:r>
          </a:p>
        </p:txBody>
      </p:sp>
      <p:sp>
        <p:nvSpPr>
          <p:cNvPr id="464" name="Slide Number"/>
          <p:cNvSpPr txBox="1"/>
          <p:nvPr>
            <p:ph type="sldNum" sz="quarter" idx="2"/>
          </p:nvPr>
        </p:nvSpPr>
        <p:spPr>
          <a:xfrm>
            <a:off x="5957753" y="6506918"/>
            <a:ext cx="27332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Achieving Independence"/>
          <p:cNvSpPr txBox="1"/>
          <p:nvPr>
            <p:ph type="title"/>
          </p:nvPr>
        </p:nvSpPr>
        <p:spPr>
          <a:prstGeom prst="rect">
            <a:avLst/>
          </a:prstGeom>
        </p:spPr>
        <p:txBody>
          <a:bodyPr/>
          <a:lstStyle/>
          <a:p>
            <a:pPr/>
            <a:r>
              <a:t>Achieving Independence </a:t>
            </a:r>
          </a:p>
        </p:txBody>
      </p:sp>
      <p:sp>
        <p:nvSpPr>
          <p:cNvPr id="469" name="No mutation…"/>
          <p:cNvSpPr txBox="1"/>
          <p:nvPr>
            <p:ph type="body" idx="1"/>
          </p:nvPr>
        </p:nvSpPr>
        <p:spPr>
          <a:xfrm>
            <a:off x="298410" y="1437485"/>
            <a:ext cx="11582480" cy="4593973"/>
          </a:xfrm>
          <a:prstGeom prst="rect">
            <a:avLst/>
          </a:prstGeom>
        </p:spPr>
        <p:txBody>
          <a:bodyPr/>
          <a:lstStyle/>
          <a:p>
            <a:pPr/>
            <a:r>
              <a:t>No mutation</a:t>
            </a:r>
          </a:p>
          <a:p>
            <a:pPr/>
            <a:r>
              <a:t>No sharing</a:t>
            </a:r>
          </a:p>
          <a:p>
            <a:pPr/>
            <a:r>
              <a:t>Copy-on-write (mutation un-shares)</a:t>
            </a:r>
          </a:p>
          <a:p>
            <a:pPr/>
            <a:r>
              <a:t>Borrowing (no mutation if shared)</a:t>
            </a:r>
          </a:p>
        </p:txBody>
      </p:sp>
      <p:sp>
        <p:nvSpPr>
          <p:cNvPr id="470" name="Slide Number"/>
          <p:cNvSpPr txBox="1"/>
          <p:nvPr>
            <p:ph type="sldNum" sz="quarter" idx="2"/>
          </p:nvPr>
        </p:nvSpPr>
        <p:spPr>
          <a:xfrm>
            <a:off x="5954019" y="6506918"/>
            <a:ext cx="2807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Extending Independence with Mutation"/>
          <p:cNvSpPr txBox="1"/>
          <p:nvPr>
            <p:ph type="title"/>
          </p:nvPr>
        </p:nvSpPr>
        <p:spPr>
          <a:prstGeom prst="rect">
            <a:avLst/>
          </a:prstGeom>
        </p:spPr>
        <p:txBody>
          <a:bodyPr/>
          <a:lstStyle/>
          <a:p>
            <a:pPr/>
            <a:r>
              <a:t>Extending Independence with Mutation </a:t>
            </a:r>
          </a:p>
        </p:txBody>
      </p:sp>
      <p:sp>
        <p:nvSpPr>
          <p:cNvPr id="475" name="A mutable object may extend permission for mutation to its parts through projections…"/>
          <p:cNvSpPr txBox="1"/>
          <p:nvPr>
            <p:ph type="body" idx="1"/>
          </p:nvPr>
        </p:nvSpPr>
        <p:spPr>
          <a:prstGeom prst="rect">
            <a:avLst/>
          </a:prstGeom>
        </p:spPr>
        <p:txBody>
          <a:bodyPr/>
          <a:lstStyle/>
          <a:p>
            <a:pPr/>
            <a:r>
              <a:t>A mutable object may extend permission for mutation to its parts through projections</a:t>
            </a:r>
          </a:p>
          <a:p>
            <a:pPr lvl="1"/>
            <a:r>
              <a:t>So long as those projections do not overlap</a:t>
            </a:r>
          </a:p>
        </p:txBody>
      </p:sp>
      <p:sp>
        <p:nvSpPr>
          <p:cNvPr id="476" name="Slide Number"/>
          <p:cNvSpPr txBox="1"/>
          <p:nvPr>
            <p:ph type="sldNum" sz="quarter" idx="2"/>
          </p:nvPr>
        </p:nvSpPr>
        <p:spPr>
          <a:xfrm>
            <a:off x="5961639" y="6506918"/>
            <a:ext cx="26554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whole/part examples"/>
          <p:cNvSpPr txBox="1"/>
          <p:nvPr>
            <p:ph type="title"/>
          </p:nvPr>
        </p:nvSpPr>
        <p:spPr>
          <a:prstGeom prst="rect">
            <a:avLst/>
          </a:prstGeom>
        </p:spPr>
        <p:txBody>
          <a:bodyPr/>
          <a:lstStyle/>
          <a:p>
            <a:pPr/>
            <a:r>
              <a:t>whole/part examples</a:t>
            </a:r>
          </a:p>
        </p:txBody>
      </p:sp>
      <p:sp>
        <p:nvSpPr>
          <p:cNvPr id="481" name="#[derive(Debug, Clone, PartialEq)]…"/>
          <p:cNvSpPr txBox="1"/>
          <p:nvPr>
            <p:ph type="body" idx="1"/>
          </p:nvPr>
        </p:nvSpPr>
        <p:spPr>
          <a:prstGeom prst="rect">
            <a:avLst/>
          </a:prstGeom>
        </p:spPr>
        <p:txBody>
          <a:bodyPr/>
          <a:lstStyle/>
          <a:p>
            <a:pPr marL="0" indent="0">
              <a:spcBef>
                <a:spcPts val="0"/>
              </a:spcBef>
              <a:buClrTx/>
              <a:buSzTx/>
              <a:buNone/>
              <a:defRPr>
                <a:latin typeface="Menlo Regular"/>
                <a:ea typeface="Menlo Regular"/>
                <a:cs typeface="Menlo Regular"/>
                <a:sym typeface="Menlo Regular"/>
              </a:defRPr>
            </a:pPr>
            <a:r>
              <a:t>#[derive(Debug, Clone, PartialEq)]</a:t>
            </a:r>
          </a:p>
          <a:p>
            <a:pPr marL="0" indent="0">
              <a:spcBef>
                <a:spcPts val="0"/>
              </a:spcBef>
              <a:buClrTx/>
              <a:buSzTx/>
              <a:buNone/>
              <a:defRPr>
                <a:latin typeface="Menlo Regular"/>
                <a:ea typeface="Menlo Regular"/>
                <a:cs typeface="Menlo Regular"/>
                <a:sym typeface="Menlo Regular"/>
              </a:defRPr>
            </a:pPr>
            <a:r>
              <a:t>pub struct Whole {</a:t>
            </a:r>
          </a:p>
          <a:p>
            <a:pPr marL="0" indent="0">
              <a:spcBef>
                <a:spcPts val="0"/>
              </a:spcBef>
              <a:buClrTx/>
              <a:buSzTx/>
              <a:buNone/>
              <a:defRPr>
                <a:latin typeface="Menlo Regular"/>
                <a:ea typeface="Menlo Regular"/>
                <a:cs typeface="Menlo Regular"/>
                <a:sym typeface="Menlo Regular"/>
              </a:defRPr>
            </a:pPr>
            <a:r>
              <a:t>    part: Part,</a:t>
            </a:r>
          </a:p>
          <a:p>
            <a:pPr marL="0" indent="0">
              <a:spcBef>
                <a:spcPts val="0"/>
              </a:spcBef>
              <a:buClrTx/>
              <a:buSzTx/>
              <a:buNone/>
              <a:defRPr>
                <a:latin typeface="Menlo Regular"/>
                <a:ea typeface="Menlo Regular"/>
                <a:cs typeface="Menlo Regular"/>
                <a:sym typeface="Menlo Regular"/>
              </a:defRPr>
            </a:pPr>
            <a:r>
              <a:t>}</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impl Whole {</a:t>
            </a:r>
          </a:p>
          <a:p>
            <a:pPr marL="0" indent="0">
              <a:spcBef>
                <a:spcPts val="0"/>
              </a:spcBef>
              <a:buClrTx/>
              <a:buSzTx/>
              <a:buNone/>
              <a:defRPr>
                <a:latin typeface="Menlo Regular"/>
                <a:ea typeface="Menlo Regular"/>
                <a:cs typeface="Menlo Regular"/>
                <a:sym typeface="Menlo Regular"/>
              </a:defRPr>
            </a:pPr>
            <a:r>
              <a:t>    pub fn new(state: State) -&gt; Self {</a:t>
            </a:r>
          </a:p>
          <a:p>
            <a:pPr marL="0" indent="0">
              <a:spcBef>
                <a:spcPts val="0"/>
              </a:spcBef>
              <a:buClrTx/>
              <a:buSzTx/>
              <a:buNone/>
              <a:defRPr>
                <a:latin typeface="Menlo Regular"/>
                <a:ea typeface="Menlo Regular"/>
                <a:cs typeface="Menlo Regular"/>
                <a:sym typeface="Menlo Regular"/>
              </a:defRPr>
            </a:pPr>
            <a:r>
              <a:t>        Self {</a:t>
            </a:r>
          </a:p>
          <a:p>
            <a:pPr marL="0" indent="0">
              <a:spcBef>
                <a:spcPts val="0"/>
              </a:spcBef>
              <a:buClrTx/>
              <a:buSzTx/>
              <a:buNone/>
              <a:defRPr>
                <a:latin typeface="Menlo Regular"/>
                <a:ea typeface="Menlo Regular"/>
                <a:cs typeface="Menlo Regular"/>
                <a:sym typeface="Menlo Regular"/>
              </a:defRPr>
            </a:pPr>
            <a:r>
              <a:t>            part: Part::from(state),</a:t>
            </a:r>
          </a:p>
          <a:p>
            <a:pPr marL="0" indent="0">
              <a:spcBef>
                <a:spcPts val="0"/>
              </a:spcBef>
              <a:buClrTx/>
              <a:buSzTx/>
              <a:buNone/>
              <a:defRPr>
                <a:latin typeface="Menlo Regular"/>
                <a:ea typeface="Menlo Regular"/>
                <a:cs typeface="Menlo Regular"/>
                <a:sym typeface="Menlo Regular"/>
              </a:defRPr>
            </a:pPr>
            <a:r>
              <a:t>        }</a:t>
            </a:r>
          </a:p>
          <a:p>
            <a:pPr marL="0" indent="0">
              <a:spcBef>
                <a:spcPts val="0"/>
              </a:spcBef>
              <a:buClrTx/>
              <a:buSzTx/>
              <a:buNone/>
              <a:defRPr>
                <a:latin typeface="Menlo Regular"/>
                <a:ea typeface="Menlo Regular"/>
                <a:cs typeface="Menlo Regular"/>
                <a:sym typeface="Menlo Regular"/>
              </a:defRPr>
            </a:pPr>
            <a:r>
              <a:t>    }</a:t>
            </a:r>
          </a:p>
          <a:p>
            <a:pPr marL="0" indent="0">
              <a:spcBef>
                <a:spcPts val="0"/>
              </a:spcBef>
              <a:buClrTx/>
              <a:buSzTx/>
              <a:buNone/>
              <a:defRPr>
                <a:latin typeface="Menlo Regular"/>
                <a:ea typeface="Menlo Regular"/>
                <a:cs typeface="Menlo Regular"/>
                <a:sym typeface="Menlo Regular"/>
              </a:defRPr>
            </a:pPr>
            <a:r>
              <a:t>}</a:t>
            </a:r>
          </a:p>
        </p:txBody>
      </p:sp>
      <p:sp>
        <p:nvSpPr>
          <p:cNvPr id="482" name="Slide Number"/>
          <p:cNvSpPr txBox="1"/>
          <p:nvPr>
            <p:ph type="sldNum" sz="quarter" idx="2"/>
          </p:nvPr>
        </p:nvSpPr>
        <p:spPr>
          <a:xfrm>
            <a:off x="5955315" y="6506918"/>
            <a:ext cx="2781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whole/part examples"/>
          <p:cNvSpPr txBox="1"/>
          <p:nvPr>
            <p:ph type="title"/>
          </p:nvPr>
        </p:nvSpPr>
        <p:spPr>
          <a:prstGeom prst="rect">
            <a:avLst/>
          </a:prstGeom>
        </p:spPr>
        <p:txBody>
          <a:bodyPr/>
          <a:lstStyle/>
          <a:p>
            <a:pPr/>
            <a:r>
              <a:t>whole/part examples</a:t>
            </a:r>
          </a:p>
        </p:txBody>
      </p:sp>
      <p:sp>
        <p:nvSpPr>
          <p:cNvPr id="487" name="#[derive(Debug, Clone, PartialEq)]…"/>
          <p:cNvSpPr txBox="1"/>
          <p:nvPr>
            <p:ph type="body" idx="1"/>
          </p:nvPr>
        </p:nvSpPr>
        <p:spPr>
          <a:prstGeom prst="rect">
            <a:avLst/>
          </a:prstGeom>
        </p:spPr>
        <p:txBody>
          <a:bodyPr/>
          <a:lstStyle/>
          <a:p>
            <a:pPr marL="0" indent="0">
              <a:spcBef>
                <a:spcPts val="0"/>
              </a:spcBef>
              <a:buClrTx/>
              <a:buSzTx/>
              <a:buNone/>
              <a:defRPr>
                <a:latin typeface="Menlo Regular"/>
                <a:ea typeface="Menlo Regular"/>
                <a:cs typeface="Menlo Regular"/>
                <a:sym typeface="Menlo Regular"/>
              </a:defRPr>
            </a:pPr>
            <a:r>
              <a:t>#[derive(Debug, Clone, PartialEq)]</a:t>
            </a:r>
          </a:p>
          <a:p>
            <a:pPr marL="0" indent="0">
              <a:spcBef>
                <a:spcPts val="0"/>
              </a:spcBef>
              <a:buClrTx/>
              <a:buSzTx/>
              <a:buNone/>
              <a:defRPr>
                <a:latin typeface="Menlo Regular"/>
                <a:ea typeface="Menlo Regular"/>
                <a:cs typeface="Menlo Regular"/>
                <a:sym typeface="Menlo Regular"/>
              </a:defRPr>
            </a:pPr>
            <a:r>
              <a:t>pub struct Whole {</a:t>
            </a:r>
          </a:p>
          <a:p>
            <a:pPr marL="0" indent="0">
              <a:spcBef>
                <a:spcPts val="0"/>
              </a:spcBef>
              <a:buClrTx/>
              <a:buSzTx/>
              <a:buNone/>
              <a:defRPr>
                <a:latin typeface="Menlo Regular"/>
                <a:ea typeface="Menlo Regular"/>
                <a:cs typeface="Menlo Regular"/>
                <a:sym typeface="Menlo Regular"/>
              </a:defRPr>
            </a:pPr>
            <a:r>
              <a:t>    shared_part: Arc&lt;Part&gt;,</a:t>
            </a:r>
          </a:p>
          <a:p>
            <a:pPr marL="0" indent="0">
              <a:spcBef>
                <a:spcPts val="0"/>
              </a:spcBef>
              <a:buClrTx/>
              <a:buSzTx/>
              <a:buNone/>
              <a:defRPr>
                <a:latin typeface="Menlo Regular"/>
                <a:ea typeface="Menlo Regular"/>
                <a:cs typeface="Menlo Regular"/>
                <a:sym typeface="Menlo Regular"/>
              </a:defRPr>
            </a:pPr>
            <a:r>
              <a:t>}</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impl Whole {</a:t>
            </a:r>
          </a:p>
          <a:p>
            <a:pPr marL="0" indent="0">
              <a:spcBef>
                <a:spcPts val="0"/>
              </a:spcBef>
              <a:buClrTx/>
              <a:buSzTx/>
              <a:buNone/>
              <a:defRPr>
                <a:latin typeface="Menlo Regular"/>
                <a:ea typeface="Menlo Regular"/>
                <a:cs typeface="Menlo Regular"/>
                <a:sym typeface="Menlo Regular"/>
              </a:defRPr>
            </a:pPr>
            <a:r>
              <a:t>    pub fn new(state: State) -&gt; Self {</a:t>
            </a:r>
          </a:p>
          <a:p>
            <a:pPr marL="0" indent="0">
              <a:spcBef>
                <a:spcPts val="0"/>
              </a:spcBef>
              <a:buClrTx/>
              <a:buSzTx/>
              <a:buNone/>
              <a:defRPr>
                <a:latin typeface="Menlo Regular"/>
                <a:ea typeface="Menlo Regular"/>
                <a:cs typeface="Menlo Regular"/>
                <a:sym typeface="Menlo Regular"/>
              </a:defRPr>
            </a:pPr>
            <a:r>
              <a:t>        Self {</a:t>
            </a:r>
          </a:p>
          <a:p>
            <a:pPr marL="0" indent="0">
              <a:spcBef>
                <a:spcPts val="0"/>
              </a:spcBef>
              <a:buClrTx/>
              <a:buSzTx/>
              <a:buNone/>
              <a:defRPr>
                <a:latin typeface="Menlo Regular"/>
                <a:ea typeface="Menlo Regular"/>
                <a:cs typeface="Menlo Regular"/>
                <a:sym typeface="Menlo Regular"/>
              </a:defRPr>
            </a:pPr>
            <a:r>
              <a:t>            shared_part: Arc::new(Part::from(state)),</a:t>
            </a:r>
          </a:p>
          <a:p>
            <a:pPr marL="0" indent="0">
              <a:spcBef>
                <a:spcPts val="0"/>
              </a:spcBef>
              <a:buClrTx/>
              <a:buSzTx/>
              <a:buNone/>
              <a:defRPr>
                <a:latin typeface="Menlo Regular"/>
                <a:ea typeface="Menlo Regular"/>
                <a:cs typeface="Menlo Regular"/>
                <a:sym typeface="Menlo Regular"/>
              </a:defRPr>
            </a:pPr>
            <a:r>
              <a:t>        }</a:t>
            </a:r>
          </a:p>
          <a:p>
            <a:pPr marL="0" indent="0">
              <a:spcBef>
                <a:spcPts val="0"/>
              </a:spcBef>
              <a:buClrTx/>
              <a:buSzTx/>
              <a:buNone/>
              <a:defRPr>
                <a:latin typeface="Menlo Regular"/>
                <a:ea typeface="Menlo Regular"/>
                <a:cs typeface="Menlo Regular"/>
                <a:sym typeface="Menlo Regular"/>
              </a:defRPr>
            </a:pPr>
            <a:r>
              <a:t>    }</a:t>
            </a:r>
          </a:p>
          <a:p>
            <a:pPr marL="0" indent="0">
              <a:spcBef>
                <a:spcPts val="0"/>
              </a:spcBef>
              <a:buClrTx/>
              <a:buSzTx/>
              <a:buNone/>
              <a:defRPr>
                <a:latin typeface="Menlo Regular"/>
                <a:ea typeface="Menlo Regular"/>
                <a:cs typeface="Menlo Regular"/>
                <a:sym typeface="Menlo Regular"/>
              </a:defRPr>
            </a:pPr>
            <a:r>
              <a:t>}</a:t>
            </a:r>
          </a:p>
        </p:txBody>
      </p:sp>
      <p:sp>
        <p:nvSpPr>
          <p:cNvPr id="488" name="Slide Number"/>
          <p:cNvSpPr txBox="1"/>
          <p:nvPr>
            <p:ph type="sldNum" sz="quarter" idx="2"/>
          </p:nvPr>
        </p:nvSpPr>
        <p:spPr>
          <a:xfrm>
            <a:off x="5956382" y="6506918"/>
            <a:ext cx="2760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whole/part examples"/>
          <p:cNvSpPr txBox="1"/>
          <p:nvPr>
            <p:ph type="title"/>
          </p:nvPr>
        </p:nvSpPr>
        <p:spPr>
          <a:prstGeom prst="rect">
            <a:avLst/>
          </a:prstGeom>
        </p:spPr>
        <p:txBody>
          <a:bodyPr/>
          <a:lstStyle/>
          <a:p>
            <a:pPr/>
            <a:r>
              <a:t>whole/part examples</a:t>
            </a:r>
          </a:p>
        </p:txBody>
      </p:sp>
      <p:sp>
        <p:nvSpPr>
          <p:cNvPr id="493" name="#[derive(Debug, Clone, PartialEq)]…"/>
          <p:cNvSpPr txBox="1"/>
          <p:nvPr>
            <p:ph type="body" idx="1"/>
          </p:nvPr>
        </p:nvSpPr>
        <p:spPr>
          <a:prstGeom prst="rect">
            <a:avLst/>
          </a:prstGeom>
        </p:spPr>
        <p:txBody>
          <a:bodyPr/>
          <a:lstStyle/>
          <a:p>
            <a:pPr marL="0" indent="0">
              <a:spcBef>
                <a:spcPts val="0"/>
              </a:spcBef>
              <a:buClrTx/>
              <a:buSzTx/>
              <a:buNone/>
              <a:defRPr>
                <a:latin typeface="Menlo Regular"/>
                <a:ea typeface="Menlo Regular"/>
                <a:cs typeface="Menlo Regular"/>
                <a:sym typeface="Menlo Regular"/>
              </a:defRPr>
            </a:pPr>
            <a:r>
              <a:t>#[derive(Debug, Clone, PartialEq)]</a:t>
            </a:r>
          </a:p>
          <a:p>
            <a:pPr marL="0" indent="0">
              <a:spcBef>
                <a:spcPts val="0"/>
              </a:spcBef>
              <a:buClrTx/>
              <a:buSzTx/>
              <a:buNone/>
              <a:defRPr>
                <a:latin typeface="Menlo Regular"/>
                <a:ea typeface="Menlo Regular"/>
                <a:cs typeface="Menlo Regular"/>
                <a:sym typeface="Menlo Regular"/>
              </a:defRPr>
            </a:pPr>
            <a:r>
              <a:t>pub struct Whole {</a:t>
            </a:r>
          </a:p>
          <a:p>
            <a:pPr marL="0" indent="0">
              <a:spcBef>
                <a:spcPts val="0"/>
              </a:spcBef>
              <a:buClrTx/>
              <a:buSzTx/>
              <a:buNone/>
              <a:defRPr>
                <a:latin typeface="Menlo Regular"/>
                <a:ea typeface="Menlo Regular"/>
                <a:cs typeface="Menlo Regular"/>
                <a:sym typeface="Menlo Regular"/>
              </a:defRPr>
            </a:pPr>
            <a:r>
              <a:t>    remote_part: Box&lt;Part&gt;,</a:t>
            </a:r>
          </a:p>
          <a:p>
            <a:pPr marL="0" indent="0">
              <a:spcBef>
                <a:spcPts val="0"/>
              </a:spcBef>
              <a:buClrTx/>
              <a:buSzTx/>
              <a:buNone/>
              <a:defRPr>
                <a:latin typeface="Menlo Regular"/>
                <a:ea typeface="Menlo Regular"/>
                <a:cs typeface="Menlo Regular"/>
                <a:sym typeface="Menlo Regular"/>
              </a:defRPr>
            </a:pPr>
            <a:r>
              <a:t>}</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impl Whole {</a:t>
            </a:r>
          </a:p>
          <a:p>
            <a:pPr marL="0" indent="0">
              <a:spcBef>
                <a:spcPts val="0"/>
              </a:spcBef>
              <a:buClrTx/>
              <a:buSzTx/>
              <a:buNone/>
              <a:defRPr>
                <a:latin typeface="Menlo Regular"/>
                <a:ea typeface="Menlo Regular"/>
                <a:cs typeface="Menlo Regular"/>
                <a:sym typeface="Menlo Regular"/>
              </a:defRPr>
            </a:pPr>
            <a:r>
              <a:t>    pub fn new(state: State) -&gt; Self {</a:t>
            </a:r>
          </a:p>
          <a:p>
            <a:pPr marL="0" indent="0">
              <a:spcBef>
                <a:spcPts val="0"/>
              </a:spcBef>
              <a:buClrTx/>
              <a:buSzTx/>
              <a:buNone/>
              <a:defRPr>
                <a:latin typeface="Menlo Regular"/>
                <a:ea typeface="Menlo Regular"/>
                <a:cs typeface="Menlo Regular"/>
                <a:sym typeface="Menlo Regular"/>
              </a:defRPr>
            </a:pPr>
            <a:r>
              <a:t>        Self {</a:t>
            </a:r>
          </a:p>
          <a:p>
            <a:pPr marL="0" indent="0">
              <a:spcBef>
                <a:spcPts val="0"/>
              </a:spcBef>
              <a:buClrTx/>
              <a:buSzTx/>
              <a:buNone/>
              <a:defRPr>
                <a:latin typeface="Menlo Regular"/>
                <a:ea typeface="Menlo Regular"/>
                <a:cs typeface="Menlo Regular"/>
                <a:sym typeface="Menlo Regular"/>
              </a:defRPr>
            </a:pPr>
            <a:r>
              <a:t>            remote_part: Box::new(Part::from(state)),</a:t>
            </a:r>
          </a:p>
          <a:p>
            <a:pPr marL="0" indent="0">
              <a:spcBef>
                <a:spcPts val="0"/>
              </a:spcBef>
              <a:buClrTx/>
              <a:buSzTx/>
              <a:buNone/>
              <a:defRPr>
                <a:latin typeface="Menlo Regular"/>
                <a:ea typeface="Menlo Regular"/>
                <a:cs typeface="Menlo Regular"/>
                <a:sym typeface="Menlo Regular"/>
              </a:defRPr>
            </a:pPr>
            <a:r>
              <a:t>        }</a:t>
            </a:r>
          </a:p>
          <a:p>
            <a:pPr marL="0" indent="0">
              <a:spcBef>
                <a:spcPts val="0"/>
              </a:spcBef>
              <a:buClrTx/>
              <a:buSzTx/>
              <a:buNone/>
              <a:defRPr>
                <a:latin typeface="Menlo Regular"/>
                <a:ea typeface="Menlo Regular"/>
                <a:cs typeface="Menlo Regular"/>
                <a:sym typeface="Menlo Regular"/>
              </a:defRPr>
            </a:pPr>
            <a:r>
              <a:t>    }</a:t>
            </a:r>
          </a:p>
          <a:p>
            <a:pPr marL="0" indent="0">
              <a:spcBef>
                <a:spcPts val="0"/>
              </a:spcBef>
              <a:buClrTx/>
              <a:buSzTx/>
              <a:buNone/>
              <a:defRPr>
                <a:latin typeface="Menlo Regular"/>
                <a:ea typeface="Menlo Regular"/>
                <a:cs typeface="Menlo Regular"/>
                <a:sym typeface="Menlo Regular"/>
              </a:defRPr>
            </a:pPr>
            <a:r>
              <a:t>}</a:t>
            </a:r>
          </a:p>
        </p:txBody>
      </p:sp>
      <p:sp>
        <p:nvSpPr>
          <p:cNvPr id="494" name="Slide Number"/>
          <p:cNvSpPr txBox="1"/>
          <p:nvPr>
            <p:ph type="sldNum" sz="quarter" idx="2"/>
          </p:nvPr>
        </p:nvSpPr>
        <p:spPr>
          <a:xfrm>
            <a:off x="5956915" y="6506918"/>
            <a:ext cx="2749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Title 1"/>
          <p:cNvSpPr txBox="1"/>
          <p:nvPr>
            <p:ph type="title"/>
          </p:nvPr>
        </p:nvSpPr>
        <p:spPr>
          <a:xfrm>
            <a:off x="795528" y="2798064"/>
            <a:ext cx="5907024" cy="1399033"/>
          </a:xfrm>
          <a:prstGeom prst="rect">
            <a:avLst/>
          </a:prstGeom>
        </p:spPr>
        <p:txBody>
          <a:bodyPr/>
          <a:lstStyle/>
          <a:p>
            <a:pPr/>
            <a:r>
              <a:t>Errors &amp; Safety</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Postcondition: A condition that must be true after an operation, or the operation must result in an error…"/>
          <p:cNvSpPr txBox="1"/>
          <p:nvPr>
            <p:ph type="body" idx="1"/>
          </p:nvPr>
        </p:nvSpPr>
        <p:spPr>
          <a:prstGeom prst="rect">
            <a:avLst/>
          </a:prstGeom>
        </p:spPr>
        <p:txBody>
          <a:bodyPr/>
          <a:lstStyle/>
          <a:p>
            <a:pPr/>
            <a:r>
              <a:rPr i="1"/>
              <a:t>Postcondition</a:t>
            </a:r>
            <a:r>
              <a:t>: A condition that must be true after an operation, </a:t>
            </a:r>
            <a:r>
              <a:rPr b="1"/>
              <a:t>or the operation must result in an </a:t>
            </a:r>
            <a:r>
              <a:rPr b="1" i="1"/>
              <a:t>error</a:t>
            </a:r>
          </a:p>
          <a:p>
            <a:pPr lvl="1"/>
            <a:r>
              <a:t>If the precondition is not satisfied, the postcondition is unspecified</a:t>
            </a:r>
          </a:p>
          <a:p>
            <a:pPr/>
            <a:r>
              <a:rPr i="1"/>
              <a:t>Type Invariant</a:t>
            </a:r>
            <a:r>
              <a:t>: A condition that must be true when an instance of a type is created, and </a:t>
            </a:r>
            <a:r>
              <a:rPr b="1"/>
              <a:t>is a postcondition of any mutating operation</a:t>
            </a:r>
            <a:r>
              <a:t> on the instance</a:t>
            </a:r>
          </a:p>
        </p:txBody>
      </p:sp>
      <p:sp>
        <p:nvSpPr>
          <p:cNvPr id="503" name="Errors"/>
          <p:cNvSpPr txBox="1"/>
          <p:nvPr>
            <p:ph type="title"/>
          </p:nvPr>
        </p:nvSpPr>
        <p:spPr>
          <a:prstGeom prst="rect">
            <a:avLst/>
          </a:prstGeom>
        </p:spPr>
        <p:txBody>
          <a:bodyPr/>
          <a:lstStyle/>
          <a:p>
            <a:pPr/>
            <a:r>
              <a:t>Errors</a:t>
            </a:r>
          </a:p>
        </p:txBody>
      </p:sp>
      <p:sp>
        <p:nvSpPr>
          <p:cNvPr id="504" name="Slide Number"/>
          <p:cNvSpPr txBox="1"/>
          <p:nvPr>
            <p:ph type="sldNum" sz="quarter" idx="2"/>
          </p:nvPr>
        </p:nvSpPr>
        <p:spPr>
          <a:xfrm>
            <a:off x="5961335" y="6506918"/>
            <a:ext cx="26615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An object under mutation when an error occurs is left in an unspecified state…"/>
          <p:cNvSpPr txBox="1"/>
          <p:nvPr>
            <p:ph type="body" idx="1"/>
          </p:nvPr>
        </p:nvSpPr>
        <p:spPr>
          <a:prstGeom prst="rect">
            <a:avLst/>
          </a:prstGeom>
        </p:spPr>
        <p:txBody>
          <a:bodyPr/>
          <a:lstStyle/>
          <a:p>
            <a:pPr/>
            <a:r>
              <a:t>An object under mutation when an error occurs is left in an unspecified state</a:t>
            </a:r>
          </a:p>
          <a:p>
            <a:pPr lvl="1"/>
            <a:r>
              <a:t>The class invariants may not hold</a:t>
            </a:r>
          </a:p>
          <a:p>
            <a:pPr/>
            <a:r>
              <a:t>Any object under mutation when an error occurs must be discarded</a:t>
            </a:r>
          </a:p>
        </p:txBody>
      </p:sp>
      <p:sp>
        <p:nvSpPr>
          <p:cNvPr id="509" name="Errors"/>
          <p:cNvSpPr txBox="1"/>
          <p:nvPr>
            <p:ph type="title"/>
          </p:nvPr>
        </p:nvSpPr>
        <p:spPr>
          <a:prstGeom prst="rect">
            <a:avLst/>
          </a:prstGeom>
        </p:spPr>
        <p:txBody>
          <a:bodyPr/>
          <a:lstStyle/>
          <a:p>
            <a:pPr/>
            <a:r>
              <a:t>Errors</a:t>
            </a:r>
          </a:p>
        </p:txBody>
      </p:sp>
      <p:sp>
        <p:nvSpPr>
          <p:cNvPr id="510" name="Slide Number"/>
          <p:cNvSpPr txBox="1"/>
          <p:nvPr>
            <p:ph type="sldNum" sz="quarter" idx="2"/>
          </p:nvPr>
        </p:nvSpPr>
        <p:spPr>
          <a:xfrm>
            <a:off x="5960192" y="6506918"/>
            <a:ext cx="26844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4" name="Title 3"/>
          <p:cNvSpPr txBox="1"/>
          <p:nvPr>
            <p:ph type="title"/>
          </p:nvPr>
        </p:nvSpPr>
        <p:spPr>
          <a:xfrm>
            <a:off x="304721" y="287506"/>
            <a:ext cx="11579384" cy="674519"/>
          </a:xfrm>
          <a:prstGeom prst="rect">
            <a:avLst/>
          </a:prstGeom>
        </p:spPr>
        <p:txBody>
          <a:bodyPr/>
          <a:lstStyle/>
          <a:p>
            <a:pPr/>
            <a:r>
              <a:t>Software Crisis</a:t>
            </a:r>
          </a:p>
        </p:txBody>
      </p:sp>
      <p:sp>
        <p:nvSpPr>
          <p:cNvPr id="155" name="Content Placeholder 4"/>
          <p:cNvSpPr txBox="1"/>
          <p:nvPr>
            <p:ph type="body" idx="1"/>
          </p:nvPr>
        </p:nvSpPr>
        <p:spPr>
          <a:xfrm>
            <a:off x="304720" y="1431923"/>
            <a:ext cx="11582481" cy="4593973"/>
          </a:xfrm>
          <a:prstGeom prst="rect">
            <a:avLst/>
          </a:prstGeom>
        </p:spPr>
        <p:txBody>
          <a:bodyPr/>
          <a:lstStyle/>
          <a:p>
            <a:pPr/>
            <a:r>
              <a:t>In all cases, mismanagement and development processes are blamed for the failures</a:t>
            </a:r>
          </a:p>
          <a:p>
            <a:pPr/>
            <a:r>
              <a:t>Software practice, available languages, libraries, tools, and fundamental algorithms and types are ignored</a:t>
            </a:r>
          </a:p>
        </p:txBody>
      </p:sp>
      <p:sp>
        <p:nvSpPr>
          <p:cNvPr id="156"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7" name="List of failed and overbudget custom software projects. (2024, August 28). In Wikipedia."/>
          <p:cNvSpPr txBox="1"/>
          <p:nvPr/>
        </p:nvSpPr>
        <p:spPr>
          <a:xfrm>
            <a:off x="6274043" y="6142764"/>
            <a:ext cx="552133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200">
                <a:latin typeface="Times Roman"/>
                <a:ea typeface="Times Roman"/>
                <a:cs typeface="Times Roman"/>
                <a:sym typeface="Times Roman"/>
              </a:defRPr>
            </a:pPr>
            <a:r>
              <a:t>List of failed and overbudget custom software projects. (2024, August 28). </a:t>
            </a:r>
            <a:r>
              <a:rPr u="sng">
                <a:solidFill>
                  <a:srgbClr val="5F5F5F"/>
                </a:solidFill>
                <a:uFill>
                  <a:solidFill>
                    <a:srgbClr val="5F5F5F"/>
                  </a:solidFill>
                </a:uFill>
                <a:hlinkClick r:id="rId3" invalidUrl="" action="" tgtFrame="" tooltip="" history="1" highlightClick="0" endSnd="0"/>
              </a:rPr>
              <a:t>In Wikipedia.</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Local objects are discarded during propagation…"/>
          <p:cNvSpPr txBox="1"/>
          <p:nvPr>
            <p:ph type="body" idx="1"/>
          </p:nvPr>
        </p:nvSpPr>
        <p:spPr>
          <a:xfrm>
            <a:off x="298410" y="1437485"/>
            <a:ext cx="11582480" cy="4593973"/>
          </a:xfrm>
          <a:prstGeom prst="rect">
            <a:avLst/>
          </a:prstGeom>
        </p:spPr>
        <p:txBody>
          <a:bodyPr/>
          <a:lstStyle/>
          <a:p>
            <a:pPr/>
            <a:r>
              <a:t>Local objects are discarded during propagation</a:t>
            </a:r>
          </a:p>
          <a:p>
            <a:pPr/>
            <a:r>
              <a:t>Discarding </a:t>
            </a:r>
            <a:r>
              <a:rPr i="1"/>
              <a:t>inout</a:t>
            </a:r>
            <a:r>
              <a:t> arguments is the responsibility of the caller</a:t>
            </a:r>
          </a:p>
          <a:p>
            <a:pPr/>
            <a:r>
              <a:t>We only need to be concerned with objects passed as inout arguments to a failed operation when error propagation stops</a:t>
            </a:r>
          </a:p>
          <a:p>
            <a:pPr/>
          </a:p>
          <a:p>
            <a:pPr lvl="2"/>
            <a:r>
              <a:t>fn a(&amp;mut self) -&gt; Result&lt;()&gt; {</a:t>
            </a:r>
          </a:p>
          <a:p>
            <a:pPr lvl="2"/>
            <a:r>
              <a:t>    let mut x = f()?.g()?;</a:t>
            </a:r>
          </a:p>
          <a:p>
            <a:pPr lvl="2"/>
            <a:r>
              <a:t>    h(&amp;mut x)?;</a:t>
            </a:r>
          </a:p>
          <a:p>
            <a:pPr lvl="2"/>
            <a:r>
              <a:t>    h(self)?;</a:t>
            </a:r>
          </a:p>
          <a:p>
            <a:pPr lvl="2"/>
            <a:r>
              <a:t>    Ok(())</a:t>
            </a:r>
          </a:p>
          <a:p>
            <a:pPr lvl="2"/>
            <a:r>
              <a:t>}</a:t>
            </a:r>
          </a:p>
        </p:txBody>
      </p:sp>
      <p:sp>
        <p:nvSpPr>
          <p:cNvPr id="515" name="Error Handling Composes"/>
          <p:cNvSpPr txBox="1"/>
          <p:nvPr>
            <p:ph type="title"/>
          </p:nvPr>
        </p:nvSpPr>
        <p:spPr>
          <a:prstGeom prst="rect">
            <a:avLst/>
          </a:prstGeom>
        </p:spPr>
        <p:txBody>
          <a:bodyPr/>
          <a:lstStyle/>
          <a:p>
            <a:pPr/>
            <a:r>
              <a:t>Error Handling Composes</a:t>
            </a:r>
          </a:p>
        </p:txBody>
      </p:sp>
      <p:sp>
        <p:nvSpPr>
          <p:cNvPr id="516"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fn transaction(&amp;mut self) -&gt; () {…"/>
          <p:cNvSpPr txBox="1"/>
          <p:nvPr>
            <p:ph type="body" idx="1"/>
          </p:nvPr>
        </p:nvSpPr>
        <p:spPr>
          <a:xfrm>
            <a:off x="298410" y="1437485"/>
            <a:ext cx="11582480" cy="4593973"/>
          </a:xfrm>
          <a:prstGeom prst="rect">
            <a:avLst/>
          </a:prstGeom>
        </p:spPr>
        <p:txBody>
          <a:bodyPr/>
          <a:lstStyle/>
          <a:p>
            <a:pPr lvl="2"/>
            <a:r>
              <a:t>fn transaction(&amp;mut self) -&gt; () {</a:t>
            </a:r>
          </a:p>
          <a:p>
            <a:pPr lvl="2"/>
            <a:r>
              <a:t>    let tmp = self.clone();</a:t>
            </a:r>
          </a:p>
          <a:p>
            <a:pPr lvl="2"/>
            <a:r>
              <a:t>    if let Err(e) = self.op() {</a:t>
            </a:r>
          </a:p>
          <a:p>
            <a:pPr lvl="2"/>
            <a:r>
              <a:t>        notify(e);</a:t>
            </a:r>
          </a:p>
          <a:p>
            <a:pPr lvl="2"/>
            <a:r>
              <a:t>        *self = tmp;</a:t>
            </a:r>
          </a:p>
          <a:p>
            <a:pPr lvl="2"/>
            <a:r>
              <a:t>    }</a:t>
            </a:r>
          </a:p>
          <a:p>
            <a:pPr lvl="2"/>
            <a:r>
              <a:t>}</a:t>
            </a:r>
          </a:p>
        </p:txBody>
      </p:sp>
      <p:sp>
        <p:nvSpPr>
          <p:cNvPr id="521" name="Error Handling Composes"/>
          <p:cNvSpPr txBox="1"/>
          <p:nvPr>
            <p:ph type="title"/>
          </p:nvPr>
        </p:nvSpPr>
        <p:spPr>
          <a:prstGeom prst="rect">
            <a:avLst/>
          </a:prstGeom>
        </p:spPr>
        <p:txBody>
          <a:bodyPr/>
          <a:lstStyle/>
          <a:p>
            <a:pPr/>
            <a:r>
              <a:t>Error Handling Composes</a:t>
            </a:r>
          </a:p>
        </p:txBody>
      </p:sp>
      <p:sp>
        <p:nvSpPr>
          <p:cNvPr id="522" name="Slide Number"/>
          <p:cNvSpPr txBox="1"/>
          <p:nvPr>
            <p:ph type="sldNum" sz="quarter" idx="2"/>
          </p:nvPr>
        </p:nvSpPr>
        <p:spPr>
          <a:xfrm>
            <a:off x="5961030" y="6506918"/>
            <a:ext cx="26676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For an unsafe operation the default contract is:…"/>
          <p:cNvSpPr txBox="1"/>
          <p:nvPr>
            <p:ph type="body" idx="1"/>
          </p:nvPr>
        </p:nvSpPr>
        <p:spPr>
          <a:prstGeom prst="rect">
            <a:avLst/>
          </a:prstGeom>
        </p:spPr>
        <p:txBody>
          <a:bodyPr/>
          <a:lstStyle/>
          <a:p>
            <a:pPr/>
            <a:r>
              <a:t>For an unsafe operation the default contract is:</a:t>
            </a:r>
          </a:p>
          <a:p>
            <a:pPr lvl="1"/>
            <a:r>
              <a:t>If the precondition is not satisfied, the postcondition is </a:t>
            </a:r>
            <a:r>
              <a:rPr b="1"/>
              <a:t>undefined</a:t>
            </a:r>
          </a:p>
          <a:p>
            <a:pPr/>
            <a:r>
              <a:t>Avoid using unsafe, but if you do</a:t>
            </a:r>
          </a:p>
          <a:p>
            <a:pPr lvl="1"/>
            <a:r>
              <a:t>Keep the scope of the unsafe block as small as possible</a:t>
            </a:r>
          </a:p>
          <a:p>
            <a:pPr lvl="1"/>
            <a:r>
              <a:t>Include a comment that states the preconditions for the unsafe code and why, or under what circumstances, they are satisfied</a:t>
            </a:r>
          </a:p>
          <a:p>
            <a:pPr lvl="1"/>
            <a:r>
              <a:t>If there are </a:t>
            </a:r>
            <a:r>
              <a:rPr i="1"/>
              <a:t>circumstances</a:t>
            </a:r>
            <a:r>
              <a:t>, the calling operation also must be marked as unsafe with documented preconditions</a:t>
            </a:r>
          </a:p>
        </p:txBody>
      </p:sp>
      <p:sp>
        <p:nvSpPr>
          <p:cNvPr id="527" name="Safety"/>
          <p:cNvSpPr txBox="1"/>
          <p:nvPr>
            <p:ph type="title"/>
          </p:nvPr>
        </p:nvSpPr>
        <p:spPr>
          <a:prstGeom prst="rect">
            <a:avLst/>
          </a:prstGeom>
        </p:spPr>
        <p:txBody>
          <a:bodyPr/>
          <a:lstStyle/>
          <a:p>
            <a:pPr/>
            <a:r>
              <a:t>Safety</a:t>
            </a:r>
          </a:p>
        </p:txBody>
      </p:sp>
      <p:sp>
        <p:nvSpPr>
          <p:cNvPr id="528"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 Pushes a value into storage and registers its dropper.…"/>
          <p:cNvSpPr txBox="1"/>
          <p:nvPr>
            <p:ph type="body" idx="1"/>
          </p:nvPr>
        </p:nvSpPr>
        <p:spPr>
          <a:prstGeom prst="rect">
            <a:avLst/>
          </a:prstGeom>
        </p:spPr>
        <p:txBody>
          <a:bodyPr/>
          <a:lstStyle/>
          <a:p>
            <a:pPr lvl="2"/>
            <a:r>
              <a:t>/// Pushes a value into storage and registers its dropper.</a:t>
            </a:r>
          </a:p>
          <a:p>
            <a:pPr lvl="2"/>
            <a:r>
              <a:t>fn push_storage&lt;T: 'static&gt;(&amp;mut self, value: T) {</a:t>
            </a:r>
          </a:p>
          <a:p>
            <a:pPr lvl="2"/>
            <a:r>
              <a:t>    self.storage.push(value);</a:t>
            </a:r>
          </a:p>
          <a:p>
            <a:pPr lvl="2"/>
          </a:p>
          <a:p>
            <a:pPr lvl="2"/>
            <a:r>
              <a:t>    self.dropper.push(|storage, p| unsafe {</a:t>
            </a:r>
          </a:p>
          <a:p>
            <a:pPr lvl="2"/>
            <a:r>
              <a:t>        // `drop_in_place` is only invoked with the corresponding </a:t>
            </a:r>
          </a:p>
          <a:p>
            <a:pPr lvl="2"/>
            <a:r>
              <a:t>        // value in `storage` - see invariants.</a:t>
            </a:r>
          </a:p>
          <a:p>
            <a:pPr lvl="2"/>
            <a:r>
              <a:t>        storage.drop_in_place::&lt;T&gt;(p)</a:t>
            </a:r>
          </a:p>
          <a:p>
            <a:pPr lvl="2"/>
            <a:r>
              <a:t>    });</a:t>
            </a:r>
          </a:p>
          <a:p>
            <a:pPr lvl="2"/>
            <a:r>
              <a:t>}</a:t>
            </a:r>
          </a:p>
        </p:txBody>
      </p:sp>
      <p:sp>
        <p:nvSpPr>
          <p:cNvPr id="533" name="Safety"/>
          <p:cNvSpPr txBox="1"/>
          <p:nvPr>
            <p:ph type="title"/>
          </p:nvPr>
        </p:nvSpPr>
        <p:spPr>
          <a:prstGeom prst="rect">
            <a:avLst/>
          </a:prstGeom>
        </p:spPr>
        <p:txBody>
          <a:bodyPr/>
          <a:lstStyle/>
          <a:p>
            <a:pPr/>
            <a:r>
              <a:t>Safety</a:t>
            </a:r>
          </a:p>
        </p:txBody>
      </p:sp>
      <p:sp>
        <p:nvSpPr>
          <p:cNvPr id="534" name="Slide Number"/>
          <p:cNvSpPr txBox="1"/>
          <p:nvPr>
            <p:ph type="sldNum" sz="quarter" idx="2"/>
          </p:nvPr>
        </p:nvSpPr>
        <p:spPr>
          <a:xfrm>
            <a:off x="5963544" y="6506918"/>
            <a:ext cx="26173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Title 1"/>
          <p:cNvSpPr txBox="1"/>
          <p:nvPr>
            <p:ph type="title"/>
          </p:nvPr>
        </p:nvSpPr>
        <p:spPr>
          <a:xfrm>
            <a:off x="795528" y="2798064"/>
            <a:ext cx="5907024" cy="1399033"/>
          </a:xfrm>
          <a:prstGeom prst="rect">
            <a:avLst/>
          </a:prstGeom>
        </p:spPr>
        <p:txBody>
          <a:bodyPr/>
          <a:lstStyle/>
          <a:p>
            <a:pPr/>
            <a:r>
              <a:t>Summary</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40" name="Existing Code"/>
          <p:cNvSpPr txBox="1"/>
          <p:nvPr>
            <p:ph type="title"/>
          </p:nvPr>
        </p:nvSpPr>
        <p:spPr>
          <a:prstGeom prst="rect">
            <a:avLst/>
          </a:prstGeom>
        </p:spPr>
        <p:txBody>
          <a:bodyPr/>
          <a:lstStyle/>
          <a:p>
            <a:pPr/>
            <a:r>
              <a:t>Existing Code</a:t>
            </a:r>
          </a:p>
        </p:txBody>
      </p:sp>
      <p:sp>
        <p:nvSpPr>
          <p:cNvPr id="541" name="Be conservative…"/>
          <p:cNvSpPr txBox="1"/>
          <p:nvPr>
            <p:ph type="body" idx="1"/>
          </p:nvPr>
        </p:nvSpPr>
        <p:spPr>
          <a:prstGeom prst="rect">
            <a:avLst/>
          </a:prstGeom>
        </p:spPr>
        <p:txBody>
          <a:bodyPr/>
          <a:lstStyle/>
          <a:p>
            <a:pPr/>
            <a:r>
              <a:t>Be conservative</a:t>
            </a:r>
          </a:p>
          <a:p>
            <a:pPr/>
            <a:r>
              <a:t>Avoid modifying shared data (the borrow checker makes this the default)</a:t>
            </a:r>
          </a:p>
          <a:p>
            <a:pPr/>
            <a:r>
              <a:t>Avoid creating new sharing, including by holding indices</a:t>
            </a:r>
          </a:p>
          <a:p>
            <a:pPr/>
            <a:r>
              <a:t>Remember the power of preconditions and push responsibility to the caller</a:t>
            </a:r>
          </a:p>
        </p:txBody>
      </p:sp>
      <p:sp>
        <p:nvSpPr>
          <p:cNvPr id="542"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ummary"/>
          <p:cNvSpPr txBox="1"/>
          <p:nvPr>
            <p:ph type="title"/>
          </p:nvPr>
        </p:nvSpPr>
        <p:spPr>
          <a:prstGeom prst="rect">
            <a:avLst/>
          </a:prstGeom>
        </p:spPr>
        <p:txBody>
          <a:bodyPr/>
          <a:lstStyle/>
          <a:p>
            <a:pPr/>
            <a:r>
              <a:t>Summary</a:t>
            </a:r>
          </a:p>
        </p:txBody>
      </p:sp>
      <p:sp>
        <p:nvSpPr>
          <p:cNvPr id="545" name="Local Reasoning is built on:…"/>
          <p:cNvSpPr txBox="1"/>
          <p:nvPr>
            <p:ph type="body" idx="1"/>
          </p:nvPr>
        </p:nvSpPr>
        <p:spPr>
          <a:prstGeom prst="rect">
            <a:avLst/>
          </a:prstGeom>
        </p:spPr>
        <p:txBody>
          <a:bodyPr/>
          <a:lstStyle/>
          <a:p>
            <a:pPr/>
            <a:r>
              <a:t>Local Reasoning is built on:</a:t>
            </a:r>
          </a:p>
          <a:p>
            <a:pPr lvl="1"/>
            <a:r>
              <a:t>Whole-part relationships</a:t>
            </a:r>
          </a:p>
          <a:p>
            <a:pPr lvl="1"/>
            <a:r>
              <a:t>Projections for local operations</a:t>
            </a:r>
          </a:p>
          <a:p>
            <a:pPr lvl="1"/>
          </a:p>
          <a:p>
            <a:pPr/>
            <a:r>
              <a:t>Use these and embrace the Borrow Checker as a tool to achieve correctness</a:t>
            </a:r>
          </a:p>
        </p:txBody>
      </p:sp>
      <p:sp>
        <p:nvSpPr>
          <p:cNvPr id="546" name="Slide Number"/>
          <p:cNvSpPr txBox="1"/>
          <p:nvPr>
            <p:ph type="sldNum" sz="quarter" idx="2"/>
          </p:nvPr>
        </p:nvSpPr>
        <p:spPr>
          <a:xfrm>
            <a:off x="5959506" y="6506918"/>
            <a:ext cx="2698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Picture 12" descr="Picture 12"/>
          <p:cNvPicPr>
            <a:picLocks noChangeAspect="1"/>
          </p:cNvPicPr>
          <p:nvPr/>
        </p:nvPicPr>
        <p:blipFill>
          <a:blip r:embed="rId2">
            <a:extLst/>
          </a:blip>
          <a:srcRect l="1" t="32714" r="0" b="13830"/>
          <a:stretch>
            <a:fillRect/>
          </a:stretch>
        </p:blipFill>
        <p:spPr>
          <a:xfrm>
            <a:off x="2744381" y="-1"/>
            <a:ext cx="9444350"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02" y="21600"/>
                </a:lnTo>
                <a:lnTo>
                  <a:pt x="21600" y="21600"/>
                </a:lnTo>
                <a:lnTo>
                  <a:pt x="21600" y="0"/>
                </a:lnTo>
                <a:lnTo>
                  <a:pt x="0" y="0"/>
                </a:lnTo>
                <a:close/>
              </a:path>
            </a:pathLst>
          </a:custGeom>
          <a:ln w="12700">
            <a:miter lim="400000"/>
          </a:ln>
        </p:spPr>
      </p:pic>
      <p:sp>
        <p:nvSpPr>
          <p:cNvPr id="549" name="TextBox 6"/>
          <p:cNvSpPr txBox="1"/>
          <p:nvPr/>
        </p:nvSpPr>
        <p:spPr>
          <a:xfrm>
            <a:off x="322039" y="326112"/>
            <a:ext cx="1193470"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FF0000"/>
                </a:solidFill>
              </a:defRPr>
            </a:lvl1pPr>
          </a:lstStyle>
          <a:p>
            <a:pPr/>
            <a:r>
              <a:t>About the artist</a:t>
            </a:r>
          </a:p>
        </p:txBody>
      </p:sp>
      <p:sp>
        <p:nvSpPr>
          <p:cNvPr id="550" name="Rectangle 17"/>
          <p:cNvSpPr/>
          <p:nvPr/>
        </p:nvSpPr>
        <p:spPr>
          <a:xfrm>
            <a:off x="0" y="6531887"/>
            <a:ext cx="1076241" cy="326114"/>
          </a:xfrm>
          <a:prstGeom prst="rect">
            <a:avLst/>
          </a:prstGeom>
          <a:solidFill>
            <a:srgbClr val="FFFFFF"/>
          </a:solidFill>
          <a:ln w="12700">
            <a:miter lim="400000"/>
          </a:ln>
        </p:spPr>
        <p:txBody>
          <a:bodyPr lIns="45719" rIns="45719" anchor="ctr"/>
          <a:lstStyle/>
          <a:p>
            <a:pPr>
              <a:spcBef>
                <a:spcPts val="1200"/>
              </a:spcBef>
              <a:defRPr sz="1400"/>
            </a:pPr>
          </a:p>
        </p:txBody>
      </p:sp>
      <p:sp>
        <p:nvSpPr>
          <p:cNvPr id="551" name="TextBox 11"/>
          <p:cNvSpPr txBox="1"/>
          <p:nvPr/>
        </p:nvSpPr>
        <p:spPr>
          <a:xfrm>
            <a:off x="322037" y="2781604"/>
            <a:ext cx="3427407" cy="25069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spcBef>
                <a:spcPts val="800"/>
              </a:spcBef>
              <a:defRPr b="1" sz="1400"/>
            </a:pPr>
            <a:r>
              <a:t>Leandro Alzate</a:t>
            </a:r>
          </a:p>
          <a:p>
            <a:pPr>
              <a:lnSpc>
                <a:spcPct val="110000"/>
              </a:lnSpc>
              <a:spcBef>
                <a:spcPts val="800"/>
              </a:spcBef>
              <a:defRPr sz="1200"/>
            </a:pPr>
            <a:r>
              <a:t>Berlin-based illustrator Leandro Alzate mixes bright color palettes and stylized characters in his fanciful work for editorial and advertising clients. He draws inspiration from observing the ways people interact, and combines that with his passion for architectural shapes and spaces. He created this piece for the German Ministry of Economy to encourage people to explore work-from-home career opportunities. Working with brushes and vector shapes, Alzate created this piece entirely in Adobe Photoshop. </a:t>
            </a:r>
          </a:p>
        </p:txBody>
      </p:sp>
      <p:grpSp>
        <p:nvGrpSpPr>
          <p:cNvPr id="554" name="Group 2"/>
          <p:cNvGrpSpPr/>
          <p:nvPr/>
        </p:nvGrpSpPr>
        <p:grpSpPr>
          <a:xfrm>
            <a:off x="322037" y="6005093"/>
            <a:ext cx="1443263" cy="424566"/>
            <a:chOff x="0" y="0"/>
            <a:chExt cx="1443262" cy="424564"/>
          </a:xfrm>
        </p:grpSpPr>
        <p:pic>
          <p:nvPicPr>
            <p:cNvPr id="552" name="Picture 7" descr="Picture 7"/>
            <p:cNvPicPr>
              <a:picLocks noChangeAspect="1"/>
            </p:cNvPicPr>
            <p:nvPr/>
          </p:nvPicPr>
          <p:blipFill>
            <a:blip r:embed="rId3">
              <a:extLst/>
            </a:blip>
            <a:stretch>
              <a:fillRect/>
            </a:stretch>
          </p:blipFill>
          <p:spPr>
            <a:xfrm>
              <a:off x="44931" y="205059"/>
              <a:ext cx="1398332" cy="219506"/>
            </a:xfrm>
            <a:prstGeom prst="rect">
              <a:avLst/>
            </a:prstGeom>
            <a:ln w="12700" cap="flat">
              <a:noFill/>
              <a:miter lim="400000"/>
            </a:ln>
            <a:effectLst/>
          </p:spPr>
        </p:pic>
        <p:sp>
          <p:nvSpPr>
            <p:cNvPr id="553" name="TextBox 9"/>
            <p:cNvSpPr txBox="1"/>
            <p:nvPr/>
          </p:nvSpPr>
          <p:spPr>
            <a:xfrm>
              <a:off x="0" y="0"/>
              <a:ext cx="444678" cy="180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600"/>
              </a:lvl1pPr>
            </a:lstStyle>
            <a:p>
              <a:pPr/>
              <a:r>
                <a:t>Made with</a:t>
              </a:r>
            </a:p>
          </p:txBody>
        </p:sp>
      </p:grpSp>
      <p:sp>
        <p:nvSpPr>
          <p:cNvPr id="555" name="Slide Number"/>
          <p:cNvSpPr txBox="1"/>
          <p:nvPr>
            <p:ph type="sldNum" sz="quarter" idx="2"/>
          </p:nvPr>
        </p:nvSpPr>
        <p:spPr>
          <a:xfrm>
            <a:off x="5953105" y="6506918"/>
            <a:ext cx="28261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7" name="Picture 2" descr="Picture 2"/>
          <p:cNvPicPr>
            <a:picLocks noChangeAspect="1"/>
          </p:cNvPicPr>
          <p:nvPr/>
        </p:nvPicPr>
        <p:blipFill>
          <a:blip r:embed="rId2">
            <a:extLst/>
          </a:blip>
          <a:srcRect l="0" t="17574" r="0" b="41006"/>
          <a:stretch>
            <a:fillRect/>
          </a:stretch>
        </p:blipFill>
        <p:spPr>
          <a:xfrm>
            <a:off x="0" y="-1"/>
            <a:ext cx="12188825" cy="6858001"/>
          </a:xfrm>
          <a:prstGeom prst="rect">
            <a:avLst/>
          </a:prstGeom>
          <a:ln w="12700">
            <a:miter lim="400000"/>
          </a:ln>
        </p:spPr>
      </p:pic>
      <p:pic>
        <p:nvPicPr>
          <p:cNvPr id="558" name="Picture 5" descr="Picture 5"/>
          <p:cNvPicPr>
            <a:picLocks noChangeAspect="1"/>
          </p:cNvPicPr>
          <p:nvPr/>
        </p:nvPicPr>
        <p:blipFill>
          <a:blip r:embed="rId3">
            <a:extLst/>
          </a:blip>
          <a:stretch>
            <a:fillRect/>
          </a:stretch>
        </p:blipFill>
        <p:spPr>
          <a:xfrm>
            <a:off x="5753220" y="2960499"/>
            <a:ext cx="682382" cy="937001"/>
          </a:xfrm>
          <a:prstGeom prst="rect">
            <a:avLst/>
          </a:prstGeom>
          <a:ln w="12700">
            <a:miter lim="400000"/>
          </a:ln>
        </p:spPr>
      </p:pic>
      <p:pic>
        <p:nvPicPr>
          <p:cNvPr id="559" name="Picture 8" descr="Picture 8"/>
          <p:cNvPicPr>
            <a:picLocks noChangeAspect="1"/>
          </p:cNvPicPr>
          <p:nvPr/>
        </p:nvPicPr>
        <p:blipFill>
          <a:blip r:embed="rId4">
            <a:extLst/>
          </a:blip>
          <a:stretch>
            <a:fillRect/>
          </a:stretch>
        </p:blipFill>
        <p:spPr>
          <a:xfrm>
            <a:off x="341714" y="6059933"/>
            <a:ext cx="1932630" cy="512065"/>
          </a:xfrm>
          <a:prstGeom prst="rect">
            <a:avLst/>
          </a:prstGeom>
          <a:ln w="12700">
            <a:miter lim="400000"/>
          </a:ln>
        </p:spPr>
      </p:pic>
      <p:sp>
        <p:nvSpPr>
          <p:cNvPr id="560" name="Slide Number"/>
          <p:cNvSpPr txBox="1"/>
          <p:nvPr>
            <p:ph type="sldNum" sz="quarter" idx="2"/>
          </p:nvPr>
        </p:nvSpPr>
        <p:spPr>
          <a:xfrm>
            <a:off x="5969793" y="6506918"/>
            <a:ext cx="24924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Title 1"/>
          <p:cNvSpPr txBox="1"/>
          <p:nvPr>
            <p:ph type="title"/>
          </p:nvPr>
        </p:nvSpPr>
        <p:spPr>
          <a:xfrm>
            <a:off x="795528" y="2798064"/>
            <a:ext cx="5907024" cy="1399033"/>
          </a:xfrm>
          <a:prstGeom prst="rect">
            <a:avLst/>
          </a:prstGeom>
        </p:spPr>
        <p:txBody>
          <a:bodyPr/>
          <a:lstStyle/>
          <a:p>
            <a:pPr/>
            <a:r>
              <a:t>Extrinsic Relationships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Why Software Projects Fail"/>
          <p:cNvSpPr txBox="1"/>
          <p:nvPr>
            <p:ph type="title"/>
          </p:nvPr>
        </p:nvSpPr>
        <p:spPr>
          <a:prstGeom prst="rect">
            <a:avLst/>
          </a:prstGeom>
        </p:spPr>
        <p:txBody>
          <a:bodyPr/>
          <a:lstStyle/>
          <a:p>
            <a:pPr/>
            <a:r>
              <a:t>Why Software Projects Fail</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Extrinsic Relationships"/>
          <p:cNvSpPr txBox="1"/>
          <p:nvPr>
            <p:ph type="title"/>
          </p:nvPr>
        </p:nvSpPr>
        <p:spPr>
          <a:prstGeom prst="rect">
            <a:avLst/>
          </a:prstGeom>
        </p:spPr>
        <p:txBody>
          <a:bodyPr/>
          <a:lstStyle/>
          <a:p>
            <a:pPr/>
            <a:r>
              <a:t>Extrinsic Relationships</a:t>
            </a:r>
          </a:p>
        </p:txBody>
      </p:sp>
      <p:sp>
        <p:nvSpPr>
          <p:cNvPr id="567" name="An extrinsic relationship is a relationship that is not a whole-part relationship…"/>
          <p:cNvSpPr txBox="1"/>
          <p:nvPr>
            <p:ph type="body" idx="1"/>
          </p:nvPr>
        </p:nvSpPr>
        <p:spPr>
          <a:prstGeom prst="rect">
            <a:avLst/>
          </a:prstGeom>
        </p:spPr>
        <p:txBody>
          <a:bodyPr/>
          <a:lstStyle/>
          <a:p>
            <a:pPr/>
            <a:r>
              <a:t>An </a:t>
            </a:r>
            <a:r>
              <a:rPr i="1"/>
              <a:t>extrinsic relationship</a:t>
            </a:r>
            <a:r>
              <a:t> is a relationship that is not a whole-part relationship</a:t>
            </a:r>
          </a:p>
          <a:p>
            <a:pPr lvl="2"/>
          </a:p>
          <a:p>
            <a:pPr lvl="2"/>
            <a:r>
              <a:t>let a = vec![0, 1, 2, 3];</a:t>
            </a:r>
          </a:p>
          <a:p>
            <a:pPr lvl="1"/>
            <a:r>
              <a:rPr i="1">
                <a:latin typeface="Menlo Regular"/>
                <a:ea typeface="Menlo Regular"/>
                <a:cs typeface="Menlo Regular"/>
                <a:sym typeface="Menlo Regular"/>
              </a:rPr>
              <a:t>a[0]</a:t>
            </a:r>
            <a:r>
              <a:rPr i="1"/>
              <a:t> is before </a:t>
            </a:r>
            <a:r>
              <a:rPr i="1">
                <a:latin typeface="Menlo Regular"/>
                <a:ea typeface="Menlo Regular"/>
                <a:cs typeface="Menlo Regular"/>
                <a:sym typeface="Menlo Regular"/>
              </a:rPr>
              <a:t>a[1]</a:t>
            </a:r>
            <a:r>
              <a:t> is an extrinsic relationship</a:t>
            </a:r>
          </a:p>
        </p:txBody>
      </p:sp>
      <p:sp>
        <p:nvSpPr>
          <p:cNvPr id="568"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Relationships"/>
          <p:cNvSpPr txBox="1"/>
          <p:nvPr>
            <p:ph type="title"/>
          </p:nvPr>
        </p:nvSpPr>
        <p:spPr>
          <a:prstGeom prst="rect">
            <a:avLst/>
          </a:prstGeom>
        </p:spPr>
        <p:txBody>
          <a:bodyPr/>
          <a:lstStyle/>
          <a:p>
            <a:pPr/>
            <a:r>
              <a:t>Relationships</a:t>
            </a:r>
          </a:p>
        </p:txBody>
      </p:sp>
      <p:sp>
        <p:nvSpPr>
          <p:cNvPr id="573" name="A relationship is a connection between elements of two sets…"/>
          <p:cNvSpPr txBox="1"/>
          <p:nvPr>
            <p:ph type="body" idx="1"/>
          </p:nvPr>
        </p:nvSpPr>
        <p:spPr>
          <a:prstGeom prst="rect">
            <a:avLst/>
          </a:prstGeom>
        </p:spPr>
        <p:txBody>
          <a:bodyPr/>
          <a:lstStyle/>
          <a:p>
            <a:pPr/>
            <a:r>
              <a:t>A relationship is a connection between elements of two sets</a:t>
            </a:r>
          </a:p>
          <a:p>
            <a:pPr lvl="1"/>
            <a:r>
              <a:t>For every relationship, there is a corresponding binary predicate. i.e., </a:t>
            </a:r>
            <a:r>
              <a:rPr>
                <a:latin typeface="Menlo Regular"/>
                <a:ea typeface="Menlo Regular"/>
                <a:cs typeface="Menlo Regular"/>
                <a:sym typeface="Menlo Regular"/>
              </a:rPr>
              <a:t>is_married(a, b)</a:t>
            </a:r>
          </a:p>
          <a:p>
            <a:pPr/>
            <a:r>
              <a:t>A relationship between objects may be severed by modifying or destroying either object </a:t>
            </a:r>
          </a:p>
          <a:p>
            <a:pPr/>
            <a:r>
              <a:t>A relationship may be </a:t>
            </a:r>
            <a:r>
              <a:rPr i="1"/>
              <a:t>witnessed</a:t>
            </a:r>
            <a:r>
              <a:t> by an object such as a pointer or </a:t>
            </a:r>
            <a:r>
              <a:rPr b="1"/>
              <a:t>index</a:t>
            </a:r>
          </a:p>
          <a:p>
            <a:pPr lvl="1"/>
            <a:r>
              <a:t>An object that is a witness to a severed relationship may be </a:t>
            </a:r>
            <a:r>
              <a:rPr i="1"/>
              <a:t>invalid</a:t>
            </a:r>
          </a:p>
        </p:txBody>
      </p:sp>
      <p:sp>
        <p:nvSpPr>
          <p:cNvPr id="574" name="Slide Number"/>
          <p:cNvSpPr txBox="1"/>
          <p:nvPr>
            <p:ph type="sldNum" sz="quarter" idx="2"/>
          </p:nvPr>
        </p:nvSpPr>
        <p:spPr>
          <a:xfrm>
            <a:off x="5954248" y="6506918"/>
            <a:ext cx="28033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You Have an Extrinsic Relationship If..."/>
          <p:cNvSpPr txBox="1"/>
          <p:nvPr>
            <p:ph type="title"/>
          </p:nvPr>
        </p:nvSpPr>
        <p:spPr>
          <a:prstGeom prst="rect">
            <a:avLst/>
          </a:prstGeom>
        </p:spPr>
        <p:txBody>
          <a:bodyPr/>
          <a:lstStyle/>
          <a:p>
            <a:pPr/>
            <a:r>
              <a:t>You Have an Extrinsic Relationship If...</a:t>
            </a:r>
          </a:p>
        </p:txBody>
      </p:sp>
      <p:sp>
        <p:nvSpPr>
          <p:cNvPr id="579" name="Your class stores a reference.…"/>
          <p:cNvSpPr txBox="1"/>
          <p:nvPr>
            <p:ph type="body" idx="1"/>
          </p:nvPr>
        </p:nvSpPr>
        <p:spPr>
          <a:prstGeom prst="rect">
            <a:avLst/>
          </a:prstGeom>
        </p:spPr>
        <p:txBody>
          <a:bodyPr/>
          <a:lstStyle/>
          <a:p>
            <a:pPr/>
            <a:r>
              <a:t>Your class stores a reference.</a:t>
            </a:r>
          </a:p>
          <a:p>
            <a:pPr/>
            <a:r>
              <a:t>Your class stores a key, index, or ID that refers to another object.</a:t>
            </a:r>
          </a:p>
          <a:p>
            <a:pPr/>
            <a:r>
              <a:t>You reference a (mutable) global variable.</a:t>
            </a:r>
          </a:p>
          <a:p>
            <a:pPr/>
            <a:r>
              <a:t>You use any primitive facility to share mutable data (Cell, RefCell, Atomic, Mutex, RwLock)</a:t>
            </a:r>
          </a:p>
          <a:p>
            <a:pPr/>
          </a:p>
          <a:p>
            <a:pPr/>
            <a:r>
              <a:t>Shared mutable access breaks local reasoning even if the exclusivity is checked at runtime.</a:t>
            </a:r>
          </a:p>
        </p:txBody>
      </p:sp>
      <p:sp>
        <p:nvSpPr>
          <p:cNvPr id="580" name="Slide Number"/>
          <p:cNvSpPr txBox="1"/>
          <p:nvPr>
            <p:ph type="sldNum" sz="quarter" idx="2"/>
          </p:nvPr>
        </p:nvSpPr>
        <p:spPr>
          <a:xfrm>
            <a:off x="5957144" y="6506918"/>
            <a:ext cx="27453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79">
                                            <p:txEl>
                                              <p:pRg st="4" end="4"/>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57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9"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Local Reasoning and Extrinsic Relationship"/>
          <p:cNvSpPr txBox="1"/>
          <p:nvPr>
            <p:ph type="title"/>
          </p:nvPr>
        </p:nvSpPr>
        <p:spPr>
          <a:prstGeom prst="rect">
            <a:avLst/>
          </a:prstGeom>
        </p:spPr>
        <p:txBody>
          <a:bodyPr/>
          <a:lstStyle/>
          <a:p>
            <a:pPr/>
            <a:r>
              <a:t>Local Reasoning and Extrinsic Relationship</a:t>
            </a:r>
          </a:p>
        </p:txBody>
      </p:sp>
      <p:sp>
        <p:nvSpPr>
          <p:cNvPr id="583" name="To reason locally about extrinsic relationships, they should be encapsulated in a class…"/>
          <p:cNvSpPr txBox="1"/>
          <p:nvPr>
            <p:ph type="body" idx="1"/>
          </p:nvPr>
        </p:nvSpPr>
        <p:spPr>
          <a:prstGeom prst="rect">
            <a:avLst/>
          </a:prstGeom>
        </p:spPr>
        <p:txBody>
          <a:bodyPr/>
          <a:lstStyle/>
          <a:p>
            <a:pPr/>
            <a:r>
              <a:t>To reason </a:t>
            </a:r>
            <a:r>
              <a:rPr i="1"/>
              <a:t>locally</a:t>
            </a:r>
            <a:r>
              <a:t> about extrinsic relationships, they should be encapsulated in a class</a:t>
            </a:r>
          </a:p>
          <a:p>
            <a:pPr/>
            <a:r>
              <a:t>The relationships are maintained between the parts by the class </a:t>
            </a:r>
          </a:p>
          <a:p>
            <a:pPr/>
            <a:r>
              <a:t>The class ensures the validity and correctness of the relationships by controlling access to the related objects</a:t>
            </a:r>
          </a:p>
          <a:p>
            <a:pPr lvl="1"/>
            <a:r>
              <a:t>The validity and correctness of the relationships are the class invariants</a:t>
            </a:r>
          </a:p>
          <a:p>
            <a:pPr/>
            <a:r>
              <a:t>An intrusive witness in a part should only be manipulated by the owning class, and explicitly severed if the object is moved or copied outside the whole</a:t>
            </a:r>
          </a:p>
          <a:p>
            <a:pPr/>
            <a:r>
              <a:t>Containers are examples of classes that manage extrinsic relationships between their parts</a:t>
            </a:r>
          </a:p>
        </p:txBody>
      </p:sp>
      <p:sp>
        <p:nvSpPr>
          <p:cNvPr id="584" name="Slide Number"/>
          <p:cNvSpPr txBox="1"/>
          <p:nvPr>
            <p:ph type="sldNum" sz="quarter" idx="2"/>
          </p:nvPr>
        </p:nvSpPr>
        <p:spPr>
          <a:xfrm>
            <a:off x="5952876" y="6506918"/>
            <a:ext cx="28307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Class Invariants"/>
          <p:cNvSpPr txBox="1"/>
          <p:nvPr>
            <p:ph type="title"/>
          </p:nvPr>
        </p:nvSpPr>
        <p:spPr>
          <a:prstGeom prst="rect">
            <a:avLst/>
          </a:prstGeom>
        </p:spPr>
        <p:txBody>
          <a:bodyPr/>
          <a:lstStyle/>
          <a:p>
            <a:pPr/>
            <a:r>
              <a:t>Class Invariants</a:t>
            </a:r>
          </a:p>
        </p:txBody>
      </p:sp>
      <p:sp>
        <p:nvSpPr>
          <p:cNvPr id="589" name="A class invariant is a general postcondition on any mutating operation…"/>
          <p:cNvSpPr txBox="1"/>
          <p:nvPr>
            <p:ph type="body" idx="1"/>
          </p:nvPr>
        </p:nvSpPr>
        <p:spPr>
          <a:prstGeom prst="rect">
            <a:avLst/>
          </a:prstGeom>
        </p:spPr>
        <p:txBody>
          <a:bodyPr/>
          <a:lstStyle/>
          <a:p>
            <a:pPr/>
            <a:r>
              <a:t>A class invariant is a general postcondition on any mutating operation</a:t>
            </a:r>
          </a:p>
          <a:p>
            <a:pPr lvl="1"/>
            <a:r>
              <a:t>If members involved in the invariant are private, this invariant must only be shown to hold on mutating operations that have access to the members</a:t>
            </a:r>
          </a:p>
          <a:p>
            <a:pPr/>
            <a:r>
              <a:t>Care must be taken not to invoke an external operation with a reference to the object while the object invariants are violated</a:t>
            </a:r>
          </a:p>
          <a:p>
            <a:pPr lvl="1"/>
            <a:r>
              <a:t>The borrow checker prevents most accidental cases</a:t>
            </a:r>
          </a:p>
        </p:txBody>
      </p:sp>
      <p:sp>
        <p:nvSpPr>
          <p:cNvPr id="590" name="Slide Number"/>
          <p:cNvSpPr txBox="1"/>
          <p:nvPr>
            <p:ph type="sldNum" sz="quarter" idx="2"/>
          </p:nvPr>
        </p:nvSpPr>
        <p:spPr>
          <a:xfrm>
            <a:off x="5961411" y="6506918"/>
            <a:ext cx="26600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An Analogy"/>
          <p:cNvSpPr txBox="1"/>
          <p:nvPr>
            <p:ph type="title"/>
          </p:nvPr>
        </p:nvSpPr>
        <p:spPr>
          <a:prstGeom prst="rect">
            <a:avLst/>
          </a:prstGeom>
        </p:spPr>
        <p:txBody>
          <a:bodyPr/>
          <a:lstStyle/>
          <a:p>
            <a:pPr/>
            <a:r>
              <a:t>An Analogy</a:t>
            </a:r>
          </a:p>
        </p:txBody>
      </p:sp>
      <p:sp>
        <p:nvSpPr>
          <p:cNvPr id="595" name="Slide Number"/>
          <p:cNvSpPr txBox="1"/>
          <p:nvPr>
            <p:ph type="sldNum" sz="quarter" idx="2"/>
          </p:nvPr>
        </p:nvSpPr>
        <p:spPr>
          <a:xfrm>
            <a:off x="5954096" y="6506918"/>
            <a:ext cx="28063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6" name="pasted-movie.png" descr="pasted-movie.png"/>
          <p:cNvPicPr>
            <a:picLocks noChangeAspect="1"/>
          </p:cNvPicPr>
          <p:nvPr/>
        </p:nvPicPr>
        <p:blipFill>
          <a:blip r:embed="rId3">
            <a:extLst/>
          </a:blip>
          <a:stretch>
            <a:fillRect/>
          </a:stretch>
        </p:blipFill>
        <p:spPr>
          <a:xfrm>
            <a:off x="3378984" y="1110333"/>
            <a:ext cx="5240999" cy="5248277"/>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0" name="Object Independence"/>
          <p:cNvSpPr txBox="1"/>
          <p:nvPr>
            <p:ph type="title"/>
          </p:nvPr>
        </p:nvSpPr>
        <p:spPr>
          <a:prstGeom prst="rect">
            <a:avLst/>
          </a:prstGeom>
        </p:spPr>
        <p:txBody>
          <a:bodyPr/>
          <a:lstStyle/>
          <a:p>
            <a:pPr/>
            <a:r>
              <a:t>Object Independence</a:t>
            </a:r>
          </a:p>
        </p:txBody>
      </p:sp>
      <p:sp>
        <p:nvSpPr>
          <p:cNvPr id="601"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2" name="Three-body_Problem_Animation_with_COM.gif" descr="Three-body_Problem_Animation_with_COM.gif"/>
          <p:cNvPicPr>
            <a:picLocks noChangeAspect="0"/>
          </p:cNvPicPr>
          <p:nvPr/>
        </p:nvPicPr>
        <p:blipFill>
          <a:blip r:embed="rId3">
            <a:extLst/>
          </a:blip>
          <a:stretch>
            <a:fillRect/>
          </a:stretch>
        </p:blipFill>
        <p:spPr>
          <a:xfrm>
            <a:off x="3465511" y="804861"/>
            <a:ext cx="5248278" cy="5248278"/>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6" name="Object Independence"/>
          <p:cNvSpPr txBox="1"/>
          <p:nvPr>
            <p:ph type="title"/>
          </p:nvPr>
        </p:nvSpPr>
        <p:spPr>
          <a:prstGeom prst="rect">
            <a:avLst/>
          </a:prstGeom>
        </p:spPr>
        <p:txBody>
          <a:bodyPr/>
          <a:lstStyle/>
          <a:p>
            <a:pPr/>
            <a:r>
              <a:t>Object Independence</a:t>
            </a:r>
          </a:p>
        </p:txBody>
      </p:sp>
      <p:sp>
        <p:nvSpPr>
          <p:cNvPr id="607"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8" name="Hénon_4D.webm.1080p.vp9.mp4" descr="Hénon_4D.webm.1080p.vp9.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424514" y="1193799"/>
            <a:ext cx="9330272" cy="524827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938" fill="hold"/>
                                        <p:tgtEl>
                                          <p:spTgt spid="60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08"/>
                </p:tgtEl>
              </p:cMediaNode>
            </p:video>
            <p:seq concurrent="1" prevAc="none" nextAc="seek">
              <p:cTn id="8" evtFilter="cancelBubble" nodeType="interactiveSeq" restart="whenNotActive" fill="hold">
                <p:stCondLst>
                  <p:cond delay="0" evt="onClick">
                    <p:tgtEl>
                      <p:spTgt spid="60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08"/>
                                        </p:tgtEl>
                                      </p:cBhvr>
                                    </p:cmd>
                                  </p:childTnLst>
                                </p:cTn>
                              </p:par>
                            </p:childTnLst>
                          </p:cTn>
                        </p:par>
                      </p:childTnLst>
                    </p:cTn>
                  </p:par>
                </p:childTnLst>
              </p:cTn>
              <p:nextCondLst>
                <p:cond delay="0" evt="onClick">
                  <p:tgtEl>
                    <p:spTgt spid="608"/>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tructural Complexity ≈ Reasoning Complexity"/>
          <p:cNvSpPr txBox="1"/>
          <p:nvPr>
            <p:ph type="title"/>
          </p:nvPr>
        </p:nvSpPr>
        <p:spPr>
          <a:prstGeom prst="rect">
            <a:avLst/>
          </a:prstGeom>
        </p:spPr>
        <p:txBody>
          <a:bodyPr/>
          <a:lstStyle/>
          <a:p>
            <a:pPr/>
            <a:r>
              <a:t>Structural Complexity ≈ Reasoning Complexity</a:t>
            </a:r>
          </a:p>
        </p:txBody>
      </p:sp>
      <p:sp>
        <p:nvSpPr>
          <p:cNvPr id="613" name="Slide Number"/>
          <p:cNvSpPr txBox="1"/>
          <p:nvPr>
            <p:ph type="sldNum" sz="quarter" idx="2"/>
          </p:nvPr>
        </p:nvSpPr>
        <p:spPr>
          <a:xfrm>
            <a:off x="5955239" y="6506918"/>
            <a:ext cx="27834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4" name="Image" descr="Image"/>
          <p:cNvPicPr>
            <a:picLocks noChangeAspect="1"/>
          </p:cNvPicPr>
          <p:nvPr/>
        </p:nvPicPr>
        <p:blipFill>
          <a:blip r:embed="rId3">
            <a:extLst/>
          </a:blip>
          <a:stretch>
            <a:fillRect/>
          </a:stretch>
        </p:blipFill>
        <p:spPr>
          <a:xfrm>
            <a:off x="2313243" y="1365450"/>
            <a:ext cx="7552814" cy="1913019"/>
          </a:xfrm>
          <a:prstGeom prst="rect">
            <a:avLst/>
          </a:prstGeom>
          <a:ln w="12700">
            <a:miter lim="400000"/>
          </a:ln>
        </p:spPr>
      </p:pic>
      <p:pic>
        <p:nvPicPr>
          <p:cNvPr id="615" name="Image" descr="Image"/>
          <p:cNvPicPr>
            <a:picLocks noChangeAspect="1"/>
          </p:cNvPicPr>
          <p:nvPr/>
        </p:nvPicPr>
        <p:blipFill>
          <a:blip r:embed="rId4">
            <a:extLst/>
          </a:blip>
          <a:stretch>
            <a:fillRect/>
          </a:stretch>
        </p:blipFill>
        <p:spPr>
          <a:xfrm>
            <a:off x="2127141" y="3963181"/>
            <a:ext cx="7925018" cy="191247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19" name="Structural Complexity - Trees and Tables"/>
          <p:cNvSpPr txBox="1"/>
          <p:nvPr>
            <p:ph type="title"/>
          </p:nvPr>
        </p:nvSpPr>
        <p:spPr>
          <a:prstGeom prst="rect">
            <a:avLst/>
          </a:prstGeom>
        </p:spPr>
        <p:txBody>
          <a:bodyPr/>
          <a:lstStyle/>
          <a:p>
            <a:pPr/>
            <a:r>
              <a:t>Structural Complexity - Trees and Tables</a:t>
            </a:r>
          </a:p>
        </p:txBody>
      </p:sp>
      <p:sp>
        <p:nvSpPr>
          <p:cNvPr id="620"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1" name="Image" descr="Image"/>
          <p:cNvPicPr>
            <a:picLocks noChangeAspect="1"/>
          </p:cNvPicPr>
          <p:nvPr/>
        </p:nvPicPr>
        <p:blipFill>
          <a:blip r:embed="rId3">
            <a:extLst/>
          </a:blip>
          <a:stretch>
            <a:fillRect/>
          </a:stretch>
        </p:blipFill>
        <p:spPr>
          <a:xfrm>
            <a:off x="3841750" y="977900"/>
            <a:ext cx="4495800" cy="49022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Why Software Projects Fail"/>
          <p:cNvSpPr txBox="1"/>
          <p:nvPr>
            <p:ph type="title"/>
          </p:nvPr>
        </p:nvSpPr>
        <p:spPr>
          <a:prstGeom prst="rect">
            <a:avLst/>
          </a:prstGeom>
        </p:spPr>
        <p:txBody>
          <a:bodyPr/>
          <a:lstStyle/>
          <a:p>
            <a:pPr/>
            <a:r>
              <a:t>Why Software Projects Fail</a:t>
            </a:r>
          </a:p>
        </p:txBody>
      </p:sp>
      <p:sp>
        <p:nvSpPr>
          <p:cNvPr id="166" name="&quot;The greatest limitation in writing software is our ability to understand the systems we are creating.&quot;…"/>
          <p:cNvSpPr txBox="1"/>
          <p:nvPr>
            <p:ph type="body" idx="1"/>
          </p:nvPr>
        </p:nvSpPr>
        <p:spPr>
          <a:prstGeom prst="rect">
            <a:avLst/>
          </a:prstGeom>
        </p:spPr>
        <p:txBody>
          <a:bodyPr/>
          <a:lstStyle/>
          <a:p>
            <a:pPr/>
            <a:r>
              <a:t>"The greatest limitation in writing software is our ability to understand the systems we are creating."</a:t>
            </a:r>
          </a:p>
          <a:p>
            <a:pPr lvl="1"/>
            <a:r>
              <a:t>–  A Philosophy of Software Design, </a:t>
            </a:r>
            <a:r>
              <a:rPr i="0"/>
              <a:t>John Osterhaut</a:t>
            </a:r>
          </a:p>
        </p:txBody>
      </p:sp>
      <p:sp>
        <p:nvSpPr>
          <p:cNvPr id="167" name="Slide Number"/>
          <p:cNvSpPr txBox="1"/>
          <p:nvPr>
            <p:ph type="sldNum" sz="quarter" idx="2"/>
          </p:nvPr>
        </p:nvSpPr>
        <p:spPr>
          <a:xfrm>
            <a:off x="5995396" y="6506918"/>
            <a:ext cx="19803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25" name="Structural Complexity - Polytrees"/>
          <p:cNvSpPr txBox="1"/>
          <p:nvPr>
            <p:ph type="title"/>
          </p:nvPr>
        </p:nvSpPr>
        <p:spPr>
          <a:prstGeom prst="rect">
            <a:avLst/>
          </a:prstGeom>
        </p:spPr>
        <p:txBody>
          <a:bodyPr/>
          <a:lstStyle/>
          <a:p>
            <a:pPr/>
            <a:r>
              <a:t>Structural Complexity - Polytrees</a:t>
            </a:r>
          </a:p>
        </p:txBody>
      </p:sp>
      <p:sp>
        <p:nvSpPr>
          <p:cNvPr id="626"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7" name="Image" descr="Image"/>
          <p:cNvPicPr>
            <a:picLocks noChangeAspect="1"/>
          </p:cNvPicPr>
          <p:nvPr/>
        </p:nvPicPr>
        <p:blipFill>
          <a:blip r:embed="rId3">
            <a:extLst/>
          </a:blip>
          <a:stretch>
            <a:fillRect/>
          </a:stretch>
        </p:blipFill>
        <p:spPr>
          <a:xfrm>
            <a:off x="3460750" y="984250"/>
            <a:ext cx="5257800" cy="48895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31" name="Structural Complexity - DAGs"/>
          <p:cNvSpPr txBox="1"/>
          <p:nvPr>
            <p:ph type="title"/>
          </p:nvPr>
        </p:nvSpPr>
        <p:spPr>
          <a:prstGeom prst="rect">
            <a:avLst/>
          </a:prstGeom>
        </p:spPr>
        <p:txBody>
          <a:bodyPr/>
          <a:lstStyle/>
          <a:p>
            <a:pPr/>
            <a:r>
              <a:t>Structural Complexity - DAGs</a:t>
            </a:r>
          </a:p>
        </p:txBody>
      </p:sp>
      <p:sp>
        <p:nvSpPr>
          <p:cNvPr id="632"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Image" descr="Image"/>
          <p:cNvPicPr>
            <a:picLocks noChangeAspect="1"/>
          </p:cNvPicPr>
          <p:nvPr/>
        </p:nvPicPr>
        <p:blipFill>
          <a:blip r:embed="rId3">
            <a:extLst/>
          </a:blip>
          <a:stretch>
            <a:fillRect/>
          </a:stretch>
        </p:blipFill>
        <p:spPr>
          <a:xfrm>
            <a:off x="3841750" y="984250"/>
            <a:ext cx="4495800" cy="48895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37" name="Structural Complexity - Directed Graphs"/>
          <p:cNvSpPr txBox="1"/>
          <p:nvPr>
            <p:ph type="title"/>
          </p:nvPr>
        </p:nvSpPr>
        <p:spPr>
          <a:prstGeom prst="rect">
            <a:avLst/>
          </a:prstGeom>
        </p:spPr>
        <p:txBody>
          <a:bodyPr/>
          <a:lstStyle/>
          <a:p>
            <a:pPr/>
            <a:r>
              <a:t>Structural Complexity - Directed Graphs</a:t>
            </a:r>
          </a:p>
        </p:txBody>
      </p:sp>
      <p:sp>
        <p:nvSpPr>
          <p:cNvPr id="638" name="Slide Number"/>
          <p:cNvSpPr txBox="1"/>
          <p:nvPr>
            <p:ph type="sldNum" sz="quarter" idx="2"/>
          </p:nvPr>
        </p:nvSpPr>
        <p:spPr>
          <a:xfrm>
            <a:off x="5993872" y="6506918"/>
            <a:ext cx="2010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9" name="Image" descr="Image"/>
          <p:cNvPicPr>
            <a:picLocks noChangeAspect="1"/>
          </p:cNvPicPr>
          <p:nvPr/>
        </p:nvPicPr>
        <p:blipFill>
          <a:blip r:embed="rId3">
            <a:extLst/>
          </a:blip>
          <a:stretch>
            <a:fillRect/>
          </a:stretch>
        </p:blipFill>
        <p:spPr>
          <a:xfrm>
            <a:off x="3841750" y="977900"/>
            <a:ext cx="4495800" cy="49022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Title 1"/>
          <p:cNvSpPr txBox="1"/>
          <p:nvPr>
            <p:ph type="title"/>
          </p:nvPr>
        </p:nvSpPr>
        <p:spPr>
          <a:xfrm>
            <a:off x="795528" y="2798064"/>
            <a:ext cx="5907024" cy="1399033"/>
          </a:xfrm>
          <a:prstGeom prst="rect">
            <a:avLst/>
          </a:prstGeom>
        </p:spPr>
        <p:txBody>
          <a:bodyPr/>
          <a:lstStyle/>
          <a:p>
            <a:pPr/>
            <a:r>
              <a:t>Free Relationships</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Free relationships"/>
          <p:cNvSpPr txBox="1"/>
          <p:nvPr>
            <p:ph type="title"/>
          </p:nvPr>
        </p:nvSpPr>
        <p:spPr>
          <a:prstGeom prst="rect">
            <a:avLst/>
          </a:prstGeom>
        </p:spPr>
        <p:txBody>
          <a:bodyPr/>
          <a:lstStyle/>
          <a:p>
            <a:pPr/>
            <a:r>
              <a:t>Free relationships</a:t>
            </a:r>
          </a:p>
        </p:txBody>
      </p:sp>
      <p:sp>
        <p:nvSpPr>
          <p:cNvPr id="648" name="A free relationship is an extrinsic relationship that is not managed between parts of an object…"/>
          <p:cNvSpPr txBox="1"/>
          <p:nvPr>
            <p:ph type="body" idx="1"/>
          </p:nvPr>
        </p:nvSpPr>
        <p:spPr>
          <a:prstGeom prst="rect">
            <a:avLst/>
          </a:prstGeom>
        </p:spPr>
        <p:txBody>
          <a:bodyPr/>
          <a:lstStyle/>
          <a:p>
            <a:pPr/>
            <a:r>
              <a:t>A </a:t>
            </a:r>
            <a:r>
              <a:rPr i="1"/>
              <a:t>free relationship</a:t>
            </a:r>
            <a:r>
              <a:t> is an extrinsic relationship that is not managed between parts of an object</a:t>
            </a:r>
          </a:p>
          <a:p>
            <a:pPr/>
            <a:r>
              <a:t>Rust does not require extrinsic relationships to be encapsulated; these may be witnessed by:</a:t>
            </a:r>
          </a:p>
          <a:p>
            <a:pPr lvl="1"/>
            <a:r>
              <a:t>References, iterators, slices, and indices</a:t>
            </a:r>
          </a:p>
          <a:p>
            <a:pPr lvl="1"/>
            <a:r>
              <a:t>Mutex, Atomic, and RefMut</a:t>
            </a:r>
          </a:p>
          <a:p>
            <a:pPr lvl="1"/>
          </a:p>
          <a:p>
            <a:pPr/>
            <a:r>
              <a:t>Safety properties are a tool to assist with local reasoning</a:t>
            </a:r>
          </a:p>
          <a:p>
            <a:pPr lvl="1"/>
            <a:r>
              <a:t>Within any safe Turing-complete system, you can implement a C machine and write unsafe code (see asm.js) </a:t>
            </a:r>
          </a:p>
        </p:txBody>
      </p:sp>
      <p:sp>
        <p:nvSpPr>
          <p:cNvPr id="649" name="Slide Number"/>
          <p:cNvSpPr txBox="1"/>
          <p:nvPr>
            <p:ph type="sldNum" sz="quarter" idx="2"/>
          </p:nvPr>
        </p:nvSpPr>
        <p:spPr>
          <a:xfrm>
            <a:off x="5972231" y="6506918"/>
            <a:ext cx="24436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Free relationships"/>
          <p:cNvSpPr txBox="1"/>
          <p:nvPr>
            <p:ph type="title"/>
          </p:nvPr>
        </p:nvSpPr>
        <p:spPr>
          <a:prstGeom prst="rect">
            <a:avLst/>
          </a:prstGeom>
        </p:spPr>
        <p:txBody>
          <a:bodyPr/>
          <a:lstStyle/>
          <a:p>
            <a:pPr/>
            <a:r>
              <a:t>Free relationships</a:t>
            </a:r>
          </a:p>
        </p:txBody>
      </p:sp>
      <p:sp>
        <p:nvSpPr>
          <p:cNvPr id="654" name="Are there structures we can reason about locally composed of free relationships?"/>
          <p:cNvSpPr txBox="1"/>
          <p:nvPr>
            <p:ph type="body" idx="1"/>
          </p:nvPr>
        </p:nvSpPr>
        <p:spPr>
          <a:prstGeom prst="rect">
            <a:avLst/>
          </a:prstGeom>
        </p:spPr>
        <p:txBody>
          <a:bodyPr/>
          <a:lstStyle/>
          <a:p>
            <a:pPr/>
            <a:r>
              <a:t>Are there structures we can reason about locally composed of free relationships?</a:t>
            </a:r>
          </a:p>
        </p:txBody>
      </p:sp>
      <p:sp>
        <p:nvSpPr>
          <p:cNvPr id="655" name="Slide Number"/>
          <p:cNvSpPr txBox="1"/>
          <p:nvPr>
            <p:ph type="sldNum" sz="quarter" idx="2"/>
          </p:nvPr>
        </p:nvSpPr>
        <p:spPr>
          <a:xfrm>
            <a:off x="5962401" y="6506918"/>
            <a:ext cx="26402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CALM"/>
          <p:cNvSpPr txBox="1"/>
          <p:nvPr>
            <p:ph type="title"/>
          </p:nvPr>
        </p:nvSpPr>
        <p:spPr>
          <a:prstGeom prst="rect">
            <a:avLst/>
          </a:prstGeom>
        </p:spPr>
        <p:txBody>
          <a:bodyPr/>
          <a:lstStyle/>
          <a:p>
            <a:pPr/>
            <a:r>
              <a:t>CALM</a:t>
            </a:r>
          </a:p>
        </p:txBody>
      </p:sp>
      <p:sp>
        <p:nvSpPr>
          <p:cNvPr id="660" name="&quot;Question: What is the family of problems that can be consistently computed in a distributed fashion without coordination, and what problems lie outside that family?&quot;…"/>
          <p:cNvSpPr txBox="1"/>
          <p:nvPr>
            <p:ph type="body" idx="1"/>
          </p:nvPr>
        </p:nvSpPr>
        <p:spPr>
          <a:prstGeom prst="rect">
            <a:avLst/>
          </a:prstGeom>
        </p:spPr>
        <p:txBody>
          <a:bodyPr/>
          <a:lstStyle/>
          <a:p>
            <a:pPr marL="538558" marR="538480"/>
            <a:r>
              <a:t>"Question: What is the family of problems that can be consistently computed in a distributed fashion without coordination, and what problems lie outside that family?"</a:t>
            </a:r>
          </a:p>
          <a:p>
            <a:pPr lvl="1"/>
            <a:r>
              <a:t>– </a:t>
            </a:r>
            <a:r>
              <a:rPr u="sng">
                <a:solidFill>
                  <a:srgbClr val="5F5F5F"/>
                </a:solidFill>
                <a:uFill>
                  <a:solidFill>
                    <a:srgbClr val="5F5F5F"/>
                  </a:solidFill>
                </a:uFill>
                <a:hlinkClick r:id="rId3" invalidUrl="" action="" tgtFrame="" tooltip="" history="1" highlightClick="0" endSnd="0"/>
              </a:rPr>
              <a:t>Keeping CALM: WhenDistributed Consistency is Easy</a:t>
            </a:r>
          </a:p>
        </p:txBody>
      </p:sp>
      <p:sp>
        <p:nvSpPr>
          <p:cNvPr id="661" name="Slide Number"/>
          <p:cNvSpPr txBox="1"/>
          <p:nvPr>
            <p:ph type="sldNum" sz="quarter" idx="2"/>
          </p:nvPr>
        </p:nvSpPr>
        <p:spPr>
          <a:xfrm>
            <a:off x="5961258" y="6506918"/>
            <a:ext cx="266309"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CALM"/>
          <p:cNvSpPr txBox="1"/>
          <p:nvPr>
            <p:ph type="title"/>
          </p:nvPr>
        </p:nvSpPr>
        <p:spPr>
          <a:prstGeom prst="rect">
            <a:avLst/>
          </a:prstGeom>
        </p:spPr>
        <p:txBody>
          <a:bodyPr/>
          <a:lstStyle/>
          <a:p>
            <a:pPr/>
            <a:r>
              <a:t>CALM</a:t>
            </a:r>
          </a:p>
        </p:txBody>
      </p:sp>
      <p:sp>
        <p:nvSpPr>
          <p:cNvPr id="666" name="&quot;A program has a consistent, coordination-free distributed implementation if and only if it is monotonic.&quot;…"/>
          <p:cNvSpPr txBox="1"/>
          <p:nvPr>
            <p:ph type="body" idx="1"/>
          </p:nvPr>
        </p:nvSpPr>
        <p:spPr>
          <a:prstGeom prst="rect">
            <a:avLst/>
          </a:prstGeom>
        </p:spPr>
        <p:txBody>
          <a:bodyPr/>
          <a:lstStyle/>
          <a:p>
            <a:pPr/>
            <a:r>
              <a:t>"A program has a consistent, coordination-free distributed implementation if and only if it is monotonic."</a:t>
            </a:r>
          </a:p>
          <a:p>
            <a:pPr lvl="1"/>
            <a:r>
              <a:t>– </a:t>
            </a:r>
            <a:r>
              <a:rPr u="sng">
                <a:solidFill>
                  <a:srgbClr val="5F5F5F"/>
                </a:solidFill>
                <a:uFill>
                  <a:solidFill>
                    <a:srgbClr val="5F5F5F"/>
                  </a:solidFill>
                </a:uFill>
                <a:hlinkClick r:id="rId3" invalidUrl="" action="" tgtFrame="" tooltip="" history="1" highlightClick="0" endSnd="0"/>
              </a:rPr>
              <a:t>Keeping CALM: WhenDistributed Consistency is Easy</a:t>
            </a:r>
          </a:p>
        </p:txBody>
      </p:sp>
      <p:sp>
        <p:nvSpPr>
          <p:cNvPr id="667" name="Slide Number"/>
          <p:cNvSpPr txBox="1"/>
          <p:nvPr>
            <p:ph type="sldNum" sz="quarter" idx="2"/>
          </p:nvPr>
        </p:nvSpPr>
        <p:spPr>
          <a:xfrm>
            <a:off x="5965449" y="6506918"/>
            <a:ext cx="25792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CALM"/>
          <p:cNvSpPr txBox="1"/>
          <p:nvPr>
            <p:ph type="title"/>
          </p:nvPr>
        </p:nvSpPr>
        <p:spPr>
          <a:prstGeom prst="rect">
            <a:avLst/>
          </a:prstGeom>
        </p:spPr>
        <p:txBody>
          <a:bodyPr/>
          <a:lstStyle/>
          <a:p>
            <a:pPr/>
            <a:r>
              <a:t>CALM</a:t>
            </a:r>
          </a:p>
        </p:txBody>
      </p:sp>
      <p:sp>
        <p:nvSpPr>
          <p:cNvPr id="672" name="Conflict-free replicated data types(CRDTs) provide a framework for monotonic programming patterns…"/>
          <p:cNvSpPr txBox="1"/>
          <p:nvPr>
            <p:ph type="body" idx="1"/>
          </p:nvPr>
        </p:nvSpPr>
        <p:spPr>
          <a:prstGeom prst="rect">
            <a:avLst/>
          </a:prstGeom>
        </p:spPr>
        <p:txBody>
          <a:bodyPr/>
          <a:lstStyle/>
          <a:p>
            <a:pPr/>
            <a:r>
              <a:t>Conflict-free replicated data types(CRDTs) provide a framework for monotonic programming patterns</a:t>
            </a:r>
          </a:p>
          <a:p>
            <a:pPr/>
            <a:r>
              <a:t>An immutable variable is a monotonic pattern that transitions from undefined to its final value and never returns. Immutable variables generalize to immutable data structures</a:t>
            </a:r>
          </a:p>
        </p:txBody>
      </p:sp>
      <p:sp>
        <p:nvSpPr>
          <p:cNvPr id="673" name="Slide Number"/>
          <p:cNvSpPr txBox="1"/>
          <p:nvPr>
            <p:ph type="sldNum" sz="quarter" idx="2"/>
          </p:nvPr>
        </p:nvSpPr>
        <p:spPr>
          <a:xfrm>
            <a:off x="5963392" y="6506918"/>
            <a:ext cx="26204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7" name="Image" descr="Image"/>
          <p:cNvPicPr>
            <a:picLocks noChangeAspect="1"/>
          </p:cNvPicPr>
          <p:nvPr/>
        </p:nvPicPr>
        <p:blipFill>
          <a:blip r:embed="rId3">
            <a:extLst/>
          </a:blip>
          <a:stretch>
            <a:fillRect/>
          </a:stretch>
        </p:blipFill>
        <p:spPr>
          <a:xfrm>
            <a:off x="3316004" y="2705854"/>
            <a:ext cx="5556807" cy="1446292"/>
          </a:xfrm>
          <a:prstGeom prst="rect">
            <a:avLst/>
          </a:prstGeom>
          <a:ln w="12700">
            <a:miter lim="400000"/>
          </a:ln>
        </p:spPr>
      </p:pic>
      <p:pic>
        <p:nvPicPr>
          <p:cNvPr id="678" name="Image" descr="Image"/>
          <p:cNvPicPr>
            <a:picLocks noChangeAspect="1"/>
          </p:cNvPicPr>
          <p:nvPr/>
        </p:nvPicPr>
        <p:blipFill>
          <a:blip r:embed="rId4">
            <a:extLst/>
          </a:blip>
          <a:stretch>
            <a:fillRect/>
          </a:stretch>
        </p:blipFill>
        <p:spPr>
          <a:xfrm>
            <a:off x="3322118" y="2705854"/>
            <a:ext cx="2816464" cy="1446292"/>
          </a:xfrm>
          <a:prstGeom prst="rect">
            <a:avLst/>
          </a:prstGeom>
          <a:ln w="12700">
            <a:miter lim="400000"/>
          </a:ln>
        </p:spPr>
      </p:pic>
      <p:sp>
        <p:nvSpPr>
          <p:cNvPr id="679" name="Russian Coat Check Algorithm"/>
          <p:cNvSpPr txBox="1"/>
          <p:nvPr>
            <p:ph type="title"/>
          </p:nvPr>
        </p:nvSpPr>
        <p:spPr>
          <a:prstGeom prst="rect">
            <a:avLst/>
          </a:prstGeom>
        </p:spPr>
        <p:txBody>
          <a:bodyPr/>
          <a:lstStyle/>
          <a:p>
            <a:pPr/>
            <a:r>
              <a:t>Russian Coat Check Algorithm</a:t>
            </a:r>
          </a:p>
        </p:txBody>
      </p:sp>
      <p:sp>
        <p:nvSpPr>
          <p:cNvPr id="680" name="Slide Number"/>
          <p:cNvSpPr txBox="1"/>
          <p:nvPr>
            <p:ph type="sldNum" sz="quarter" idx="2"/>
          </p:nvPr>
        </p:nvSpPr>
        <p:spPr>
          <a:xfrm>
            <a:off x="5961563" y="6506918"/>
            <a:ext cx="26570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1" name="Image" descr="Image"/>
          <p:cNvPicPr>
            <a:picLocks noChangeAspect="1"/>
          </p:cNvPicPr>
          <p:nvPr/>
        </p:nvPicPr>
        <p:blipFill>
          <a:blip r:embed="rId5">
            <a:extLst/>
          </a:blip>
          <a:stretch>
            <a:fillRect/>
          </a:stretch>
        </p:blipFill>
        <p:spPr>
          <a:xfrm>
            <a:off x="3318118" y="2705854"/>
            <a:ext cx="761208" cy="1446292"/>
          </a:xfrm>
          <a:prstGeom prst="rect">
            <a:avLst/>
          </a:prstGeom>
          <a:ln w="12700">
            <a:miter lim="400000"/>
          </a:ln>
        </p:spPr>
      </p:pic>
      <p:pic>
        <p:nvPicPr>
          <p:cNvPr id="682" name="Image" descr="Image"/>
          <p:cNvPicPr>
            <a:picLocks noChangeAspect="1"/>
          </p:cNvPicPr>
          <p:nvPr/>
        </p:nvPicPr>
        <p:blipFill>
          <a:blip r:embed="rId6">
            <a:extLst/>
          </a:blip>
          <a:stretch>
            <a:fillRect/>
          </a:stretch>
        </p:blipFill>
        <p:spPr>
          <a:xfrm>
            <a:off x="4003204" y="2705854"/>
            <a:ext cx="761207" cy="1446292"/>
          </a:xfrm>
          <a:prstGeom prst="rect">
            <a:avLst/>
          </a:prstGeom>
          <a:ln w="12700">
            <a:miter lim="400000"/>
          </a:ln>
        </p:spPr>
      </p:pic>
      <p:pic>
        <p:nvPicPr>
          <p:cNvPr id="683" name="Image" descr="Image"/>
          <p:cNvPicPr>
            <a:picLocks noChangeAspect="1"/>
          </p:cNvPicPr>
          <p:nvPr/>
        </p:nvPicPr>
        <p:blipFill>
          <a:blip r:embed="rId7">
            <a:extLst/>
          </a:blip>
          <a:stretch>
            <a:fillRect/>
          </a:stretch>
        </p:blipFill>
        <p:spPr>
          <a:xfrm>
            <a:off x="4688289" y="2705854"/>
            <a:ext cx="761208" cy="1446292"/>
          </a:xfrm>
          <a:prstGeom prst="rect">
            <a:avLst/>
          </a:prstGeom>
          <a:ln w="12700">
            <a:miter lim="400000"/>
          </a:ln>
        </p:spPr>
      </p:pic>
      <p:pic>
        <p:nvPicPr>
          <p:cNvPr id="684" name="Image" descr="Image"/>
          <p:cNvPicPr>
            <a:picLocks noChangeAspect="1"/>
          </p:cNvPicPr>
          <p:nvPr/>
        </p:nvPicPr>
        <p:blipFill>
          <a:blip r:embed="rId8">
            <a:extLst/>
          </a:blip>
          <a:stretch>
            <a:fillRect/>
          </a:stretch>
        </p:blipFill>
        <p:spPr>
          <a:xfrm>
            <a:off x="5371031" y="2705854"/>
            <a:ext cx="761207" cy="1446292"/>
          </a:xfrm>
          <a:prstGeom prst="rect">
            <a:avLst/>
          </a:prstGeom>
          <a:ln w="12700">
            <a:miter lim="400000"/>
          </a:ln>
        </p:spPr>
      </p:pic>
      <p:pic>
        <p:nvPicPr>
          <p:cNvPr id="685" name="Image" descr="Image"/>
          <p:cNvPicPr>
            <a:picLocks noChangeAspect="1"/>
          </p:cNvPicPr>
          <p:nvPr/>
        </p:nvPicPr>
        <p:blipFill>
          <a:blip r:embed="rId9">
            <a:extLst/>
          </a:blip>
          <a:stretch>
            <a:fillRect/>
          </a:stretch>
        </p:blipFill>
        <p:spPr>
          <a:xfrm>
            <a:off x="6048967" y="2705854"/>
            <a:ext cx="761208" cy="1446292"/>
          </a:xfrm>
          <a:prstGeom prst="rect">
            <a:avLst/>
          </a:prstGeom>
          <a:ln w="12700">
            <a:miter lim="400000"/>
          </a:ln>
        </p:spPr>
      </p:pic>
      <p:pic>
        <p:nvPicPr>
          <p:cNvPr id="686" name="Image" descr="Image"/>
          <p:cNvPicPr>
            <a:picLocks noChangeAspect="1"/>
          </p:cNvPicPr>
          <p:nvPr/>
        </p:nvPicPr>
        <p:blipFill>
          <a:blip r:embed="rId10">
            <a:extLst/>
          </a:blip>
          <a:stretch>
            <a:fillRect/>
          </a:stretch>
        </p:blipFill>
        <p:spPr>
          <a:xfrm>
            <a:off x="6738674" y="2705854"/>
            <a:ext cx="761207" cy="1446292"/>
          </a:xfrm>
          <a:prstGeom prst="rect">
            <a:avLst/>
          </a:prstGeom>
          <a:ln w="12700">
            <a:miter lim="400000"/>
          </a:ln>
        </p:spPr>
      </p:pic>
      <p:pic>
        <p:nvPicPr>
          <p:cNvPr id="687" name="Image" descr="Image"/>
          <p:cNvPicPr>
            <a:picLocks noChangeAspect="1"/>
          </p:cNvPicPr>
          <p:nvPr/>
        </p:nvPicPr>
        <p:blipFill>
          <a:blip r:embed="rId11">
            <a:extLst/>
          </a:blip>
          <a:stretch>
            <a:fillRect/>
          </a:stretch>
        </p:blipFill>
        <p:spPr>
          <a:xfrm>
            <a:off x="7415989" y="2705854"/>
            <a:ext cx="761208" cy="1446292"/>
          </a:xfrm>
          <a:prstGeom prst="rect">
            <a:avLst/>
          </a:prstGeom>
          <a:ln w="12700">
            <a:miter lim="400000"/>
          </a:ln>
        </p:spPr>
      </p:pic>
      <p:pic>
        <p:nvPicPr>
          <p:cNvPr id="688" name="Image" descr="Image"/>
          <p:cNvPicPr>
            <a:picLocks noChangeAspect="1"/>
          </p:cNvPicPr>
          <p:nvPr/>
        </p:nvPicPr>
        <p:blipFill>
          <a:blip r:embed="rId12">
            <a:extLst/>
          </a:blip>
          <a:stretch>
            <a:fillRect/>
          </a:stretch>
        </p:blipFill>
        <p:spPr>
          <a:xfrm>
            <a:off x="8099975" y="2705854"/>
            <a:ext cx="761207" cy="14462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68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300"/>
                                  </p:stCondLst>
                                  <p:iterate type="el" backwards="0">
                                    <p:tmAbs val="0"/>
                                  </p:iterate>
                                  <p:childTnLst>
                                    <p:set>
                                      <p:cBhvr>
                                        <p:cTn id="9" fill="hold"/>
                                        <p:tgtEl>
                                          <p:spTgt spid="682"/>
                                        </p:tgtEl>
                                        <p:attrNameLst>
                                          <p:attrName>style.visibility</p:attrName>
                                        </p:attrNameLst>
                                      </p:cBhvr>
                                      <p:to>
                                        <p:strVal val="visible"/>
                                      </p:to>
                                    </p:set>
                                  </p:childTnLst>
                                </p:cTn>
                              </p:par>
                            </p:childTnLst>
                          </p:cTn>
                        </p:par>
                        <p:par>
                          <p:cTn id="10" fill="hold">
                            <p:stCondLst>
                              <p:cond delay="300"/>
                            </p:stCondLst>
                            <p:childTnLst>
                              <p:par>
                                <p:cTn id="11" presetClass="entr" nodeType="afterEffect" presetSubtype="0" presetID="1" grpId="3" fill="hold">
                                  <p:stCondLst>
                                    <p:cond delay="300"/>
                                  </p:stCondLst>
                                  <p:iterate type="el" backwards="0">
                                    <p:tmAbs val="0"/>
                                  </p:iterate>
                                  <p:childTnLst>
                                    <p:set>
                                      <p:cBhvr>
                                        <p:cTn id="12" fill="hold"/>
                                        <p:tgtEl>
                                          <p:spTgt spid="683"/>
                                        </p:tgtEl>
                                        <p:attrNameLst>
                                          <p:attrName>style.visibility</p:attrName>
                                        </p:attrNameLst>
                                      </p:cBhvr>
                                      <p:to>
                                        <p:strVal val="visible"/>
                                      </p:to>
                                    </p:set>
                                  </p:childTnLst>
                                </p:cTn>
                              </p:par>
                            </p:childTnLst>
                          </p:cTn>
                        </p:par>
                        <p:par>
                          <p:cTn id="13" fill="hold">
                            <p:stCondLst>
                              <p:cond delay="600"/>
                            </p:stCondLst>
                            <p:childTnLst>
                              <p:par>
                                <p:cTn id="14" presetClass="entr" nodeType="afterEffect" presetSubtype="0" presetID="1" grpId="4" fill="hold">
                                  <p:stCondLst>
                                    <p:cond delay="0"/>
                                  </p:stCondLst>
                                  <p:iterate type="el" backwards="0">
                                    <p:tmAbs val="0"/>
                                  </p:iterate>
                                  <p:childTnLst>
                                    <p:set>
                                      <p:cBhvr>
                                        <p:cTn id="15" fill="hold"/>
                                        <p:tgtEl>
                                          <p:spTgt spid="678"/>
                                        </p:tgtEl>
                                        <p:attrNameLst>
                                          <p:attrName>style.visibility</p:attrName>
                                        </p:attrNameLst>
                                      </p:cBhvr>
                                      <p:to>
                                        <p:strVal val="visible"/>
                                      </p:to>
                                    </p:set>
                                  </p:childTnLst>
                                </p:cTn>
                              </p:par>
                            </p:childTnLst>
                          </p:cTn>
                        </p:par>
                        <p:par>
                          <p:cTn id="16" fill="hold">
                            <p:stCondLst>
                              <p:cond delay="600"/>
                            </p:stCondLst>
                            <p:childTnLst>
                              <p:par>
                                <p:cTn id="17" presetClass="entr" nodeType="afterEffect" presetSubtype="0" presetID="1" grpId="5" fill="hold">
                                  <p:stCondLst>
                                    <p:cond delay="300"/>
                                  </p:stCondLst>
                                  <p:iterate type="el" backwards="0">
                                    <p:tmAbs val="0"/>
                                  </p:iterate>
                                  <p:childTnLst>
                                    <p:set>
                                      <p:cBhvr>
                                        <p:cTn id="18" fill="hold"/>
                                        <p:tgtEl>
                                          <p:spTgt spid="684"/>
                                        </p:tgtEl>
                                        <p:attrNameLst>
                                          <p:attrName>style.visibility</p:attrName>
                                        </p:attrNameLst>
                                      </p:cBhvr>
                                      <p:to>
                                        <p:strVal val="visible"/>
                                      </p:to>
                                    </p:set>
                                  </p:childTnLst>
                                </p:cTn>
                              </p:par>
                            </p:childTnLst>
                          </p:cTn>
                        </p:par>
                        <p:par>
                          <p:cTn id="19" fill="hold">
                            <p:stCondLst>
                              <p:cond delay="900"/>
                            </p:stCondLst>
                            <p:childTnLst>
                              <p:par>
                                <p:cTn id="20" presetClass="entr" nodeType="afterEffect" presetSubtype="0" presetID="1" grpId="6" fill="hold">
                                  <p:stCondLst>
                                    <p:cond delay="300"/>
                                  </p:stCondLst>
                                  <p:iterate type="el" backwards="0">
                                    <p:tmAbs val="0"/>
                                  </p:iterate>
                                  <p:childTnLst>
                                    <p:set>
                                      <p:cBhvr>
                                        <p:cTn id="21" fill="hold"/>
                                        <p:tgtEl>
                                          <p:spTgt spid="685"/>
                                        </p:tgtEl>
                                        <p:attrNameLst>
                                          <p:attrName>style.visibility</p:attrName>
                                        </p:attrNameLst>
                                      </p:cBhvr>
                                      <p:to>
                                        <p:strVal val="visible"/>
                                      </p:to>
                                    </p:set>
                                  </p:childTnLst>
                                </p:cTn>
                              </p:par>
                            </p:childTnLst>
                          </p:cTn>
                        </p:par>
                        <p:par>
                          <p:cTn id="22" fill="hold">
                            <p:stCondLst>
                              <p:cond delay="1200"/>
                            </p:stCondLst>
                            <p:childTnLst>
                              <p:par>
                                <p:cTn id="23" presetClass="entr" nodeType="afterEffect" presetSubtype="0" presetID="1" grpId="7" fill="hold">
                                  <p:stCondLst>
                                    <p:cond delay="0"/>
                                  </p:stCondLst>
                                  <p:iterate type="el" backwards="0">
                                    <p:tmAbs val="0"/>
                                  </p:iterate>
                                  <p:childTnLst>
                                    <p:set>
                                      <p:cBhvr>
                                        <p:cTn id="24" fill="hold"/>
                                        <p:tgtEl>
                                          <p:spTgt spid="677"/>
                                        </p:tgtEl>
                                        <p:attrNameLst>
                                          <p:attrName>style.visibility</p:attrName>
                                        </p:attrNameLst>
                                      </p:cBhvr>
                                      <p:to>
                                        <p:strVal val="visible"/>
                                      </p:to>
                                    </p:set>
                                  </p:childTnLst>
                                </p:cTn>
                              </p:par>
                            </p:childTnLst>
                          </p:cTn>
                        </p:par>
                        <p:par>
                          <p:cTn id="25" fill="hold">
                            <p:stCondLst>
                              <p:cond delay="1200"/>
                            </p:stCondLst>
                            <p:childTnLst>
                              <p:par>
                                <p:cTn id="26" presetClass="entr" nodeType="afterEffect" presetSubtype="0" presetID="1" grpId="8" fill="hold">
                                  <p:stCondLst>
                                    <p:cond delay="300"/>
                                  </p:stCondLst>
                                  <p:iterate type="el" backwards="0">
                                    <p:tmAbs val="0"/>
                                  </p:iterate>
                                  <p:childTnLst>
                                    <p:set>
                                      <p:cBhvr>
                                        <p:cTn id="27" fill="hold"/>
                                        <p:tgtEl>
                                          <p:spTgt spid="686"/>
                                        </p:tgtEl>
                                        <p:attrNameLst>
                                          <p:attrName>style.visibility</p:attrName>
                                        </p:attrNameLst>
                                      </p:cBhvr>
                                      <p:to>
                                        <p:strVal val="visible"/>
                                      </p:to>
                                    </p:set>
                                  </p:childTnLst>
                                </p:cTn>
                              </p:par>
                            </p:childTnLst>
                          </p:cTn>
                        </p:par>
                        <p:par>
                          <p:cTn id="28" fill="hold">
                            <p:stCondLst>
                              <p:cond delay="1500"/>
                            </p:stCondLst>
                            <p:childTnLst>
                              <p:par>
                                <p:cTn id="29" presetClass="entr" nodeType="afterEffect" presetSubtype="0" presetID="1" grpId="9" fill="hold">
                                  <p:stCondLst>
                                    <p:cond delay="300"/>
                                  </p:stCondLst>
                                  <p:iterate type="el" backwards="0">
                                    <p:tmAbs val="0"/>
                                  </p:iterate>
                                  <p:childTnLst>
                                    <p:set>
                                      <p:cBhvr>
                                        <p:cTn id="30" fill="hold"/>
                                        <p:tgtEl>
                                          <p:spTgt spid="687"/>
                                        </p:tgtEl>
                                        <p:attrNameLst>
                                          <p:attrName>style.visibility</p:attrName>
                                        </p:attrNameLst>
                                      </p:cBhvr>
                                      <p:to>
                                        <p:strVal val="visible"/>
                                      </p:to>
                                    </p:set>
                                  </p:childTnLst>
                                </p:cTn>
                              </p:par>
                            </p:childTnLst>
                          </p:cTn>
                        </p:par>
                        <p:par>
                          <p:cTn id="31" fill="hold">
                            <p:stCondLst>
                              <p:cond delay="1800"/>
                            </p:stCondLst>
                            <p:childTnLst>
                              <p:par>
                                <p:cTn id="32" presetClass="entr" nodeType="afterEffect" presetSubtype="0" presetID="1" grpId="10" fill="hold">
                                  <p:stCondLst>
                                    <p:cond delay="300"/>
                                  </p:stCondLst>
                                  <p:iterate type="el" backwards="0">
                                    <p:tmAbs val="0"/>
                                  </p:iterate>
                                  <p:childTnLst>
                                    <p:set>
                                      <p:cBhvr>
                                        <p:cTn id="33" fill="hold"/>
                                        <p:tgtEl>
                                          <p:spTgt spid="6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5" grpId="6"/>
      <p:bldP build="whole" bldLvl="1" animBg="1" rev="0" advAuto="0" spid="686" grpId="8"/>
      <p:bldP build="whole" bldLvl="1" animBg="1" rev="0" advAuto="0" spid="687" grpId="9"/>
      <p:bldP build="whole" bldLvl="1" animBg="1" rev="0" advAuto="0" spid="677" grpId="7"/>
      <p:bldP build="whole" bldLvl="1" animBg="1" rev="0" advAuto="0" spid="688" grpId="10"/>
      <p:bldP build="whole" bldLvl="1" animBg="1" rev="0" advAuto="0" spid="682" grpId="2"/>
      <p:bldP build="whole" bldLvl="1" animBg="1" rev="0" advAuto="0" spid="684" grpId="5"/>
      <p:bldP build="whole" bldLvl="1" animBg="1" rev="0" advAuto="0" spid="678" grpId="4"/>
      <p:bldP build="whole" bldLvl="1" animBg="1" rev="0" advAuto="0" spid="681" grpId="1"/>
      <p:bldP build="whole" bldLvl="1" animBg="1" rev="0" advAuto="0" spid="683" grpId="3"/>
    </p:bldLst>
  </p:timing>
</p:sld>
</file>

<file path=ppt/theme/theme1.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Calibri"/>
        <a:ea typeface="Calibri"/>
        <a:cs typeface="Calibri"/>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Calibri"/>
        <a:ea typeface="Calibri"/>
        <a:cs typeface="Calibri"/>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