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1.jpe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media/media1.mp4" ContentType="video/unknown"/>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Lst>
  <p:sldSz cx="121793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Adobe Clean"/>
          <a:ea typeface="Adobe Clean"/>
          <a:cs typeface="Adobe Clean"/>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FFFFFF"/>
          </a:solidFill>
        </a:fill>
      </a:tcStyle>
    </a:band2H>
    <a:firstCol>
      <a:tcTxStyle b="off" i="off">
        <a:font>
          <a:latin typeface="Adobe Clean"/>
          <a:ea typeface="Adobe Clean"/>
          <a:cs typeface="Adobe Clean"/>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
          <a:latin typeface="Adobe Clean"/>
          <a:ea typeface="Adobe Clean"/>
          <a:cs typeface="Adobe Clean"/>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Adobe Clean"/>
          <a:ea typeface="Adobe Clean"/>
          <a:cs typeface="Adobe Clean"/>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C7B018BB-80A7-4F77-B60F-C8B233D01FF8}" styleName="">
    <a:tblBg/>
    <a:wholeTbl>
      <a:tcTxStyle b="off" i="off">
        <a:font>
          <a:latin typeface="Adobe Clean"/>
          <a:ea typeface="Adobe Clean"/>
          <a:cs typeface="Adobe Clean"/>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wholeTbl>
    <a:band2H>
      <a:tcTxStyle b="def" i="def"/>
      <a:tcStyle>
        <a:tcBdr/>
        <a:fill>
          <a:solidFill>
            <a:srgbClr val="FFFFFF"/>
          </a:solidFill>
        </a:fill>
      </a:tcStyle>
    </a:band2H>
    <a:firstCol>
      <a:tcTxStyle b="off" i="off">
        <a:font>
          <a:latin typeface="Adobe Clean"/>
          <a:ea typeface="Adobe Clean"/>
          <a:cs typeface="Adobe Clean"/>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Col>
    <a:lastRow>
      <a:tcTxStyle b="off" i="off">
        <a:font>
          <a:latin typeface="Adobe Clean"/>
          <a:ea typeface="Adobe Clean"/>
          <a:cs typeface="Adobe Clean"/>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ff" i="off">
        <a:font>
          <a:latin typeface="Adobe Clean"/>
          <a:ea typeface="Adobe Clean"/>
          <a:cs typeface="Adobe Clean"/>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EEE7283C-3CF3-47DC-8721-378D4A62B228}" styleName="">
    <a:tblBg/>
    <a:wholeTbl>
      <a:tcTxStyle b="off" i="off">
        <a:font>
          <a:latin typeface="Adobe Clean"/>
          <a:ea typeface="Adobe Clean"/>
          <a:cs typeface="Adobe Clean"/>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ECD"/>
          </a:solidFill>
        </a:fill>
      </a:tcStyle>
    </a:wholeTbl>
    <a:band2H>
      <a:tcTxStyle b="def" i="def"/>
      <a:tcStyle>
        <a:tcBdr/>
        <a:fill>
          <a:solidFill>
            <a:srgbClr val="E6EFE7"/>
          </a:solidFill>
        </a:fill>
      </a:tcStyle>
    </a:band2H>
    <a:firstCol>
      <a:tcTxStyle b="on" i="off">
        <a:font>
          <a:latin typeface="Adobe Clean"/>
          <a:ea typeface="Adobe Clean"/>
          <a:cs typeface="Adobe Cle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dobe Clean"/>
          <a:ea typeface="Adobe Clean"/>
          <a:cs typeface="Adobe Clean"/>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dobe Clean"/>
          <a:ea typeface="Adobe Clean"/>
          <a:cs typeface="Adobe Cle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F821DB8-F4EB-4A41-A1BA-3FCAFE7338EE}" styleName="">
    <a:tblBg/>
    <a:wholeTbl>
      <a:tcTxStyle b="off" i="off">
        <a:font>
          <a:latin typeface="Adobe Clean"/>
          <a:ea typeface="Adobe Clean"/>
          <a:cs typeface="Adobe Clean"/>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5CCD9"/>
          </a:solidFill>
        </a:fill>
      </a:tcStyle>
    </a:wholeTbl>
    <a:band2H>
      <a:tcTxStyle b="def" i="def"/>
      <a:tcStyle>
        <a:tcBdr/>
        <a:fill>
          <a:solidFill>
            <a:srgbClr val="FAE7ED"/>
          </a:solidFill>
        </a:fill>
      </a:tcStyle>
    </a:band2H>
    <a:firstCol>
      <a:tcTxStyle b="on" i="off">
        <a:font>
          <a:latin typeface="Adobe Clean"/>
          <a:ea typeface="Adobe Clean"/>
          <a:cs typeface="Adobe Cle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dobe Clean"/>
          <a:ea typeface="Adobe Clean"/>
          <a:cs typeface="Adobe Clean"/>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dobe Clean"/>
          <a:ea typeface="Adobe Clean"/>
          <a:cs typeface="Adobe Cle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33BA23B1-9221-436E-865A-0063620EA4FD}" styleName="">
    <a:tblBg/>
    <a:wholeTbl>
      <a:tcTxStyle b="off" i="off">
        <a:font>
          <a:latin typeface="Adobe Clean"/>
          <a:ea typeface="Adobe Clean"/>
          <a:cs typeface="Adobe Clean"/>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7CACA"/>
          </a:solidFill>
        </a:fill>
      </a:tcStyle>
    </a:wholeTbl>
    <a:band2H>
      <a:tcTxStyle b="def" i="def"/>
      <a:tcStyle>
        <a:tcBdr/>
        <a:fill>
          <a:solidFill>
            <a:srgbClr val="FBE6E6"/>
          </a:solidFill>
        </a:fill>
      </a:tcStyle>
    </a:band2H>
    <a:firstCol>
      <a:tcTxStyle b="on" i="off">
        <a:font>
          <a:latin typeface="Adobe Clean"/>
          <a:ea typeface="Adobe Clean"/>
          <a:cs typeface="Adobe Cle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dobe Clean"/>
          <a:ea typeface="Adobe Clean"/>
          <a:cs typeface="Adobe Clean"/>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dobe Clean"/>
          <a:ea typeface="Adobe Clean"/>
          <a:cs typeface="Adobe Clean"/>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2708684C-4D16-4618-839F-0558EEFCDFE6}" styleName="">
    <a:tblBg/>
    <a:wholeTbl>
      <a:tcTxStyle b="off" i="off">
        <a:font>
          <a:latin typeface="Adobe Clean"/>
          <a:ea typeface="Adobe Clean"/>
          <a:cs typeface="Adobe Clean"/>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Adobe Clean"/>
          <a:ea typeface="Adobe Clean"/>
          <a:cs typeface="Adobe Clean"/>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dobe Clean"/>
          <a:ea typeface="Adobe Clean"/>
          <a:cs typeface="Adobe Clean"/>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dobe Clean"/>
          <a:ea typeface="Adobe Clean"/>
          <a:cs typeface="Adobe Clean"/>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4" name="Shape 114"/>
          <p:cNvSpPr/>
          <p:nvPr>
            <p:ph type="sldImg"/>
          </p:nvPr>
        </p:nvSpPr>
        <p:spPr>
          <a:xfrm>
            <a:off x="1143000" y="685800"/>
            <a:ext cx="4572000" cy="3429000"/>
          </a:xfrm>
          <a:prstGeom prst="rect">
            <a:avLst/>
          </a:prstGeom>
        </p:spPr>
        <p:txBody>
          <a:bodyPr/>
          <a:lstStyle/>
          <a:p>
            <a:pPr/>
          </a:p>
        </p:txBody>
      </p:sp>
      <p:sp>
        <p:nvSpPr>
          <p:cNvPr id="115" name="Shape 11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2400">
        <a:latin typeface="+mn-lt"/>
        <a:ea typeface="+mn-ea"/>
        <a:cs typeface="+mn-cs"/>
        <a:sym typeface="Calibri Light"/>
      </a:defRPr>
    </a:lvl1pPr>
    <a:lvl2pPr indent="228600" latinLnBrk="0">
      <a:defRPr sz="2400">
        <a:latin typeface="+mn-lt"/>
        <a:ea typeface="+mn-ea"/>
        <a:cs typeface="+mn-cs"/>
        <a:sym typeface="Calibri Light"/>
      </a:defRPr>
    </a:lvl2pPr>
    <a:lvl3pPr indent="457200" latinLnBrk="0">
      <a:defRPr sz="2400">
        <a:latin typeface="+mn-lt"/>
        <a:ea typeface="+mn-ea"/>
        <a:cs typeface="+mn-cs"/>
        <a:sym typeface="Calibri Light"/>
      </a:defRPr>
    </a:lvl3pPr>
    <a:lvl4pPr indent="685800" latinLnBrk="0">
      <a:defRPr sz="2400">
        <a:latin typeface="+mn-lt"/>
        <a:ea typeface="+mn-ea"/>
        <a:cs typeface="+mn-cs"/>
        <a:sym typeface="Calibri Light"/>
      </a:defRPr>
    </a:lvl4pPr>
    <a:lvl5pPr indent="914400" latinLnBrk="0">
      <a:defRPr sz="2400">
        <a:latin typeface="+mn-lt"/>
        <a:ea typeface="+mn-ea"/>
        <a:cs typeface="+mn-cs"/>
        <a:sym typeface="Calibri Light"/>
      </a:defRPr>
    </a:lvl5pPr>
    <a:lvl6pPr indent="1143000" latinLnBrk="0">
      <a:defRPr sz="2400">
        <a:latin typeface="+mn-lt"/>
        <a:ea typeface="+mn-ea"/>
        <a:cs typeface="+mn-cs"/>
        <a:sym typeface="Calibri Light"/>
      </a:defRPr>
    </a:lvl6pPr>
    <a:lvl7pPr indent="1371600" latinLnBrk="0">
      <a:defRPr sz="2400">
        <a:latin typeface="+mn-lt"/>
        <a:ea typeface="+mn-ea"/>
        <a:cs typeface="+mn-cs"/>
        <a:sym typeface="Calibri Light"/>
      </a:defRPr>
    </a:lvl7pPr>
    <a:lvl8pPr indent="1600200" latinLnBrk="0">
      <a:defRPr sz="2400">
        <a:latin typeface="+mn-lt"/>
        <a:ea typeface="+mn-ea"/>
        <a:cs typeface="+mn-cs"/>
        <a:sym typeface="Calibri Light"/>
      </a:defRPr>
    </a:lvl8pPr>
    <a:lvl9pPr indent="1828800" latinLnBrk="0">
      <a:defRPr sz="2400">
        <a:latin typeface="+mn-lt"/>
        <a:ea typeface="+mn-ea"/>
        <a:cs typeface="+mn-cs"/>
        <a:sym typeface="Calibri Light"/>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61.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62.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63.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64.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65.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66.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67.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68.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69.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0.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71.xml.rels><?xml version="1.0" encoding="UTF-8"?>
<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72.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73.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The original idea for this talk was "Local Reasoning in Any Language" to document how I think about code, regardless of the language I'm programming in. The talk gets mired in the C++ details, so doing a set of languages seemed too much. Except for the details, the rules in this talk apply to all languages. I present here how I map these ideas into C++; it isn't the only mapping for C++, and if you program in a different language, figure out a set of conventions to map the ideas into that language.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Shape 174"/>
          <p:cNvSpPr/>
          <p:nvPr>
            <p:ph type="sldImg"/>
          </p:nvPr>
        </p:nvSpPr>
        <p:spPr>
          <a:prstGeom prst="rect">
            <a:avLst/>
          </a:prstGeom>
        </p:spPr>
        <p:txBody>
          <a:bodyPr/>
          <a:lstStyle/>
          <a:p>
            <a:pPr/>
          </a:p>
        </p:txBody>
      </p:sp>
      <p:sp>
        <p:nvSpPr>
          <p:cNvPr id="175" name="Shape 175"/>
          <p:cNvSpPr/>
          <p:nvPr>
            <p:ph type="body" sz="quarter" idx="1"/>
          </p:nvPr>
        </p:nvSpPr>
        <p:spPr>
          <a:prstGeom prst="rect">
            <a:avLst/>
          </a:prstGeom>
        </p:spPr>
        <p:txBody>
          <a:bodyPr/>
          <a:lstStyle/>
          <a:p>
            <a:pPr/>
            <a:r>
              <a:t>We already know the answer -</a:t>
            </a:r>
          </a:p>
          <a:p>
            <a:pPr/>
          </a:p>
          <a:p>
            <a:pPr/>
            <a:r>
              <a:t>At some point, our ability to reason about the system breaks down. We can no longer understand what we are building, what effect a change will have, and we lose sight of the goal from the details in the code. Who here has worked on a software project that failed? Who has worked on a project where they felt lost? Uncertain of how the effect any change in the code will have. I work on a project that has over 50M lines of code... I can tell you, that the uneasiness is felt by the engineering team every day.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Shape 180"/>
          <p:cNvSpPr/>
          <p:nvPr>
            <p:ph type="sldImg"/>
          </p:nvPr>
        </p:nvSpPr>
        <p:spPr>
          <a:prstGeom prst="rect">
            <a:avLst/>
          </a:prstGeom>
        </p:spPr>
        <p:txBody>
          <a:bodyPr/>
          <a:lstStyle/>
          <a:p>
            <a:pPr/>
          </a:p>
        </p:txBody>
      </p:sp>
      <p:sp>
        <p:nvSpPr>
          <p:cNvPr id="181" name="Shape 181"/>
          <p:cNvSpPr/>
          <p:nvPr>
            <p:ph type="body" sz="quarter" idx="1"/>
          </p:nvPr>
        </p:nvSpPr>
        <p:spPr>
          <a:prstGeom prst="rect">
            <a:avLst/>
          </a:prstGeom>
        </p:spPr>
        <p:txBody>
          <a:bodyPr/>
          <a:lstStyle/>
          <a:p>
            <a:pPr/>
            <a:r>
              <a:t>The solution is to construct systems that can be reasoned about locally. That is what this talk is about. I attended Patricia's workshop on insecure software at the start of this conference. I learned a lot. But I didn't learn how to write _correct_ code. Even formal methods focus on how you prove the code you write is correct - it doesn't focus on the construction of correct code. I want my team at Adobe to build a culture of correctness. Local reasoning is a key part of that.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Shape 186"/>
          <p:cNvSpPr/>
          <p:nvPr>
            <p:ph type="sldImg"/>
          </p:nvPr>
        </p:nvSpPr>
        <p:spPr>
          <a:prstGeom prst="rect">
            <a:avLst/>
          </a:prstGeom>
        </p:spPr>
        <p:txBody>
          <a:bodyPr/>
          <a:lstStyle/>
          <a:p>
            <a:pPr/>
          </a:p>
        </p:txBody>
      </p:sp>
      <p:sp>
        <p:nvSpPr>
          <p:cNvPr id="187" name="Shape 187"/>
          <p:cNvSpPr/>
          <p:nvPr>
            <p:ph type="body" sz="quarter" idx="1"/>
          </p:nvPr>
        </p:nvSpPr>
        <p:spPr>
          <a:prstGeom prst="rect">
            <a:avLst/>
          </a:prstGeom>
        </p:spPr>
        <p:txBody>
          <a:bodyPr/>
          <a:lstStyle/>
          <a:p>
            <a:pPr/>
            <a:r>
              <a:t>I'll sometime use _caller_ and _callee_ when discussing functions, but client and implementor generalize to classes.</a:t>
            </a:r>
          </a:p>
          <a:p>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Shape 192"/>
          <p:cNvSpPr/>
          <p:nvPr>
            <p:ph type="sldImg"/>
          </p:nvPr>
        </p:nvSpPr>
        <p:spPr>
          <a:prstGeom prst="rect">
            <a:avLst/>
          </a:prstGeom>
        </p:spPr>
        <p:txBody>
          <a:bodyPr/>
          <a:lstStyle/>
          <a:p>
            <a:pPr/>
          </a:p>
        </p:txBody>
      </p:sp>
      <p:sp>
        <p:nvSpPr>
          <p:cNvPr id="193" name="Shape 193"/>
          <p:cNvSpPr/>
          <p:nvPr>
            <p:ph type="body" sz="quarter" idx="1"/>
          </p:nvPr>
        </p:nvSpPr>
        <p:spPr>
          <a:prstGeom prst="rect">
            <a:avLst/>
          </a:prstGeom>
        </p:spPr>
        <p:txBody>
          <a:bodyPr/>
          <a:lstStyle/>
          <a:p>
            <a:pPr/>
            <a:r>
              <a:t>Let's start with a simple function interface. &lt;click&gt;</a:t>
            </a:r>
          </a:p>
          <a:p>
            <a:pPr/>
            <a:r>
              <a:t>Either this function does nothing, or whatever it does is entirely through side effects. Either way, we should document it. &lt;click&gt;</a:t>
            </a:r>
          </a:p>
          <a:p>
            <a:pPr/>
            <a:r>
              <a:t>Now we can implement `f` &lt;click&gt;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Shape 198"/>
          <p:cNvSpPr/>
          <p:nvPr>
            <p:ph type="sldImg"/>
          </p:nvPr>
        </p:nvSpPr>
        <p:spPr>
          <a:prstGeom prst="rect">
            <a:avLst/>
          </a:prstGeom>
        </p:spPr>
        <p:txBody>
          <a:bodyPr/>
          <a:lstStyle/>
          <a:p>
            <a:pPr/>
          </a:p>
        </p:txBody>
      </p:sp>
      <p:sp>
        <p:nvSpPr>
          <p:cNvPr id="199" name="Shape 199"/>
          <p:cNvSpPr/>
          <p:nvPr>
            <p:ph type="body" sz="quarter" idx="1"/>
          </p:nvPr>
        </p:nvSpPr>
        <p:spPr>
          <a:prstGeom prst="rect">
            <a:avLst/>
          </a:prstGeom>
        </p:spPr>
        <p:txBody>
          <a:bodyPr/>
          <a:lstStyle/>
          <a:p>
            <a:pPr/>
            <a:r>
              <a:t>Let's start with a simple function interface. &lt;click&gt;</a:t>
            </a:r>
          </a:p>
          <a:p>
            <a:pPr/>
            <a:r>
              <a:t>Either this function does nothing, or whatever it does is entirely through side effects. Either way, we should document it. &lt;click&gt;</a:t>
            </a:r>
          </a:p>
          <a:p>
            <a:pPr/>
            <a:r>
              <a:t>Now we can implement `f` &lt;click&gt;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Shape 204"/>
          <p:cNvSpPr/>
          <p:nvPr>
            <p:ph type="sldImg"/>
          </p:nvPr>
        </p:nvSpPr>
        <p:spPr>
          <a:prstGeom prst="rect">
            <a:avLst/>
          </a:prstGeom>
        </p:spPr>
        <p:txBody>
          <a:bodyPr/>
          <a:lstStyle/>
          <a:p>
            <a:pPr/>
          </a:p>
        </p:txBody>
      </p:sp>
      <p:sp>
        <p:nvSpPr>
          <p:cNvPr id="205" name="Shape 205"/>
          <p:cNvSpPr/>
          <p:nvPr>
            <p:ph type="body" sz="quarter" idx="1"/>
          </p:nvPr>
        </p:nvSpPr>
        <p:spPr>
          <a:prstGeom prst="rect">
            <a:avLst/>
          </a:prstGeom>
        </p:spPr>
        <p:txBody>
          <a:bodyPr/>
          <a:lstStyle/>
          <a:p>
            <a:pPr/>
            <a:r>
              <a:t>I hope everyone is convinced that `f()` is implemented correctly. A requirement for local reasoning is a specification, a contract.</a:t>
            </a:r>
          </a:p>
          <a:p>
            <a:pPr/>
          </a:p>
          <a:p>
            <a:pPr/>
            <a:r>
              <a:t>Suppose a piece of code has a contract, and everything it invokes also has one. In that case, we can read the implementation and verify that the function body is correct and fulfills the contract. But this isn't a talk about contracts; instead, it is about general principles for constructing code that is _simple_ to reason about and that we can verify.</a:t>
            </a:r>
          </a:p>
          <a:p>
            <a:pPr/>
          </a:p>
          <a:p>
            <a:pPr/>
            <a:r>
              <a:t>Let's make our function a little more complicated&lt;click&gt;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Shape 210"/>
          <p:cNvSpPr/>
          <p:nvPr>
            <p:ph type="sldImg"/>
          </p:nvPr>
        </p:nvSpPr>
        <p:spPr>
          <a:prstGeom prst="rect">
            <a:avLst/>
          </a:prstGeom>
        </p:spPr>
        <p:txBody>
          <a:bodyPr/>
          <a:lstStyle/>
          <a:p>
            <a:pPr/>
          </a:p>
        </p:txBody>
      </p:sp>
      <p:sp>
        <p:nvSpPr>
          <p:cNvPr id="211" name="Shape 211"/>
          <p:cNvSpPr/>
          <p:nvPr>
            <p:ph type="body" sz="quarter" idx="1"/>
          </p:nvPr>
        </p:nvSpPr>
        <p:spPr>
          <a:prstGeom prst="rect">
            <a:avLst/>
          </a:prstGeom>
        </p:spPr>
        <p:txBody>
          <a:bodyPr/>
          <a:lstStyle/>
          <a:p>
            <a:pPr/>
            <a:r>
              <a:t>Still very simple, this code is easy to understand at a glance. It doesn't have a great name—we'll get to that—but it does what the specification says. There is a simple precondition. If preconditions are satisfied and a function cannot satisfy the postconditions, the function should return an error... we can keep the code simple by just stating the precondition. &lt;click&gt;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Shape 216"/>
          <p:cNvSpPr/>
          <p:nvPr>
            <p:ph type="sldImg"/>
          </p:nvPr>
        </p:nvSpPr>
        <p:spPr>
          <a:prstGeom prst="rect">
            <a:avLst/>
          </a:prstGeom>
        </p:spPr>
        <p:txBody>
          <a:bodyPr/>
          <a:lstStyle/>
          <a:p>
            <a:pPr/>
          </a:p>
        </p:txBody>
      </p:sp>
      <p:sp>
        <p:nvSpPr>
          <p:cNvPr id="217" name="Shape 217"/>
          <p:cNvSpPr/>
          <p:nvPr>
            <p:ph type="body" sz="quarter" idx="1"/>
          </p:nvPr>
        </p:nvSpPr>
        <p:spPr>
          <a:prstGeom prst="rect">
            <a:avLst/>
          </a:prstGeom>
        </p:spPr>
        <p:txBody>
          <a:bodyPr/>
          <a:lstStyle/>
          <a:p>
            <a:pPr/>
            <a:r>
              <a:t>Let's add a little more complexity &lt;click&gt;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Shape 224"/>
          <p:cNvSpPr/>
          <p:nvPr>
            <p:ph type="sldImg"/>
          </p:nvPr>
        </p:nvSpPr>
        <p:spPr>
          <a:prstGeom prst="rect">
            <a:avLst/>
          </a:prstGeom>
        </p:spPr>
        <p:txBody>
          <a:bodyPr/>
          <a:lstStyle/>
          <a:p>
            <a:pPr/>
          </a:p>
        </p:txBody>
      </p:sp>
      <p:sp>
        <p:nvSpPr>
          <p:cNvPr id="225" name="Shape 225"/>
          <p:cNvSpPr/>
          <p:nvPr>
            <p:ph type="body" sz="quarter" idx="1"/>
          </p:nvPr>
        </p:nvSpPr>
        <p:spPr>
          <a:prstGeom prst="rect">
            <a:avLst/>
          </a:prstGeom>
        </p:spPr>
        <p:txBody>
          <a:bodyPr/>
          <a:lstStyle/>
          <a:p>
            <a:pPr/>
            <a:r>
              <a:t>This function is still simple; is it correct? We introduced a second precondition (maybe a third). What is it I'm looking for?</a:t>
            </a:r>
          </a:p>
          <a:p>
            <a:pPr/>
          </a:p>
          <a:p>
            <a:pPr/>
            <a:r>
              <a:t>What if another thread is readying `x` when we update it? That would be a data race. There is an implicit precondition &lt;click&gt;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Shape 230"/>
          <p:cNvSpPr/>
          <p:nvPr>
            <p:ph type="sldImg"/>
          </p:nvPr>
        </p:nvSpPr>
        <p:spPr>
          <a:prstGeom prst="rect">
            <a:avLst/>
          </a:prstGeom>
        </p:spPr>
        <p:txBody>
          <a:bodyPr/>
          <a:lstStyle/>
          <a:p>
            <a:pPr/>
          </a:p>
        </p:txBody>
      </p:sp>
      <p:sp>
        <p:nvSpPr>
          <p:cNvPr id="231" name="Shape 231"/>
          <p:cNvSpPr/>
          <p:nvPr>
            <p:ph type="body" sz="quarter" idx="1"/>
          </p:nvPr>
        </p:nvSpPr>
        <p:spPr>
          <a:prstGeom prst="rect">
            <a:avLst/>
          </a:prstGeom>
        </p:spPr>
        <p:txBody>
          <a:bodyPr/>
          <a:lstStyle/>
          <a:p>
            <a:pPr/>
            <a:r>
              <a:t>This precondition cannot be tested or verified by `a()`. The client must ensure it. By introducing indirection (passing the argument by reference), we raise the prospect of _aliasing_ in the interface, having more than one way to access an object. The rest of this talk is about techniques to control aliasing and confine the effect of an operation so it can be reasoned about locally.</a:t>
            </a:r>
          </a:p>
          <a:p>
            <a:pPr/>
          </a:p>
          <a:p>
            <a:pPr/>
            <a:r>
              <a:t>[Make bigger point - and in summary - aliasing of mutable state is the whole thing...]</a:t>
            </a:r>
          </a:p>
          <a:p>
            <a:pPr/>
          </a:p>
          <a:p>
            <a:pPr/>
            <a:r>
              <a:t>We certainly don't want to write preconditions like this with every function. So, instead, we're going to develop a set of general preconditions that must be upheld for all operations unless otherwise specified.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 name="Shape 126"/>
          <p:cNvSpPr/>
          <p:nvPr>
            <p:ph type="sldImg"/>
          </p:nvPr>
        </p:nvSpPr>
        <p:spPr>
          <a:prstGeom prst="rect">
            <a:avLst/>
          </a:prstGeom>
        </p:spPr>
        <p:txBody>
          <a:bodyPr/>
          <a:lstStyle/>
          <a:p>
            <a:pPr/>
          </a:p>
        </p:txBody>
      </p:sp>
      <p:sp>
        <p:nvSpPr>
          <p:cNvPr id="127" name="Shape 127"/>
          <p:cNvSpPr/>
          <p:nvPr>
            <p:ph type="body" sz="quarter" idx="1"/>
          </p:nvPr>
        </p:nvSpPr>
        <p:spPr>
          <a:prstGeom prst="rect">
            <a:avLst/>
          </a:prstGeom>
        </p:spPr>
        <p:txBody>
          <a:bodyPr/>
          <a:lstStyle/>
          <a:p>
            <a:pPr/>
            <a:r>
              <a:t>The first link has information on C++ careers at Adobe, links to our careers website, and videos of seminars my team gave (and in the future, there should be more contributions).</a:t>
            </a:r>
          </a:p>
          <a:p>
            <a:pPr/>
          </a:p>
          <a:p>
            <a:pPr/>
            <a:r>
              <a:t>Adobe has development organizations in Hamburg and Bucharest, and almost 300 engineering positions are open, with about 35 in Europe.</a:t>
            </a:r>
          </a:p>
          <a:p>
            <a:pPr/>
          </a:p>
          <a:p>
            <a:pPr/>
            <a:r>
              <a:t>The second link is to my vanity page - you'll find links to nearly all of my talks (at least all the ones I've been able to hunt down). This talk will be posted there soon.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Shape 236"/>
          <p:cNvSpPr/>
          <p:nvPr>
            <p:ph type="sldImg"/>
          </p:nvPr>
        </p:nvSpPr>
        <p:spPr>
          <a:prstGeom prst="rect">
            <a:avLst/>
          </a:prstGeom>
        </p:spPr>
        <p:txBody>
          <a:bodyPr/>
          <a:lstStyle/>
          <a:p>
            <a:pPr/>
          </a:p>
        </p:txBody>
      </p:sp>
      <p:sp>
        <p:nvSpPr>
          <p:cNvPr id="237" name="Shape 237"/>
          <p:cNvSpPr/>
          <p:nvPr>
            <p:ph type="body" sz="quarter" idx="1"/>
          </p:nvPr>
        </p:nvSpPr>
        <p:spPr>
          <a:prstGeom prst="rect">
            <a:avLst/>
          </a:prstGeom>
        </p:spPr>
        <p:txBody>
          <a:bodyPr/>
          <a:lstStyle/>
          <a:p>
            <a:pPr/>
            <a:r>
              <a:t>And now we can remove our precondition. Everyone already makes these assumptions - but they need to be written down. Otherwise, you forget the "unless otherwise specified" and it gets out of control.</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Shape 242"/>
          <p:cNvSpPr/>
          <p:nvPr>
            <p:ph type="sldImg"/>
          </p:nvPr>
        </p:nvSpPr>
        <p:spPr>
          <a:prstGeom prst="rect">
            <a:avLst/>
          </a:prstGeom>
        </p:spPr>
        <p:txBody>
          <a:bodyPr/>
          <a:lstStyle/>
          <a:p>
            <a:pPr/>
          </a:p>
        </p:txBody>
      </p:sp>
      <p:sp>
        <p:nvSpPr>
          <p:cNvPr id="243" name="Shape 243"/>
          <p:cNvSpPr/>
          <p:nvPr>
            <p:ph type="body" sz="quarter" idx="1"/>
          </p:nvPr>
        </p:nvSpPr>
        <p:spPr>
          <a:prstGeom prst="rect">
            <a:avLst/>
          </a:prstGeom>
        </p:spPr>
        <p:txBody>
          <a:bodyPr/>
          <a:lstStyle/>
          <a:p>
            <a:pPr/>
            <a:r>
              <a:t>We don't normally pass an `int` by reference; we pass an object by reference as an optimization to avoid unnecessary copies. But for types where the cost of taking the reference is as much as passing the value, we pass the value. By convention, arithmetic types and pointers are passed by value. In generic code, iterators and invocable (function objects) are passed by value because they are likely small and trivial.</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Shape 248"/>
          <p:cNvSpPr/>
          <p:nvPr>
            <p:ph type="sldImg"/>
          </p:nvPr>
        </p:nvSpPr>
        <p:spPr>
          <a:prstGeom prst="rect">
            <a:avLst/>
          </a:prstGeom>
        </p:spPr>
        <p:txBody>
          <a:bodyPr/>
          <a:lstStyle/>
          <a:p>
            <a:pPr/>
          </a:p>
        </p:txBody>
      </p:sp>
      <p:sp>
        <p:nvSpPr>
          <p:cNvPr id="249" name="Shape 249"/>
          <p:cNvSpPr/>
          <p:nvPr>
            <p:ph type="body" sz="quarter" idx="1"/>
          </p:nvPr>
        </p:nvSpPr>
        <p:spPr>
          <a:prstGeom prst="rect">
            <a:avLst/>
          </a:prstGeom>
        </p:spPr>
        <p:txBody>
          <a:bodyPr/>
          <a:lstStyle/>
          <a:p>
            <a:pPr/>
            <a:r>
              <a:t>How would I replace the battery in my car, compared to rebuilding an equivalent vehicle with a new battery?</a:t>
            </a:r>
          </a:p>
          <a:p>
            <a:pPr/>
          </a:p>
          <a:p>
            <a:pPr/>
            <a:r>
              <a:t>In situ operations are more space-efficient and may be more time-efficient.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Shape 254"/>
          <p:cNvSpPr/>
          <p:nvPr>
            <p:ph type="sldImg"/>
          </p:nvPr>
        </p:nvSpPr>
        <p:spPr>
          <a:prstGeom prst="rect">
            <a:avLst/>
          </a:prstGeom>
        </p:spPr>
        <p:txBody>
          <a:bodyPr/>
          <a:lstStyle/>
          <a:p>
            <a:pPr/>
          </a:p>
        </p:txBody>
      </p:sp>
      <p:sp>
        <p:nvSpPr>
          <p:cNvPr id="255" name="Shape 255"/>
          <p:cNvSpPr/>
          <p:nvPr>
            <p:ph type="body" sz="quarter" idx="1"/>
          </p:nvPr>
        </p:nvSpPr>
        <p:spPr>
          <a:prstGeom prst="rect">
            <a:avLst/>
          </a:prstGeom>
        </p:spPr>
        <p:txBody>
          <a:bodyPr/>
          <a:lstStyle/>
          <a:p>
            <a:pPr/>
            <a:r>
              <a:t>Let's define a couple of more terms.</a:t>
            </a:r>
          </a:p>
          <a:p>
            <a:pPr/>
          </a:p>
          <a:p>
            <a:pPr/>
            <a:r>
              <a:t>An action is sometimes referred to as a functional update.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Shape 260"/>
          <p:cNvSpPr/>
          <p:nvPr>
            <p:ph type="sldImg"/>
          </p:nvPr>
        </p:nvSpPr>
        <p:spPr>
          <a:prstGeom prst="rect">
            <a:avLst/>
          </a:prstGeom>
        </p:spPr>
        <p:txBody>
          <a:bodyPr/>
          <a:lstStyle/>
          <a:p>
            <a:pPr/>
          </a:p>
        </p:txBody>
      </p:sp>
      <p:sp>
        <p:nvSpPr>
          <p:cNvPr id="261" name="Shape 261"/>
          <p:cNvSpPr/>
          <p:nvPr>
            <p:ph type="body" sz="quarter" idx="1"/>
          </p:nvPr>
        </p:nvSpPr>
        <p:spPr>
          <a:prstGeom prst="rect">
            <a:avLst/>
          </a:prstGeom>
        </p:spPr>
        <p:txBody>
          <a:bodyPr/>
          <a:lstStyle/>
          <a:p>
            <a:pPr/>
            <a:r>
              <a:t>For a given operation, either an action or transformation may be a more efficient implementation. All other things being equal prefer transformations.</a:t>
            </a:r>
          </a:p>
          <a:p>
            <a:pPr/>
          </a:p>
          <a:p>
            <a:pPr/>
            <a:r>
              <a:t>Because of the duality - you only need to write one. But the nature of the operation may tell you which one to implement. And we'll see later that sometimes there is value in writing both forms.</a:t>
            </a:r>
          </a:p>
          <a:p>
            <a:pPr/>
          </a:p>
          <a:p>
            <a:pPr/>
            <a:r>
              <a:t>sort is an example that is more efficient in situ, and partition is more efficient as a transformation.</a:t>
            </a:r>
          </a:p>
          <a:p>
            <a:pPr/>
          </a:p>
          <a:p>
            <a:pPr/>
            <a:r>
              <a:t>The transformation here is taking the argument by value, but we need to say a little more about passing arguments &lt;click&gt;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Shape 266"/>
          <p:cNvSpPr/>
          <p:nvPr>
            <p:ph type="sldImg"/>
          </p:nvPr>
        </p:nvSpPr>
        <p:spPr>
          <a:prstGeom prst="rect">
            <a:avLst/>
          </a:prstGeom>
        </p:spPr>
        <p:txBody>
          <a:bodyPr/>
          <a:lstStyle/>
          <a:p>
            <a:pPr/>
          </a:p>
        </p:txBody>
      </p:sp>
      <p:sp>
        <p:nvSpPr>
          <p:cNvPr id="267" name="Shape 267"/>
          <p:cNvSpPr/>
          <p:nvPr>
            <p:ph type="body" sz="quarter" idx="1"/>
          </p:nvPr>
        </p:nvSpPr>
        <p:spPr>
          <a:prstGeom prst="rect">
            <a:avLst/>
          </a:prstGeom>
        </p:spPr>
        <p:txBody>
          <a:bodyPr/>
          <a:lstStyle/>
          <a:p>
            <a:pPr/>
            <a:r>
              <a:t>I'm borrowing the argument terminology from Hylo because C++ doesn't have a good nomenclature for this.</a:t>
            </a:r>
          </a:p>
          <a:p>
            <a:pPr/>
          </a:p>
          <a:p>
            <a:pPr/>
            <a:r>
              <a:t>[regarding if T is deduced] We want the sink to be a non_const rvalue reference, I leave it as an exercise to write is_sink_v constraint. Unfortunately, I don't see a way to do it as a concept where you could say `auto sink a`</a:t>
            </a:r>
          </a:p>
          <a:p>
            <a:pPr/>
          </a:p>
          <a:p>
            <a:pPr/>
            <a:r>
              <a:t>Consider `!std::is_reference_v&lt;T&gt; &amp;&amp; !std::is_const_v&lt;T&gt;`.</a:t>
            </a:r>
          </a:p>
          <a:p>
            <a:pPr/>
          </a:p>
          <a:p>
            <a:pPr/>
            <a:r>
              <a:t>template &lt;class T&gt;</a:t>
            </a:r>
          </a:p>
          <a:p>
            <a:pPr/>
            <a:r>
              <a:t>inline constexpr bool is_sink_v{std::is_const_v&lt;std::remove_reference_t&lt;T&gt;&gt; &amp;&amp; std::is_rvalue_reference_v&lt;T&gt;};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Shape 272"/>
          <p:cNvSpPr/>
          <p:nvPr>
            <p:ph type="sldImg"/>
          </p:nvPr>
        </p:nvSpPr>
        <p:spPr>
          <a:prstGeom prst="rect">
            <a:avLst/>
          </a:prstGeom>
        </p:spPr>
        <p:txBody>
          <a:bodyPr/>
          <a:lstStyle/>
          <a:p>
            <a:pPr/>
          </a:p>
        </p:txBody>
      </p:sp>
      <p:sp>
        <p:nvSpPr>
          <p:cNvPr id="273" name="Shape 273"/>
          <p:cNvSpPr/>
          <p:nvPr>
            <p:ph type="body" sz="quarter" idx="1"/>
          </p:nvPr>
        </p:nvSpPr>
        <p:spPr>
          <a:prstGeom prst="rect">
            <a:avLst/>
          </a:prstGeom>
        </p:spPr>
        <p:txBody>
          <a:bodyPr/>
          <a:lstStyle/>
          <a:p>
            <a:pPr/>
            <a:r>
              <a:t>We want each of these to behave like the corresponding transformation form was used. We already found we cannot alias the value across threads. Are there other preconditions?</a:t>
            </a:r>
          </a:p>
          <a:p>
            <a:pPr/>
          </a:p>
          <a:p>
            <a:pPr/>
            <a:r>
              <a:t>Regarding sink - In C++ you still have a named object if it was an lvalue.</a:t>
            </a:r>
          </a:p>
          <a:p>
            <a:pPr/>
          </a:p>
          <a:p>
            <a:pPr/>
            <a:r>
              <a:t>sink arguments are used when the argument is escaped - either stored or returned, possibly with modification.</a:t>
            </a:r>
          </a:p>
          <a:p>
            <a:pPr/>
          </a:p>
          <a:p>
            <a:pPr/>
            <a:r>
              <a:t>Pass by value is a let argument from the caller side, and consumable (sink) by the implementor. For small (&lt;= sizeof(void*)) basic types (move and copy are equivalent) pass by value is used.</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Shape 278"/>
          <p:cNvSpPr/>
          <p:nvPr>
            <p:ph type="sldImg"/>
          </p:nvPr>
        </p:nvSpPr>
        <p:spPr>
          <a:prstGeom prst="rect">
            <a:avLst/>
          </a:prstGeom>
        </p:spPr>
        <p:txBody>
          <a:bodyPr/>
          <a:lstStyle/>
          <a:p>
            <a:pPr/>
          </a:p>
        </p:txBody>
      </p:sp>
      <p:sp>
        <p:nvSpPr>
          <p:cNvPr id="279" name="Shape 279"/>
          <p:cNvSpPr/>
          <p:nvPr>
            <p:ph type="body" sz="quarter" idx="1"/>
          </p:nvPr>
        </p:nvSpPr>
        <p:spPr>
          <a:prstGeom prst="rect">
            <a:avLst/>
          </a:prstGeom>
        </p:spPr>
        <p:txBody>
          <a:bodyPr/>
          <a:lstStyle/>
          <a:p>
            <a:pPr/>
            <a:r>
              <a:t>Will this print `4`, or `2`, or something else? We can see from the implementation that the answer is `4`. This is breaking the client contract that the second argument is not modified. The postconditions conflict - a contradiction. But maybe this is what we "expected." But what if offset was implemented this way &lt;click&gt;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Shape 284"/>
          <p:cNvSpPr/>
          <p:nvPr>
            <p:ph type="sldImg"/>
          </p:nvPr>
        </p:nvSpPr>
        <p:spPr>
          <a:prstGeom prst="rect">
            <a:avLst/>
          </a:prstGeom>
        </p:spPr>
        <p:txBody>
          <a:bodyPr/>
          <a:lstStyle/>
          <a:p>
            <a:pPr/>
          </a:p>
        </p:txBody>
      </p:sp>
      <p:sp>
        <p:nvSpPr>
          <p:cNvPr id="285" name="Shape 285"/>
          <p:cNvSpPr/>
          <p:nvPr>
            <p:ph type="body" sz="quarter" idx="1"/>
          </p:nvPr>
        </p:nvSpPr>
        <p:spPr>
          <a:prstGeom prst="rect">
            <a:avLst/>
          </a:prstGeom>
        </p:spPr>
        <p:txBody>
          <a:bodyPr/>
          <a:lstStyle/>
          <a:p>
            <a:pPr/>
            <a:r>
              <a:t>the print statement is never reached. Because of the aliasing between arguments, where one is under mutation, the implementation cannot satisfy either postcondition.</a:t>
            </a:r>
          </a:p>
          <a:p>
            <a:pPr/>
          </a:p>
          <a:p>
            <a:pPr/>
            <a:r>
              <a:t>This may seem like a contrived example. But here is a real one &lt;click&gt;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Shape 290"/>
          <p:cNvSpPr/>
          <p:nvPr>
            <p:ph type="sldImg"/>
          </p:nvPr>
        </p:nvSpPr>
        <p:spPr>
          <a:prstGeom prst="rect">
            <a:avLst/>
          </a:prstGeom>
        </p:spPr>
        <p:txBody>
          <a:bodyPr/>
          <a:lstStyle/>
          <a:p>
            <a:pPr/>
          </a:p>
        </p:txBody>
      </p:sp>
      <p:sp>
        <p:nvSpPr>
          <p:cNvPr id="291" name="Shape 291"/>
          <p:cNvSpPr/>
          <p:nvPr>
            <p:ph type="body" sz="quarter" idx="1"/>
          </p:nvPr>
        </p:nvSpPr>
        <p:spPr>
          <a:prstGeom prst="rect">
            <a:avLst/>
          </a:prstGeom>
        </p:spPr>
        <p:txBody>
          <a:bodyPr/>
          <a:lstStyle/>
          <a:p>
            <a:pPr/>
            <a:r>
              <a:t>What will this print... It depends on the implementation, but here is one answer&lt;click&gt;</a:t>
            </a:r>
          </a:p>
          <a:p>
            <a:pPr/>
          </a:p>
          <a:p>
            <a:pPr/>
            <a:r>
              <a:t>Why? After the code removes the first element matching a[0] (0), a[0] holds a 1, so the remaining 1s are removed, leaving the trailing 0. According to the standard, the answer is unspecified.</a:t>
            </a:r>
          </a:p>
          <a:p>
            <a:pPr/>
          </a:p>
          <a:p>
            <a:pPr/>
            <a:r>
              <a:t>If arguments are aliased with mutation, local reasoning is broken for both the client and implementor.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Shape 132"/>
          <p:cNvSpPr/>
          <p:nvPr>
            <p:ph type="sldImg"/>
          </p:nvPr>
        </p:nvSpPr>
        <p:spPr>
          <a:prstGeom prst="rect">
            <a:avLst/>
          </a:prstGeom>
        </p:spPr>
        <p:txBody>
          <a:bodyPr/>
          <a:lstStyle/>
          <a:p>
            <a:pPr/>
          </a:p>
        </p:txBody>
      </p:sp>
      <p:sp>
        <p:nvSpPr>
          <p:cNvPr id="133" name="Shape 133"/>
          <p:cNvSpPr/>
          <p:nvPr>
            <p:ph type="body" sz="quarter" idx="1"/>
          </p:nvPr>
        </p:nvSpPr>
        <p:spPr>
          <a:prstGeom prst="rect">
            <a:avLst/>
          </a:prstGeom>
        </p:spPr>
        <p:txBody>
          <a:bodyPr/>
          <a:lstStyle/>
          <a:p>
            <a:pPr/>
            <a:r>
              <a:t>The original idea for this talk was "Local Reasoning in Any Language" to document how I think about code, regardless of the language I'm programming in. The talk gets mired in the C++ details, so doing a set of languages seemed too much. Except for the details, the rules in this talk apply to all languages. I present here how I map these ideas into C++; it isn't the only mapping for C++, and if you program in a different language, figure out a set of conventions to map the ideas into that language.</a:t>
            </a:r>
          </a:p>
          <a:p>
            <a:pPr/>
          </a:p>
          <a:p>
            <a:pPr/>
            <a:r>
              <a:t>My team is trying to build a culture of correctness - how to engineers write correct code, not how do you go about proving code is correct after-the-fact.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Shape 296"/>
          <p:cNvSpPr/>
          <p:nvPr>
            <p:ph type="sldImg"/>
          </p:nvPr>
        </p:nvSpPr>
        <p:spPr>
          <a:prstGeom prst="rect">
            <a:avLst/>
          </a:prstGeom>
        </p:spPr>
        <p:txBody>
          <a:bodyPr/>
          <a:lstStyle/>
          <a:p>
            <a:pPr/>
          </a:p>
        </p:txBody>
      </p:sp>
      <p:sp>
        <p:nvSpPr>
          <p:cNvPr id="297" name="Shape 297"/>
          <p:cNvSpPr/>
          <p:nvPr>
            <p:ph type="body" sz="quarter" idx="1"/>
          </p:nvPr>
        </p:nvSpPr>
        <p:spPr>
          <a:prstGeom prst="rect">
            <a:avLst/>
          </a:prstGeom>
        </p:spPr>
        <p:txBody>
          <a:bodyPr/>
          <a:lstStyle/>
          <a:p>
            <a:pPr/>
            <a:r>
              <a:t>We do have to say one more thing about references in C++. What does this line of code do?</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Shape 306"/>
          <p:cNvSpPr/>
          <p:nvPr>
            <p:ph type="sldImg"/>
          </p:nvPr>
        </p:nvSpPr>
        <p:spPr>
          <a:prstGeom prst="rect">
            <a:avLst/>
          </a:prstGeom>
        </p:spPr>
        <p:txBody>
          <a:bodyPr/>
          <a:lstStyle/>
          <a:p>
            <a:pPr/>
          </a:p>
        </p:txBody>
      </p:sp>
      <p:sp>
        <p:nvSpPr>
          <p:cNvPr id="307" name="Shape 307"/>
          <p:cNvSpPr/>
          <p:nvPr>
            <p:ph type="body" sz="quarter" idx="1"/>
          </p:nvPr>
        </p:nvSpPr>
        <p:spPr>
          <a:prstGeom prst="rect">
            <a:avLst/>
          </a:prstGeom>
        </p:spPr>
        <p:txBody>
          <a:bodyPr/>
          <a:lstStyle/>
          <a:p>
            <a:pPr/>
            <a:r>
              <a:t>I want to say that initializing a reference from an object outside of its lifetime (either before construction or after destruction) was forbidden, but it is not.</a:t>
            </a:r>
          </a:p>
          <a:p>
            <a:pPr/>
          </a:p>
          <a:p>
            <a:pPr/>
            <a:r>
              <a:t>These preconditions appear in various forms in several [modern? safe?] languages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Shape 312"/>
          <p:cNvSpPr/>
          <p:nvPr>
            <p:ph type="sldImg"/>
          </p:nvPr>
        </p:nvSpPr>
        <p:spPr>
          <a:prstGeom prst="rect">
            <a:avLst/>
          </a:prstGeom>
        </p:spPr>
        <p:txBody>
          <a:bodyPr/>
          <a:lstStyle/>
          <a:p>
            <a:pPr/>
          </a:p>
        </p:txBody>
      </p:sp>
      <p:sp>
        <p:nvSpPr>
          <p:cNvPr id="313" name="Shape 313"/>
          <p:cNvSpPr/>
          <p:nvPr>
            <p:ph type="body" sz="quarter" idx="1"/>
          </p:nvPr>
        </p:nvSpPr>
        <p:spPr>
          <a:prstGeom prst="rect">
            <a:avLst/>
          </a:prstGeom>
        </p:spPr>
        <p:txBody>
          <a:bodyPr/>
          <a:lstStyle/>
          <a:p>
            <a:pPr/>
            <a:r>
              <a:t>In Swift, this is known as "The Law of Exclusivity", a term coined by John McCall.</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Shape 318"/>
          <p:cNvSpPr/>
          <p:nvPr>
            <p:ph type="sldImg"/>
          </p:nvPr>
        </p:nvSpPr>
        <p:spPr>
          <a:prstGeom prst="rect">
            <a:avLst/>
          </a:prstGeom>
        </p:spPr>
        <p:txBody>
          <a:bodyPr/>
          <a:lstStyle/>
          <a:p>
            <a:pPr/>
          </a:p>
        </p:txBody>
      </p:sp>
      <p:sp>
        <p:nvSpPr>
          <p:cNvPr id="319" name="Shape 319"/>
          <p:cNvSpPr/>
          <p:nvPr>
            <p:ph type="body" sz="quarter" idx="1"/>
          </p:nvPr>
        </p:nvSpPr>
        <p:spPr>
          <a:prstGeom prst="rect">
            <a:avLst/>
          </a:prstGeom>
        </p:spPr>
        <p:txBody>
          <a:bodyPr/>
          <a:lstStyle/>
          <a:p>
            <a:pPr/>
            <a:r>
              <a:t>In Rust, the borrow checker enforces this restriction. C++ does not have such a restriction. We must rely on conventions and diligence.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Shape 326"/>
          <p:cNvSpPr/>
          <p:nvPr>
            <p:ph type="sldImg"/>
          </p:nvPr>
        </p:nvSpPr>
        <p:spPr>
          <a:prstGeom prst="rect">
            <a:avLst/>
          </a:prstGeom>
        </p:spPr>
        <p:txBody>
          <a:bodyPr/>
          <a:lstStyle/>
          <a:p>
            <a:pPr/>
          </a:p>
        </p:txBody>
      </p:sp>
      <p:sp>
        <p:nvSpPr>
          <p:cNvPr id="327" name="Shape 327"/>
          <p:cNvSpPr/>
          <p:nvPr>
            <p:ph type="body" sz="quarter" idx="1"/>
          </p:nvPr>
        </p:nvSpPr>
        <p:spPr>
          <a:prstGeom prst="rect">
            <a:avLst/>
          </a:prstGeom>
        </p:spPr>
        <p:txBody>
          <a:bodyPr/>
          <a:lstStyle/>
          <a:p>
            <a:pPr/>
            <a:r>
              <a:t>We haven't talked about function results yet. So let's start our discussion of projections there...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Shape 332"/>
          <p:cNvSpPr/>
          <p:nvPr>
            <p:ph type="sldImg"/>
          </p:nvPr>
        </p:nvSpPr>
        <p:spPr>
          <a:prstGeom prst="rect">
            <a:avLst/>
          </a:prstGeom>
        </p:spPr>
        <p:txBody>
          <a:bodyPr/>
          <a:lstStyle/>
          <a:p>
            <a:pPr/>
          </a:p>
        </p:txBody>
      </p:sp>
      <p:sp>
        <p:nvSpPr>
          <p:cNvPr id="333" name="Shape 333"/>
          <p:cNvSpPr/>
          <p:nvPr>
            <p:ph type="body" sz="quarter" idx="1"/>
          </p:nvPr>
        </p:nvSpPr>
        <p:spPr>
          <a:prstGeom prst="rect">
            <a:avLst/>
          </a:prstGeom>
        </p:spPr>
        <p:txBody>
          <a:bodyPr/>
          <a:lstStyle/>
          <a:p>
            <a:pPr/>
            <a:r>
              <a:t>Let's go back to an early simple function. Here, we are returning a new value. Would it ever make sense to return a reference from a function?</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 name="Shape 338"/>
          <p:cNvSpPr/>
          <p:nvPr>
            <p:ph type="sldImg"/>
          </p:nvPr>
        </p:nvSpPr>
        <p:spPr>
          <a:prstGeom prst="rect">
            <a:avLst/>
          </a:prstGeom>
        </p:spPr>
        <p:txBody>
          <a:bodyPr/>
          <a:lstStyle/>
          <a:p>
            <a:pPr/>
          </a:p>
        </p:txBody>
      </p:sp>
      <p:sp>
        <p:nvSpPr>
          <p:cNvPr id="339" name="Shape 339"/>
          <p:cNvSpPr/>
          <p:nvPr>
            <p:ph type="body" sz="quarter" idx="1"/>
          </p:nvPr>
        </p:nvSpPr>
        <p:spPr>
          <a:prstGeom prst="rect">
            <a:avLst/>
          </a:prstGeom>
        </p:spPr>
        <p:txBody>
          <a:bodyPr/>
          <a:lstStyle/>
          <a:p>
            <a:pPr/>
            <a:r>
              <a:t>vector::back() is an example of returning a reference. There are many examples of returning references in the standard library, all assignment operators, indexing, and the min and max algorithms (by const reference, unfortunately)...</a:t>
            </a:r>
          </a:p>
          <a:p>
            <a:pPr/>
          </a:p>
          <a:p>
            <a:pPr/>
            <a:r>
              <a:t>When we return a reference to a _part_ of something (and the whole is a part of the whole), we refer to it as a _projection_.</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Shape 344"/>
          <p:cNvSpPr/>
          <p:nvPr>
            <p:ph type="sldImg"/>
          </p:nvPr>
        </p:nvSpPr>
        <p:spPr>
          <a:prstGeom prst="rect">
            <a:avLst/>
          </a:prstGeom>
        </p:spPr>
        <p:txBody>
          <a:bodyPr/>
          <a:lstStyle/>
          <a:p>
            <a:pPr/>
          </a:p>
        </p:txBody>
      </p:sp>
      <p:sp>
        <p:nvSpPr>
          <p:cNvPr id="345" name="Shape 345"/>
          <p:cNvSpPr/>
          <p:nvPr>
            <p:ph type="body" sz="quarter" idx="1"/>
          </p:nvPr>
        </p:nvSpPr>
        <p:spPr>
          <a:prstGeom prst="rect">
            <a:avLst/>
          </a:prstGeom>
        </p:spPr>
        <p:txBody>
          <a:bodyPr/>
          <a:lstStyle/>
          <a:p>
            <a:pPr/>
            <a:r>
              <a:t>The fact that projection qualifiers mirror argument qualifiers is not a coincidence -</a:t>
            </a:r>
          </a:p>
          <a:p>
            <a:pPr/>
            <a:r>
              <a:t>	By reference arguments _are_ projections.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Shape 354"/>
          <p:cNvSpPr/>
          <p:nvPr>
            <p:ph type="sldImg"/>
          </p:nvPr>
        </p:nvSpPr>
        <p:spPr>
          <a:prstGeom prst="rect">
            <a:avLst/>
          </a:prstGeom>
        </p:spPr>
        <p:txBody>
          <a:bodyPr/>
          <a:lstStyle/>
          <a:p>
            <a:pPr/>
          </a:p>
        </p:txBody>
      </p:sp>
      <p:sp>
        <p:nvSpPr>
          <p:cNvPr id="355" name="Shape 355"/>
          <p:cNvSpPr/>
          <p:nvPr>
            <p:ph type="body" sz="quarter" idx="1"/>
          </p:nvPr>
        </p:nvSpPr>
        <p:spPr>
          <a:prstGeom prst="rect">
            <a:avLst/>
          </a:prstGeom>
        </p:spPr>
        <p:txBody>
          <a:bodyPr/>
          <a:lstStyle/>
          <a:p>
            <a:pPr/>
            <a:r>
              <a:t>These are the general rules, a specific operation my provide stronger guarantees. It is the client responsibility to only pass valid projections to an operation</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 name="Shape 361"/>
          <p:cNvSpPr/>
          <p:nvPr>
            <p:ph type="sldImg"/>
          </p:nvPr>
        </p:nvSpPr>
        <p:spPr>
          <a:prstGeom prst="rect">
            <a:avLst/>
          </a:prstGeom>
        </p:spPr>
        <p:txBody>
          <a:bodyPr/>
          <a:lstStyle/>
          <a:p>
            <a:pPr/>
          </a:p>
        </p:txBody>
      </p:sp>
      <p:sp>
        <p:nvSpPr>
          <p:cNvPr id="362" name="Shape 362"/>
          <p:cNvSpPr/>
          <p:nvPr>
            <p:ph type="body" sz="quarter" idx="1"/>
          </p:nvPr>
        </p:nvSpPr>
        <p:spPr>
          <a:prstGeom prst="rect">
            <a:avLst/>
          </a:prstGeom>
        </p:spPr>
        <p:txBody>
          <a:bodyPr/>
          <a:lstStyle/>
          <a:p>
            <a:pPr/>
            <a:r>
              <a:t>These are the general rules, a specific operation my provide stronger guarantees. Unless otherwise specified.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Shape 138"/>
          <p:cNvSpPr/>
          <p:nvPr>
            <p:ph type="sldImg"/>
          </p:nvPr>
        </p:nvSpPr>
        <p:spPr>
          <a:prstGeom prst="rect">
            <a:avLst/>
          </a:prstGeom>
        </p:spPr>
        <p:txBody>
          <a:bodyPr/>
          <a:lstStyle/>
          <a:p>
            <a:pPr/>
          </a:p>
        </p:txBody>
      </p:sp>
      <p:sp>
        <p:nvSpPr>
          <p:cNvPr id="139" name="Shape 139"/>
          <p:cNvSpPr/>
          <p:nvPr>
            <p:ph type="body" sz="quarter" idx="1"/>
          </p:nvPr>
        </p:nvSpPr>
        <p:spPr>
          <a:prstGeom prst="rect">
            <a:avLst/>
          </a:prstGeom>
        </p:spPr>
        <p:txBody>
          <a:bodyPr/>
          <a:lstStyle/>
          <a:p>
            <a:pPr/>
            <a:r>
              <a:t>In the 1980s and '90s, when object-oriented programming was in its heyday, the idea that we could build complex systems from large networks of objects was the rage. This is an issue of Byte magazine from 1981 - it had a massive influence on the entire industry and launched "Object Oriented Programming." Even though Smalltalk never gained widespread adoption, it was a very influential language.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Shape 367"/>
          <p:cNvSpPr/>
          <p:nvPr>
            <p:ph type="sldImg"/>
          </p:nvPr>
        </p:nvSpPr>
        <p:spPr>
          <a:prstGeom prst="rect">
            <a:avLst/>
          </a:prstGeom>
        </p:spPr>
        <p:txBody>
          <a:bodyPr/>
          <a:lstStyle/>
          <a:p>
            <a:pPr/>
          </a:p>
        </p:txBody>
      </p:sp>
      <p:sp>
        <p:nvSpPr>
          <p:cNvPr id="368" name="Shape 368"/>
          <p:cNvSpPr/>
          <p:nvPr>
            <p:ph type="body" sz="quarter" idx="1"/>
          </p:nvPr>
        </p:nvSpPr>
        <p:spPr>
          <a:prstGeom prst="rect">
            <a:avLst/>
          </a:prstGeom>
        </p:spPr>
        <p:txBody>
          <a:bodyPr/>
          <a:lstStyle/>
          <a:p>
            <a:pPr/>
            <a:r>
              <a:t>The copy algorithm has specific rules about overlapping ranges and copying to the left - as with our other rules there is an "unless otherwise specified" clause. If you rely on "otherwise specified" behavior - note it in a comment with a link to the documentation.</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1" name="Shape 371"/>
          <p:cNvSpPr/>
          <p:nvPr>
            <p:ph type="sldImg"/>
          </p:nvPr>
        </p:nvSpPr>
        <p:spPr>
          <a:prstGeom prst="rect">
            <a:avLst/>
          </a:prstGeom>
        </p:spPr>
        <p:txBody>
          <a:bodyPr/>
          <a:lstStyle/>
          <a:p>
            <a:pPr/>
          </a:p>
        </p:txBody>
      </p:sp>
      <p:sp>
        <p:nvSpPr>
          <p:cNvPr id="372" name="Shape 372"/>
          <p:cNvSpPr/>
          <p:nvPr>
            <p:ph type="body" sz="quarter" idx="1"/>
          </p:nvPr>
        </p:nvSpPr>
        <p:spPr>
          <a:prstGeom prst="rect">
            <a:avLst/>
          </a:prstGeom>
        </p:spPr>
        <p:txBody>
          <a:bodyPr/>
          <a:lstStyle/>
          <a:p>
            <a:pPr/>
            <a:r>
              <a:t>Argument independence allows us to reason about a function in isolation, but for that to work, our objects must be independent.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Shape 377"/>
          <p:cNvSpPr/>
          <p:nvPr>
            <p:ph type="sldImg"/>
          </p:nvPr>
        </p:nvSpPr>
        <p:spPr>
          <a:prstGeom prst="rect">
            <a:avLst/>
          </a:prstGeom>
        </p:spPr>
        <p:txBody>
          <a:bodyPr/>
          <a:lstStyle/>
          <a:p>
            <a:pPr/>
          </a:p>
        </p:txBody>
      </p:sp>
      <p:sp>
        <p:nvSpPr>
          <p:cNvPr id="378" name="Shape 378"/>
          <p:cNvSpPr/>
          <p:nvPr>
            <p:ph type="body" sz="quarter" idx="1"/>
          </p:nvPr>
        </p:nvSpPr>
        <p:spPr>
          <a:prstGeom prst="rect">
            <a:avLst/>
          </a:prstGeom>
        </p:spPr>
        <p:txBody>
          <a:bodyPr/>
          <a:lstStyle/>
          <a:p>
            <a:pPr/>
            <a:r>
              <a:t>This seems like a ridiculous question - of course, the type is a shared widget pointer!</a:t>
            </a:r>
          </a:p>
          <a:p>
            <a:pPr/>
            <a:r>
              <a:t>It could be a let or sink argument since it is pass by-value...</a:t>
            </a:r>
          </a:p>
          <a:p>
            <a:pPr/>
            <a:r>
              <a:t>Do you think `f` is just operating on the pointer?</a:t>
            </a:r>
          </a:p>
          <a:p>
            <a:pPr/>
            <a:r>
              <a:t>Maybe the type of the argument is the widget. And the widget is mutable so this could be an inout widget argument. It could be a nullptr, so it could be an optional inout widget argument!</a:t>
            </a:r>
          </a:p>
          <a:p>
            <a:pPr/>
          </a:p>
          <a:p>
            <a:pPr/>
            <a:r>
              <a:t>f has exclusive access to the pointer (pass by-value). Am I confident f has exclusive mutable access to the widget for the duration of the call? Maybe the widget contains other child widgets held as shared pointers.</a:t>
            </a:r>
          </a:p>
          <a:p>
            <a:pPr/>
          </a:p>
          <a:p>
            <a:pPr/>
            <a:r>
              <a:t>Why is the extent important?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3" name="Shape 383"/>
          <p:cNvSpPr/>
          <p:nvPr>
            <p:ph type="sldImg"/>
          </p:nvPr>
        </p:nvSpPr>
        <p:spPr>
          <a:prstGeom prst="rect">
            <a:avLst/>
          </a:prstGeom>
        </p:spPr>
        <p:txBody>
          <a:bodyPr/>
          <a:lstStyle/>
          <a:p>
            <a:pPr/>
          </a:p>
        </p:txBody>
      </p:sp>
      <p:sp>
        <p:nvSpPr>
          <p:cNvPr id="384" name="Shape 384"/>
          <p:cNvSpPr/>
          <p:nvPr>
            <p:ph type="body" sz="quarter" idx="1"/>
          </p:nvPr>
        </p:nvSpPr>
        <p:spPr>
          <a:prstGeom prst="rect">
            <a:avLst/>
          </a:prstGeom>
        </p:spPr>
        <p:txBody>
          <a:bodyPr/>
          <a:lstStyle/>
          <a:p>
            <a:pPr/>
            <a:r>
              <a:t>Quick refresher on equality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9" name="Shape 389"/>
          <p:cNvSpPr/>
          <p:nvPr>
            <p:ph type="sldImg"/>
          </p:nvPr>
        </p:nvSpPr>
        <p:spPr>
          <a:prstGeom prst="rect">
            <a:avLst/>
          </a:prstGeom>
        </p:spPr>
        <p:txBody>
          <a:bodyPr/>
          <a:lstStyle/>
          <a:p>
            <a:pPr/>
          </a:p>
        </p:txBody>
      </p:sp>
      <p:sp>
        <p:nvSpPr>
          <p:cNvPr id="390" name="Shape 390"/>
          <p:cNvSpPr/>
          <p:nvPr>
            <p:ph type="body" sz="quarter" idx="1"/>
          </p:nvPr>
        </p:nvSpPr>
        <p:spPr>
          <a:prstGeom prst="rect">
            <a:avLst/>
          </a:prstGeom>
        </p:spPr>
        <p:txBody>
          <a:bodyPr/>
          <a:lstStyle/>
          <a:p>
            <a:pPr/>
            <a:r>
              <a:t>Equality also connects to move...</a:t>
            </a:r>
          </a:p>
          <a:p>
            <a:pPr/>
            <a:r>
              <a:t>Recall the duality between transformations and actions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Shape 395"/>
          <p:cNvSpPr/>
          <p:nvPr>
            <p:ph type="sldImg"/>
          </p:nvPr>
        </p:nvSpPr>
        <p:spPr>
          <a:prstGeom prst="rect">
            <a:avLst/>
          </a:prstGeom>
        </p:spPr>
        <p:txBody>
          <a:bodyPr/>
          <a:lstStyle/>
          <a:p>
            <a:pPr/>
          </a:p>
        </p:txBody>
      </p:sp>
      <p:sp>
        <p:nvSpPr>
          <p:cNvPr id="396" name="Shape 396"/>
          <p:cNvSpPr/>
          <p:nvPr>
            <p:ph type="body" sz="quarter" idx="1"/>
          </p:nvPr>
        </p:nvSpPr>
        <p:spPr>
          <a:prstGeom prst="rect">
            <a:avLst/>
          </a:prstGeom>
        </p:spPr>
        <p:txBody>
          <a:bodyPr/>
          <a:lstStyle/>
          <a:p>
            <a:pPr/>
            <a:r>
              <a:t>This is an example of equational reasoning. Projections are a proxy for a value, with rules governing the validity of the proxy.</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Shape 401"/>
          <p:cNvSpPr/>
          <p:nvPr>
            <p:ph type="sldImg"/>
          </p:nvPr>
        </p:nvSpPr>
        <p:spPr>
          <a:prstGeom prst="rect">
            <a:avLst/>
          </a:prstGeom>
        </p:spPr>
        <p:txBody>
          <a:bodyPr/>
          <a:lstStyle/>
          <a:p>
            <a:pPr/>
          </a:p>
        </p:txBody>
      </p:sp>
      <p:sp>
        <p:nvSpPr>
          <p:cNvPr id="402" name="Shape 402"/>
          <p:cNvSpPr/>
          <p:nvPr>
            <p:ph type="body" sz="quarter" idx="1"/>
          </p:nvPr>
        </p:nvSpPr>
        <p:spPr>
          <a:prstGeom prst="rect">
            <a:avLst/>
          </a:prstGeom>
        </p:spPr>
        <p:txBody>
          <a:bodyPr/>
          <a:lstStyle/>
          <a:p>
            <a:pPr/>
            <a:r>
              <a:t>a is a composite object with 4 integer part</a:t>
            </a:r>
          </a:p>
          <a:p>
            <a:pPr/>
            <a:r>
              <a:t>b is a composite object with two named parts</a:t>
            </a:r>
          </a:p>
          <a:p>
            <a:pPr/>
          </a:p>
          <a:p>
            <a:pPr/>
            <a:r>
              <a:t>disjointness - logically disjoint under mutation from other wholes - not necessarily other parts. The whole is responsible for not providing projections that alias. immutable and copy-on-write objects may share storage.</a:t>
            </a:r>
          </a:p>
          <a:p>
            <a:pPr/>
          </a:p>
          <a:p>
            <a:pPr/>
            <a:r>
              <a:t>Pointers, shared, unique or otherwise, witness a relationship. Which may, or may not, be a whole-part relationship. In an interface, their meaning is ambiguous and they are best avoided. Alone, they are disconnected from any whole.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7" name="Shape 407"/>
          <p:cNvSpPr/>
          <p:nvPr>
            <p:ph type="sldImg"/>
          </p:nvPr>
        </p:nvSpPr>
        <p:spPr>
          <a:prstGeom prst="rect">
            <a:avLst/>
          </a:prstGeom>
        </p:spPr>
        <p:txBody>
          <a:bodyPr/>
          <a:lstStyle/>
          <a:p>
            <a:pPr/>
          </a:p>
        </p:txBody>
      </p:sp>
      <p:sp>
        <p:nvSpPr>
          <p:cNvPr id="408" name="Shape 408"/>
          <p:cNvSpPr/>
          <p:nvPr>
            <p:ph type="body" sz="quarter" idx="1"/>
          </p:nvPr>
        </p:nvSpPr>
        <p:spPr>
          <a:prstGeom prst="rect">
            <a:avLst/>
          </a:prstGeom>
        </p:spPr>
        <p:txBody>
          <a:bodyPr/>
          <a:lstStyle/>
          <a:p>
            <a:pPr/>
            <a:r>
              <a:t>I prefer the sink/return-by-value form over mutation. It also allows for more concise code</a:t>
            </a:r>
          </a:p>
          <a:p>
            <a:pPr/>
          </a:p>
          <a:p>
            <a:pPr/>
            <a:r>
              <a:t>But we need to talk a little about non-whole part relationships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3" name="Shape 413"/>
          <p:cNvSpPr/>
          <p:nvPr>
            <p:ph type="sldImg"/>
          </p:nvPr>
        </p:nvSpPr>
        <p:spPr>
          <a:prstGeom prst="rect">
            <a:avLst/>
          </a:prstGeom>
        </p:spPr>
        <p:txBody>
          <a:bodyPr/>
          <a:lstStyle/>
          <a:p>
            <a:pPr/>
          </a:p>
        </p:txBody>
      </p:sp>
      <p:sp>
        <p:nvSpPr>
          <p:cNvPr id="414" name="Shape 414"/>
          <p:cNvSpPr/>
          <p:nvPr>
            <p:ph type="body" sz="quarter" idx="1"/>
          </p:nvPr>
        </p:nvSpPr>
        <p:spPr>
          <a:prstGeom prst="rect">
            <a:avLst/>
          </a:prstGeom>
        </p:spPr>
        <p:txBody>
          <a:bodyPr/>
          <a:lstStyle/>
          <a:p>
            <a:pPr/>
            <a:r>
              <a:t>[ Say more here... To reason locally...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9" name="Shape 419"/>
          <p:cNvSpPr/>
          <p:nvPr>
            <p:ph type="sldImg"/>
          </p:nvPr>
        </p:nvSpPr>
        <p:spPr>
          <a:prstGeom prst="rect">
            <a:avLst/>
          </a:prstGeom>
        </p:spPr>
        <p:txBody>
          <a:bodyPr/>
          <a:lstStyle/>
          <a:p>
            <a:pPr/>
          </a:p>
        </p:txBody>
      </p:sp>
      <p:sp>
        <p:nvSpPr>
          <p:cNvPr id="420" name="Shape 420"/>
          <p:cNvSpPr/>
          <p:nvPr>
            <p:ph type="body" sz="quarter" idx="1"/>
          </p:nvPr>
        </p:nvSpPr>
        <p:spPr>
          <a:prstGeom prst="rect">
            <a:avLst/>
          </a:prstGeom>
        </p:spPr>
        <p:txBody>
          <a:bodyPr/>
          <a:lstStyle/>
          <a:p>
            <a:pPr/>
            <a:r>
              <a:t>No mutation is the functional programming approach.</a:t>
            </a:r>
          </a:p>
          <a:p>
            <a:pPr/>
          </a:p>
          <a:p>
            <a:pPr/>
            <a:r>
              <a:t>Swift relies heavily on copy-on-write. It uses function bundles to associate a transform and action. When modifying an object, if the object is uniquely owned, the action is used. Otherwise, the transform is used, and the "copy" is free.</a:t>
            </a:r>
          </a:p>
          <a:p>
            <a:pPr/>
          </a:p>
          <a:p>
            <a:pPr/>
            <a:r>
              <a:t>For example, if we have a copy-on-write dynamic array that is shared, and we insert an element, instead of copying, then inserting, we copy up to the insertion point, then move in the elements to be inserted, the copy the remaining elements.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 name="Shape 144"/>
          <p:cNvSpPr/>
          <p:nvPr>
            <p:ph type="sldImg"/>
          </p:nvPr>
        </p:nvSpPr>
        <p:spPr>
          <a:prstGeom prst="rect">
            <a:avLst/>
          </a:prstGeom>
        </p:spPr>
        <p:txBody>
          <a:bodyPr/>
          <a:lstStyle/>
          <a:p>
            <a:pPr/>
          </a:p>
        </p:txBody>
      </p:sp>
      <p:sp>
        <p:nvSpPr>
          <p:cNvPr id="145" name="Shape 145"/>
          <p:cNvSpPr/>
          <p:nvPr>
            <p:ph type="body" sz="quarter" idx="1"/>
          </p:nvPr>
        </p:nvSpPr>
        <p:spPr>
          <a:prstGeom prst="rect">
            <a:avLst/>
          </a:prstGeom>
        </p:spPr>
        <p:txBody>
          <a:bodyPr/>
          <a:lstStyle/>
          <a:p>
            <a:pPr/>
            <a:r>
              <a:t>The seductive idea was that, as long as each component had a well-defined interface, we could build complex systems by simply connecting them like Lego bricks. This is a UML diagram - does anyone here currently use UML? This is a relatively small system - but it fits on a slide. A collection of classes all interconnected, what could go wrong?</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Shape 425"/>
          <p:cNvSpPr/>
          <p:nvPr>
            <p:ph type="sldImg"/>
          </p:nvPr>
        </p:nvSpPr>
        <p:spPr>
          <a:prstGeom prst="rect">
            <a:avLst/>
          </a:prstGeom>
        </p:spPr>
        <p:txBody>
          <a:bodyPr/>
          <a:lstStyle/>
          <a:p>
            <a:pPr/>
          </a:p>
        </p:txBody>
      </p:sp>
      <p:sp>
        <p:nvSpPr>
          <p:cNvPr id="426" name="Shape 426"/>
          <p:cNvSpPr/>
          <p:nvPr>
            <p:ph type="body" sz="quarter" idx="1"/>
          </p:nvPr>
        </p:nvSpPr>
        <p:spPr>
          <a:prstGeom prst="rect">
            <a:avLst/>
          </a:prstGeom>
        </p:spPr>
        <p:txBody>
          <a:bodyPr/>
          <a:lstStyle/>
          <a:p>
            <a:pPr/>
            <a:r>
              <a:t>In Rust this is down with ownership and borrowing, in Hylo this is done through whole/part relationships and projections. The advantage is less annotation.</a:t>
            </a:r>
          </a:p>
          <a:p>
            <a:pPr/>
          </a:p>
          <a:p>
            <a:pPr/>
            <a:r>
              <a:t>In C++, the developer must manage projections.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1" name="Shape 431"/>
          <p:cNvSpPr/>
          <p:nvPr>
            <p:ph type="sldImg"/>
          </p:nvPr>
        </p:nvSpPr>
        <p:spPr>
          <a:prstGeom prst="rect">
            <a:avLst/>
          </a:prstGeom>
        </p:spPr>
        <p:txBody>
          <a:bodyPr/>
          <a:lstStyle/>
          <a:p>
            <a:pPr/>
          </a:p>
        </p:txBody>
      </p:sp>
      <p:sp>
        <p:nvSpPr>
          <p:cNvPr id="432" name="Shape 432"/>
          <p:cNvSpPr/>
          <p:nvPr>
            <p:ph type="body" sz="quarter" idx="1"/>
          </p:nvPr>
        </p:nvSpPr>
        <p:spPr>
          <a:prstGeom prst="rect">
            <a:avLst/>
          </a:prstGeom>
        </p:spPr>
        <p:txBody>
          <a:bodyPr/>
          <a:lstStyle/>
          <a:p>
            <a:pPr/>
            <a:r>
              <a:t>This is the canonical template for a class. Well-behaved parts compose into well-behaved wholes. Copy and equality are part-wise. We don't need a default constructor unless there is a meaningful default value. It is nice that now we get != for free.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Shape 437"/>
          <p:cNvSpPr/>
          <p:nvPr>
            <p:ph type="sldImg"/>
          </p:nvPr>
        </p:nvSpPr>
        <p:spPr>
          <a:prstGeom prst="rect">
            <a:avLst/>
          </a:prstGeom>
        </p:spPr>
        <p:txBody>
          <a:bodyPr/>
          <a:lstStyle/>
          <a:p>
            <a:pPr/>
          </a:p>
        </p:txBody>
      </p:sp>
      <p:sp>
        <p:nvSpPr>
          <p:cNvPr id="438" name="Shape 438"/>
          <p:cNvSpPr/>
          <p:nvPr>
            <p:ph type="body" sz="quarter" idx="1"/>
          </p:nvPr>
        </p:nvSpPr>
        <p:spPr>
          <a:prstGeom prst="rect">
            <a:avLst/>
          </a:prstGeom>
        </p:spPr>
        <p:txBody>
          <a:bodyPr/>
          <a:lstStyle/>
          <a:p>
            <a:pPr/>
            <a:r>
              <a:t>Here the part-wise equality is okay - representational equality implies equality.</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3" name="Shape 443"/>
          <p:cNvSpPr/>
          <p:nvPr>
            <p:ph type="sldImg"/>
          </p:nvPr>
        </p:nvSpPr>
        <p:spPr>
          <a:prstGeom prst="rect">
            <a:avLst/>
          </a:prstGeom>
        </p:spPr>
        <p:txBody>
          <a:bodyPr/>
          <a:lstStyle/>
          <a:p>
            <a:pPr/>
          </a:p>
        </p:txBody>
      </p:sp>
      <p:sp>
        <p:nvSpPr>
          <p:cNvPr id="444" name="Shape 444"/>
          <p:cNvSpPr/>
          <p:nvPr>
            <p:ph type="body" sz="quarter" idx="1"/>
          </p:nvPr>
        </p:nvSpPr>
        <p:spPr>
          <a:prstGeom prst="rect">
            <a:avLst/>
          </a:prstGeom>
        </p:spPr>
        <p:txBody>
          <a:bodyPr/>
          <a:lstStyle/>
          <a:p>
            <a:pPr/>
            <a:r>
              <a:t>We can't use the default equality because it violates the axioms for copy - copies are equal.</a:t>
            </a:r>
          </a:p>
          <a:p>
            <a:pPr/>
            <a:r>
              <a:t>If we use unique_ptr we need to implement copy explicitly. </a:t>
            </a:r>
          </a:p>
          <a:p>
            <a:pPr/>
          </a:p>
          <a:p>
            <a:pPr/>
            <a:r>
              <a:t>There is a standard proposal for indirect_value that would encapsulate this. One could also imagine a shared_value (const). The stlab libraries have a copy-on-write abstraction, but it is overdue for revisiting.</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7" name="Shape 447"/>
          <p:cNvSpPr/>
          <p:nvPr>
            <p:ph type="sldImg"/>
          </p:nvPr>
        </p:nvSpPr>
        <p:spPr>
          <a:prstGeom prst="rect">
            <a:avLst/>
          </a:prstGeom>
        </p:spPr>
        <p:txBody>
          <a:bodyPr/>
          <a:lstStyle/>
          <a:p>
            <a:pPr/>
          </a:p>
        </p:txBody>
      </p:sp>
      <p:sp>
        <p:nvSpPr>
          <p:cNvPr id="448" name="Shape 448"/>
          <p:cNvSpPr/>
          <p:nvPr>
            <p:ph type="body" sz="quarter" idx="1"/>
          </p:nvPr>
        </p:nvSpPr>
        <p:spPr>
          <a:prstGeom prst="rect">
            <a:avLst/>
          </a:prstGeom>
        </p:spPr>
        <p:txBody>
          <a:bodyPr/>
          <a:lstStyle/>
          <a:p>
            <a:pPr/>
            <a:r>
              <a:t>But there is more to a system than just a bunch of objects - the objects are often somehow </a:t>
            </a:r>
            <a:r>
              <a:rPr i="1">
                <a:latin typeface="Carlito"/>
                <a:ea typeface="Carlito"/>
                <a:cs typeface="Carlito"/>
                <a:sym typeface="Carlito"/>
              </a:rPr>
              <a:t>related</a:t>
            </a:r>
            <a:r>
              <a: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3" name="Shape 453"/>
          <p:cNvSpPr/>
          <p:nvPr>
            <p:ph type="sldImg"/>
          </p:nvPr>
        </p:nvSpPr>
        <p:spPr>
          <a:prstGeom prst="rect">
            <a:avLst/>
          </a:prstGeom>
        </p:spPr>
        <p:txBody>
          <a:bodyPr/>
          <a:lstStyle/>
          <a:p>
            <a:pPr/>
          </a:p>
        </p:txBody>
      </p:sp>
      <p:sp>
        <p:nvSpPr>
          <p:cNvPr id="454" name="Shape 454"/>
          <p:cNvSpPr/>
          <p:nvPr>
            <p:ph type="body" sz="quarter" idx="1"/>
          </p:nvPr>
        </p:nvSpPr>
        <p:spPr>
          <a:prstGeom prst="rect">
            <a:avLst/>
          </a:prstGeom>
        </p:spPr>
        <p:txBody>
          <a:bodyPr/>
          <a:lstStyle/>
          <a:p>
            <a:pPr/>
            <a:r>
              <a:t>Relationships exist all over in the code - the main challenge in programming isn't in functions or classes, but in finding and managing the essential relationships.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9" name="Shape 459"/>
          <p:cNvSpPr/>
          <p:nvPr>
            <p:ph type="sldImg"/>
          </p:nvPr>
        </p:nvSpPr>
        <p:spPr>
          <a:prstGeom prst="rect">
            <a:avLst/>
          </a:prstGeom>
        </p:spPr>
        <p:txBody>
          <a:bodyPr/>
          <a:lstStyle/>
          <a:p>
            <a:pPr/>
          </a:p>
        </p:txBody>
      </p:sp>
      <p:sp>
        <p:nvSpPr>
          <p:cNvPr id="460" name="Shape 460"/>
          <p:cNvSpPr/>
          <p:nvPr>
            <p:ph type="body" sz="quarter" idx="1"/>
          </p:nvPr>
        </p:nvSpPr>
        <p:spPr>
          <a:prstGeom prst="rect">
            <a:avLst/>
          </a:prstGeom>
        </p:spPr>
        <p:txBody>
          <a:bodyPr/>
          <a:lstStyle/>
          <a:p>
            <a:pPr/>
            <a:r>
              <a:t>I'm emphasizing index - sometimes memory-safe or functional languages are described as solving the problems with pointers. They only solve the memory-safety problems, not correctness (because correctness doesn't compose), and surprisingly (in the case of functional languages), not the problem of local reasoning.</a:t>
            </a:r>
          </a:p>
          <a:p>
            <a:pPr/>
          </a:p>
          <a:p>
            <a:pPr/>
            <a:r>
              <a:t>In any Turing complete language, you can build a C machine and write buggy C code.</a:t>
            </a:r>
          </a:p>
          <a:p>
            <a:pPr/>
          </a:p>
          <a:p>
            <a:pPr/>
            <a:r>
              <a:t>If I have an index to the largest element of an array, and I change the element such that it is no longer the largest, my index, as a witness to the relationship, is invalid.</a:t>
            </a:r>
          </a:p>
          <a:p>
            <a:pPr/>
          </a:p>
          <a:p>
            <a:pPr/>
            <a:r>
              <a:t>This is the severing of relationships and invalidation of witnesses that we describe as "spooky action at a distance."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9" name="Shape 469"/>
          <p:cNvSpPr/>
          <p:nvPr>
            <p:ph type="sldImg"/>
          </p:nvPr>
        </p:nvSpPr>
        <p:spPr>
          <a:prstGeom prst="rect">
            <a:avLst/>
          </a:prstGeom>
        </p:spPr>
        <p:txBody>
          <a:bodyPr/>
          <a:lstStyle/>
          <a:p>
            <a:pPr/>
          </a:p>
        </p:txBody>
      </p:sp>
      <p:sp>
        <p:nvSpPr>
          <p:cNvPr id="470" name="Shape 470"/>
          <p:cNvSpPr/>
          <p:nvPr>
            <p:ph type="body" sz="quarter" idx="1"/>
          </p:nvPr>
        </p:nvSpPr>
        <p:spPr>
          <a:prstGeom prst="rect">
            <a:avLst/>
          </a:prstGeom>
        </p:spPr>
        <p:txBody>
          <a:bodyPr/>
          <a:lstStyle/>
          <a:p>
            <a:pPr/>
            <a:r>
              <a:t>Class invariants are extrinsic relationships on or between parts that always hold (for some definition of always).</a:t>
            </a:r>
          </a:p>
          <a:p>
            <a:pPr/>
          </a:p>
          <a:p>
            <a:pPr/>
            <a:r>
              <a:t>Private access is used to protect the class invariants.</a:t>
            </a:r>
          </a:p>
          <a:p>
            <a:pPr/>
          </a:p>
          <a:p>
            <a:pPr/>
            <a:r>
              <a:t>By encapsulating, we mean managing all the elements involved in a relationship. Those elements are _parts_.</a:t>
            </a:r>
          </a:p>
          <a:p>
            <a:pPr/>
          </a:p>
          <a:p>
            <a:pPr/>
            <a:r>
              <a:t>"explicitly severed," such as by nulling a pointer or optional, or assigning a sentinel value such as a negative index to represent severed.</a:t>
            </a:r>
          </a:p>
          <a:p>
            <a:pPr/>
          </a:p>
          <a:p>
            <a:pPr/>
            <a:r>
              <a:t>Linked list example. Splicing doesn't entangle lists—a container view of the world.</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5" name="Shape 475"/>
          <p:cNvSpPr/>
          <p:nvPr>
            <p:ph type="sldImg"/>
          </p:nvPr>
        </p:nvSpPr>
        <p:spPr>
          <a:prstGeom prst="rect">
            <a:avLst/>
          </a:prstGeom>
        </p:spPr>
        <p:txBody>
          <a:bodyPr/>
          <a:lstStyle/>
          <a:p>
            <a:pPr/>
          </a:p>
        </p:txBody>
      </p:sp>
      <p:sp>
        <p:nvSpPr>
          <p:cNvPr id="476" name="Shape 476"/>
          <p:cNvSpPr/>
          <p:nvPr>
            <p:ph type="body" sz="quarter" idx="1"/>
          </p:nvPr>
        </p:nvSpPr>
        <p:spPr>
          <a:prstGeom prst="rect">
            <a:avLst/>
          </a:prstGeom>
        </p:spPr>
        <p:txBody>
          <a:bodyPr/>
          <a:lstStyle/>
          <a:p>
            <a:pPr/>
            <a:r>
              <a:t>I started this talk by claiming that software projects fail because local reasoning breaks down. Failing to manage extrinsic relationships is where that happens.</a:t>
            </a:r>
          </a:p>
          <a:p>
            <a:pPr/>
          </a:p>
          <a:p>
            <a:pPr/>
            <a:r>
              <a:t>This is why it is essential to avoid creating _potential_ extrinsic relationships where a whole/part relationship would suffice.  This is why we don't want incidental data structures, but we want data structures encapsulated in a class, so we can reason about the relationships locally.</a:t>
            </a:r>
          </a:p>
          <a:p>
            <a:pPr/>
          </a:p>
          <a:p>
            <a:pPr/>
            <a:r>
              <a:t>Even if we are well principled in doing this. If every component we write has a well-defined contract. Extrinsic relationships are _hard_. Computer scientists are bad at relationships.</a:t>
            </a:r>
          </a:p>
          <a:p>
            <a:pPr/>
          </a:p>
          <a:p>
            <a:pPr/>
            <a:r>
              <a:t>To illustrate - consider this chess board. Not any chess board or chess game, just _this_ board. There are four distinct pieces. King, queen, knight, pawn. Seven classes if we encode color in the class. We can represent these as very simple types.</a:t>
            </a:r>
          </a:p>
          <a:p>
            <a:pPr/>
          </a:p>
          <a:p>
            <a:pPr/>
            <a:r>
              <a:t>Chess pieces do not have state. You might say "position is their state" - but that is false. The relationship is extrinsic to the part, even if I use an intrusive witness to represent the relationship.</a:t>
            </a:r>
          </a:p>
          <a:p>
            <a:pPr/>
          </a:p>
          <a:p>
            <a:pPr/>
            <a:r>
              <a:t>This is an end-game. We are not concerned with pawns moving 1 or 2 spaces, en passant, or castling. The board is only 8x8 - just 64 cells containing one eight pieces or nothing.</a:t>
            </a:r>
          </a:p>
          <a:p>
            <a:pPr/>
          </a:p>
          <a:p>
            <a:pPr/>
            <a:r>
              <a:t>The relationship between the piece and the board is explicit. But that creates relationships and potential relationships between the pieces. Is another piece along a line of immediate attack? How do those relationships change if I move a piece. Is a king in check? In mate?</a:t>
            </a:r>
          </a:p>
          <a:p>
            <a:pPr/>
          </a:p>
          <a:p>
            <a:pPr/>
            <a:r>
              <a:t>Even with this simple example I cannot reason through the relationship considering every possible move independently. There are just 30 allowed moves for white to take _next_ ruling out invalid moves, and about 30 responses to consider for each...</a:t>
            </a:r>
          </a:p>
          <a:p>
            <a:pPr/>
          </a:p>
          <a:p>
            <a:pPr/>
            <a:r>
              <a:t>Now consider a system with shared pointers to mutable objects state-owned by more than one class and multiple instances... If you think, "it isn't that hard" add concurrency.</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 name="Shape 481"/>
          <p:cNvSpPr/>
          <p:nvPr>
            <p:ph type="sldImg"/>
          </p:nvPr>
        </p:nvSpPr>
        <p:spPr>
          <a:prstGeom prst="rect">
            <a:avLst/>
          </a:prstGeom>
        </p:spPr>
        <p:txBody>
          <a:bodyPr/>
          <a:lstStyle/>
          <a:p>
            <a:pPr/>
          </a:p>
        </p:txBody>
      </p:sp>
      <p:sp>
        <p:nvSpPr>
          <p:cNvPr id="482" name="Shape 482"/>
          <p:cNvSpPr/>
          <p:nvPr>
            <p:ph type="body" sz="quarter" idx="1"/>
          </p:nvPr>
        </p:nvSpPr>
        <p:spPr>
          <a:prstGeom prst="rect">
            <a:avLst/>
          </a:prstGeom>
        </p:spPr>
        <p:txBody>
          <a:bodyPr/>
          <a:lstStyle/>
          <a:p>
            <a:pPr/>
            <a:r>
              <a:t>Here we have three objects, and three relationships. All have well-defined contracts (the physics are known). The resulting system is chaotic.</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Shape 151"/>
          <p:cNvSpPr/>
          <p:nvPr>
            <p:ph type="sldImg"/>
          </p:nvPr>
        </p:nvSpPr>
        <p:spPr>
          <a:prstGeom prst="rect">
            <a:avLst/>
          </a:prstGeom>
        </p:spPr>
        <p:txBody>
          <a:bodyPr/>
          <a:lstStyle/>
          <a:p>
            <a:pPr/>
          </a:p>
        </p:txBody>
      </p:sp>
      <p:sp>
        <p:nvSpPr>
          <p:cNvPr id="152" name="Shape 152"/>
          <p:cNvSpPr/>
          <p:nvPr>
            <p:ph type="body" sz="quarter" idx="1"/>
          </p:nvPr>
        </p:nvSpPr>
        <p:spPr>
          <a:prstGeom prst="rect">
            <a:avLst/>
          </a:prstGeom>
        </p:spPr>
        <p:txBody>
          <a:bodyPr/>
          <a:lstStyle/>
          <a:p>
            <a:pPr/>
            <a:r>
              <a:t>NATO coined the term "software crisis" in 1968, and Dijkstra referenced it in his 1972 Turing Award Lecture.</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7" name="Shape 487"/>
          <p:cNvSpPr/>
          <p:nvPr>
            <p:ph type="sldImg"/>
          </p:nvPr>
        </p:nvSpPr>
        <p:spPr>
          <a:prstGeom prst="rect">
            <a:avLst/>
          </a:prstGeom>
        </p:spPr>
        <p:txBody>
          <a:bodyPr/>
          <a:lstStyle/>
          <a:p>
            <a:pPr/>
          </a:p>
        </p:txBody>
      </p:sp>
      <p:sp>
        <p:nvSpPr>
          <p:cNvPr id="488" name="Shape 488"/>
          <p:cNvSpPr/>
          <p:nvPr>
            <p:ph type="body" sz="quarter" idx="1"/>
          </p:nvPr>
        </p:nvSpPr>
        <p:spPr>
          <a:prstGeom prst="rect">
            <a:avLst/>
          </a:prstGeom>
        </p:spPr>
        <p:txBody>
          <a:bodyPr/>
          <a:lstStyle/>
          <a:p>
            <a:pPr/>
            <a:r>
              <a:t>This is a Hénon map—a chaotic system with just two relationships.</a:t>
            </a:r>
          </a:p>
          <a:p>
            <a:pPr/>
          </a:p>
          <a:p>
            <a:pPr/>
            <a:r>
              <a:t>[ - To build systems we can reason about, we need to:</a:t>
            </a:r>
          </a:p>
          <a:p>
            <a:pPr/>
            <a:r>
              <a:t>- make whole/part (strict hierarchical) relationships explicit in the code so we don't have to worry about them.</a:t>
            </a:r>
          </a:p>
          <a:p>
            <a:pPr/>
            <a:r>
              <a:t>- encapsulate extrinsic relationships in an explicit class</a:t>
            </a:r>
          </a:p>
          <a:p>
            <a:pPr/>
            <a:r>
              <a:t>- limit extrinsic relationships to a _small number_ (two might be too many if cyclical), up to about 12 if heterogeneous and acyclic.</a:t>
            </a:r>
          </a:p>
          <a:p>
            <a:pPr/>
            <a:r>
              <a:t>- Larger numbers of relationships must be homogenous and solved algorithmically.]</a:t>
            </a:r>
          </a:p>
          <a:p>
            <a:pPr/>
          </a:p>
          <a:p>
            <a:pPr/>
            <a:r>
              <a:t>Chaotic software - a small change in input leads to a dramatic change in output.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3" name="Shape 493"/>
          <p:cNvSpPr/>
          <p:nvPr>
            <p:ph type="sldImg"/>
          </p:nvPr>
        </p:nvSpPr>
        <p:spPr>
          <a:prstGeom prst="rect">
            <a:avLst/>
          </a:prstGeom>
        </p:spPr>
        <p:txBody>
          <a:bodyPr/>
          <a:lstStyle/>
          <a:p>
            <a:pPr/>
          </a:p>
        </p:txBody>
      </p:sp>
      <p:sp>
        <p:nvSpPr>
          <p:cNvPr id="494" name="Shape 494"/>
          <p:cNvSpPr/>
          <p:nvPr>
            <p:ph type="body" sz="quarter" idx="1"/>
          </p:nvPr>
        </p:nvSpPr>
        <p:spPr>
          <a:prstGeom prst="rect">
            <a:avLst/>
          </a:prstGeom>
        </p:spPr>
        <p:txBody>
          <a:bodyPr/>
          <a:lstStyle/>
          <a:p>
            <a:pPr/>
            <a:r>
              <a:t>This is the whole/part relationship - little can go wrong here. Projections allow us to reason about local hierarchical structure.</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9" name="Shape 499"/>
          <p:cNvSpPr/>
          <p:nvPr>
            <p:ph type="sldImg"/>
          </p:nvPr>
        </p:nvSpPr>
        <p:spPr>
          <a:prstGeom prst="rect">
            <a:avLst/>
          </a:prstGeom>
        </p:spPr>
        <p:txBody>
          <a:bodyPr/>
          <a:lstStyle/>
          <a:p>
            <a:pPr/>
          </a:p>
        </p:txBody>
      </p:sp>
      <p:sp>
        <p:nvSpPr>
          <p:cNvPr id="500" name="Shape 500"/>
          <p:cNvSpPr/>
          <p:nvPr>
            <p:ph type="body" sz="quarter" idx="1"/>
          </p:nvPr>
        </p:nvSpPr>
        <p:spPr>
          <a:prstGeom prst="rect">
            <a:avLst/>
          </a:prstGeom>
        </p:spPr>
        <p:txBody>
          <a:bodyPr/>
          <a:lstStyle/>
          <a:p>
            <a:pPr/>
            <a:r>
              <a:t>Joins must be managed - this is the structure of race conditions and LOE violations. Joins are potential contradictions. Joins should be explicit and managed (last-one-in wins is almost always a bad join).</a:t>
            </a:r>
          </a:p>
          <a:p>
            <a:pPr/>
          </a:p>
          <a:p>
            <a:pPr/>
            <a:r>
              <a:t>This isn't "bad" just more complex. Isolate polytrees between parts of a class.</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5" name="Shape 505"/>
          <p:cNvSpPr/>
          <p:nvPr>
            <p:ph type="sldImg"/>
          </p:nvPr>
        </p:nvSpPr>
        <p:spPr>
          <a:prstGeom prst="rect">
            <a:avLst/>
          </a:prstGeom>
        </p:spPr>
        <p:txBody>
          <a:bodyPr/>
          <a:lstStyle/>
          <a:p>
            <a:pPr/>
          </a:p>
        </p:txBody>
      </p:sp>
      <p:sp>
        <p:nvSpPr>
          <p:cNvPr id="506" name="Shape 506"/>
          <p:cNvSpPr/>
          <p:nvPr>
            <p:ph type="body" sz="quarter" idx="1"/>
          </p:nvPr>
        </p:nvSpPr>
        <p:spPr>
          <a:prstGeom prst="rect">
            <a:avLst/>
          </a:prstGeom>
        </p:spPr>
        <p:txBody>
          <a:bodyPr/>
          <a:lstStyle/>
          <a:p>
            <a:pPr/>
            <a:r>
              <a:t>DAGs can rejoin - if not directed, they would contain cycles. They introduce consistency concerns (is the data calculated on this path consistent with this other path). The s-combinator is a diamond-shaped relationship. S-combinators allow us to build a system effectively Turing complete without iteration or recursion.</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1" name="Shape 511"/>
          <p:cNvSpPr/>
          <p:nvPr>
            <p:ph type="sldImg"/>
          </p:nvPr>
        </p:nvSpPr>
        <p:spPr>
          <a:prstGeom prst="rect">
            <a:avLst/>
          </a:prstGeom>
        </p:spPr>
        <p:txBody>
          <a:bodyPr/>
          <a:lstStyle/>
          <a:p>
            <a:pPr/>
          </a:p>
        </p:txBody>
      </p:sp>
      <p:sp>
        <p:nvSpPr>
          <p:cNvPr id="512" name="Shape 512"/>
          <p:cNvSpPr/>
          <p:nvPr>
            <p:ph type="body" sz="quarter" idx="1"/>
          </p:nvPr>
        </p:nvSpPr>
        <p:spPr>
          <a:prstGeom prst="rect">
            <a:avLst/>
          </a:prstGeom>
        </p:spPr>
        <p:txBody>
          <a:bodyPr/>
          <a:lstStyle/>
          <a:p>
            <a:pPr/>
            <a:r>
              <a:t>Cycles should be factored out and replaced with a single node. "No raw loops" includes structural loops. Reasoning about cycles requires proving termination, convergence, loop invariants, limits and gates.</a:t>
            </a:r>
          </a:p>
          <a:p>
            <a:pPr/>
          </a:p>
          <a:p>
            <a:pPr/>
            <a:r>
              <a:t>Chess boards are filled with essential cyclic relationships - the queen is related to the king and the king to the queen. Chaotic systems are cyclic relationships. A chaotic node in your graph means you cannot predict the output from the input unless you know how exactly how you arrived at the current state. Bugs that don't reproduce are chaotic.</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5" name="Shape 515"/>
          <p:cNvSpPr/>
          <p:nvPr>
            <p:ph type="sldImg"/>
          </p:nvPr>
        </p:nvSpPr>
        <p:spPr>
          <a:prstGeom prst="rect">
            <a:avLst/>
          </a:prstGeom>
        </p:spPr>
        <p:txBody>
          <a:bodyPr/>
          <a:lstStyle/>
          <a:p>
            <a:pPr/>
          </a:p>
        </p:txBody>
      </p:sp>
      <p:sp>
        <p:nvSpPr>
          <p:cNvPr id="516" name="Shape 516"/>
          <p:cNvSpPr/>
          <p:nvPr>
            <p:ph type="body" sz="quarter" idx="1"/>
          </p:nvPr>
        </p:nvSpPr>
        <p:spPr>
          <a:prstGeom prst="rect">
            <a:avLst/>
          </a:prstGeom>
        </p:spPr>
        <p:txBody>
          <a:bodyPr/>
          <a:lstStyle/>
          <a:p>
            <a:pPr/>
            <a:r>
              <a:t>In the 80s and into the 90s, there was a view that you could build systems at scale consisting of networks of objects. The entire OOP ethos was built around this idea. The view was always flawed but persists in reference-semantic languages.</a:t>
            </a:r>
          </a:p>
          <a:p>
            <a:pPr/>
          </a:p>
          <a:p>
            <a:pPr/>
            <a:r>
              <a:t>The 80s programmers were the hippies from the 60s and 70s. Free the objects!</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1" name="Shape 521"/>
          <p:cNvSpPr/>
          <p:nvPr>
            <p:ph type="sldImg"/>
          </p:nvPr>
        </p:nvSpPr>
        <p:spPr>
          <a:prstGeom prst="rect">
            <a:avLst/>
          </a:prstGeom>
        </p:spPr>
        <p:txBody>
          <a:bodyPr/>
          <a:lstStyle/>
          <a:p>
            <a:pPr/>
          </a:p>
        </p:txBody>
      </p:sp>
      <p:sp>
        <p:nvSpPr>
          <p:cNvPr id="522" name="Shape 522"/>
          <p:cNvSpPr/>
          <p:nvPr>
            <p:ph type="body" sz="quarter" idx="1"/>
          </p:nvPr>
        </p:nvSpPr>
        <p:spPr>
          <a:prstGeom prst="rect">
            <a:avLst/>
          </a:prstGeom>
        </p:spPr>
        <p:txBody>
          <a:bodyPr/>
          <a:lstStyle/>
          <a:p>
            <a:pPr/>
            <a:r>
              <a:t>We only have local knowledge of each object, which follows a set of rules.</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7" name="Shape 527"/>
          <p:cNvSpPr/>
          <p:nvPr>
            <p:ph type="sldImg"/>
          </p:nvPr>
        </p:nvSpPr>
        <p:spPr>
          <a:prstGeom prst="rect">
            <a:avLst/>
          </a:prstGeom>
        </p:spPr>
        <p:txBody>
          <a:bodyPr/>
          <a:lstStyle/>
          <a:p>
            <a:pPr/>
          </a:p>
        </p:txBody>
      </p:sp>
      <p:sp>
        <p:nvSpPr>
          <p:cNvPr id="528" name="Shape 528"/>
          <p:cNvSpPr/>
          <p:nvPr>
            <p:ph type="body" sz="quarter" idx="1"/>
          </p:nvPr>
        </p:nvSpPr>
        <p:spPr>
          <a:prstGeom prst="rect">
            <a:avLst/>
          </a:prstGeom>
        </p:spPr>
        <p:txBody>
          <a:bodyPr/>
          <a:lstStyle/>
          <a:p>
            <a:pPr/>
            <a:r>
              <a:t>This paper is from 2019. Relatively recent.</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3" name="Shape 533"/>
          <p:cNvSpPr/>
          <p:nvPr>
            <p:ph type="sldImg"/>
          </p:nvPr>
        </p:nvSpPr>
        <p:spPr>
          <a:prstGeom prst="rect">
            <a:avLst/>
          </a:prstGeom>
        </p:spPr>
        <p:txBody>
          <a:bodyPr/>
          <a:lstStyle/>
          <a:p>
            <a:pPr/>
          </a:p>
        </p:txBody>
      </p:sp>
      <p:sp>
        <p:nvSpPr>
          <p:cNvPr id="534" name="Shape 534"/>
          <p:cNvSpPr/>
          <p:nvPr>
            <p:ph type="body" sz="quarter" idx="1"/>
          </p:nvPr>
        </p:nvSpPr>
        <p:spPr>
          <a:prstGeom prst="rect">
            <a:avLst/>
          </a:prstGeom>
        </p:spPr>
        <p:txBody>
          <a:bodyPr/>
          <a:lstStyle/>
          <a:p>
            <a:pPr/>
            <a:r>
              <a:t>Consistency As Logical Monotonicity (CALM). </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9" name="Shape 539"/>
          <p:cNvSpPr/>
          <p:nvPr>
            <p:ph type="sldImg"/>
          </p:nvPr>
        </p:nvSpPr>
        <p:spPr>
          <a:prstGeom prst="rect">
            <a:avLst/>
          </a:prstGeom>
        </p:spPr>
        <p:txBody>
          <a:bodyPr/>
          <a:lstStyle/>
          <a:p>
            <a:pPr/>
          </a:p>
        </p:txBody>
      </p:sp>
      <p:sp>
        <p:nvSpPr>
          <p:cNvPr id="540" name="Shape 540"/>
          <p:cNvSpPr/>
          <p:nvPr>
            <p:ph type="body" sz="quarter" idx="1"/>
          </p:nvPr>
        </p:nvSpPr>
        <p:spPr>
          <a:prstGeom prst="rect">
            <a:avLst/>
          </a:prstGeom>
        </p:spPr>
        <p:txBody>
          <a:bodyPr/>
          <a:lstStyle/>
          <a:p>
            <a:pPr/>
            <a:r>
              <a:t>Immutable globals are okay. They don't require any additional coordination. A monotonic system can never repeat its state. This is related to the class ABA problem in concurrent programming.</a:t>
            </a:r>
          </a:p>
          <a:p>
            <a:pPr/>
          </a:p>
          <a:p>
            <a:pPr/>
            <a:r>
              <a:t>In 2008, I gave a Google tech talk on a possible future of software development. I conjectured that _at_ some scale, we require coordination-free computation. That scale is determined by the latency required for coordination. Significant progress has been made in recent years in this space (see CRDT and operational transforms), but many open issues remain. But we now know the bounds within which we are working.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Shape 157"/>
          <p:cNvSpPr/>
          <p:nvPr>
            <p:ph type="sldImg"/>
          </p:nvPr>
        </p:nvSpPr>
        <p:spPr>
          <a:prstGeom prst="rect">
            <a:avLst/>
          </a:prstGeom>
        </p:spPr>
        <p:txBody>
          <a:bodyPr/>
          <a:lstStyle/>
          <a:p>
            <a:pPr/>
          </a:p>
        </p:txBody>
      </p:sp>
      <p:sp>
        <p:nvSpPr>
          <p:cNvPr id="158" name="Shape 158"/>
          <p:cNvSpPr/>
          <p:nvPr>
            <p:ph type="body" sz="quarter" idx="1"/>
          </p:nvPr>
        </p:nvSpPr>
        <p:spPr>
          <a:prstGeom prst="rect">
            <a:avLst/>
          </a:prstGeom>
        </p:spPr>
        <p:txBody>
          <a:bodyPr/>
          <a:lstStyle/>
          <a:p>
            <a:pPr/>
            <a:r>
              <a:t>"Failed" here means failed to ship or shipped but was so riddled with defects it was scrapped or so late it was irrelevant.</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4" name="Shape 554"/>
          <p:cNvSpPr/>
          <p:nvPr>
            <p:ph type="sldImg"/>
          </p:nvPr>
        </p:nvSpPr>
        <p:spPr>
          <a:prstGeom prst="rect">
            <a:avLst/>
          </a:prstGeom>
        </p:spPr>
        <p:txBody>
          <a:bodyPr/>
          <a:lstStyle/>
          <a:p>
            <a:pPr/>
          </a:p>
        </p:txBody>
      </p:sp>
      <p:sp>
        <p:nvSpPr>
          <p:cNvPr id="555" name="Shape 555"/>
          <p:cNvSpPr/>
          <p:nvPr>
            <p:ph type="body" sz="quarter" idx="1"/>
          </p:nvPr>
        </p:nvSpPr>
        <p:spPr>
          <a:prstGeom prst="rect">
            <a:avLst/>
          </a:prstGeom>
        </p:spPr>
        <p:txBody>
          <a:bodyPr/>
          <a:lstStyle/>
          <a:p>
            <a:pPr defTabSz="1828800">
              <a:defRPr>
                <a:latin typeface="Calibri"/>
                <a:ea typeface="Calibri"/>
                <a:cs typeface="Calibri"/>
                <a:sym typeface="Calibri"/>
              </a:defRPr>
            </a:pPr>
            <a:r>
              <a:t>In my relationships talk I presented this structure. The Russian Coat Check Algorithm (so named because I thought of it while watching how a woman managed coats at a coat check in Russia and as a nod to the Russian Peasant Algorithm - aka Egyptian Multiplication).</a:t>
            </a:r>
          </a:p>
          <a:p>
            <a:pPr defTabSz="1828800">
              <a:defRPr>
                <a:latin typeface="Calibri"/>
                <a:ea typeface="Calibri"/>
                <a:cs typeface="Calibri"/>
                <a:sym typeface="Calibri"/>
              </a:defRPr>
            </a:pPr>
          </a:p>
          <a:p>
            <a:pPr defTabSz="1828800">
              <a:defRPr>
                <a:latin typeface="Calibri"/>
                <a:ea typeface="Calibri"/>
                <a:cs typeface="Calibri"/>
                <a:sym typeface="Calibri"/>
              </a:defRPr>
            </a:pPr>
            <a:r>
              <a:rPr i="1"/>
              <a:t>ordered</a:t>
            </a:r>
            <a:r>
              <a:t> is a relationship we can exploit</a:t>
            </a:r>
          </a:p>
          <a:p>
            <a:pPr defTabSz="1828800">
              <a:defRPr>
                <a:latin typeface="Calibri"/>
                <a:ea typeface="Calibri"/>
                <a:cs typeface="Calibri"/>
                <a:sym typeface="Calibri"/>
              </a:defRPr>
            </a:pPr>
            <a:r>
              <a:t>Probably every coat check algorithm but we don’t have coats in CA</a:t>
            </a:r>
          </a:p>
          <a:p>
            <a:pPr defTabSz="1828800">
              <a:defRPr>
                <a:latin typeface="Calibri"/>
                <a:ea typeface="Calibri"/>
                <a:cs typeface="Calibri"/>
                <a:sym typeface="Calibri"/>
              </a:defRPr>
            </a:pPr>
          </a:p>
          <a:p>
            <a:pPr defTabSz="1828800">
              <a:defRPr>
                <a:latin typeface="Calibri"/>
                <a:ea typeface="Calibri"/>
                <a:cs typeface="Calibri"/>
                <a:sym typeface="Calibri"/>
              </a:defRPr>
            </a:pPr>
            <a:r>
              <a:t>[ every add is a wide gap ]</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2" name="Shape 572"/>
          <p:cNvSpPr/>
          <p:nvPr>
            <p:ph type="sldImg"/>
          </p:nvPr>
        </p:nvSpPr>
        <p:spPr>
          <a:prstGeom prst="rect">
            <a:avLst/>
          </a:prstGeom>
        </p:spPr>
        <p:txBody>
          <a:bodyPr/>
          <a:lstStyle/>
          <a:p>
            <a:pPr/>
          </a:p>
        </p:txBody>
      </p:sp>
      <p:sp>
        <p:nvSpPr>
          <p:cNvPr id="573" name="Shape 573"/>
          <p:cNvSpPr/>
          <p:nvPr>
            <p:ph type="body" sz="quarter" idx="1"/>
          </p:nvPr>
        </p:nvSpPr>
        <p:spPr>
          <a:prstGeom prst="rect">
            <a:avLst/>
          </a:prstGeom>
        </p:spPr>
        <p:txBody>
          <a:bodyPr/>
          <a:lstStyle/>
          <a:p>
            <a:pPr defTabSz="1828800">
              <a:defRPr>
                <a:latin typeface="Calibri"/>
                <a:ea typeface="Calibri"/>
                <a:cs typeface="Calibri"/>
                <a:sym typeface="Calibri"/>
              </a:defRPr>
            </a:pPr>
            <a:r>
              <a:t>In my relationships talk I presented this structure. The Russian Coat Check Algorithm (so named because I thought of it while watching how a woman managed coats at a coat check in Russia and as a nod to  the Russian Peasant Algorithm - aka Egyptian Multiplication).</a:t>
            </a:r>
          </a:p>
          <a:p>
            <a:pPr defTabSz="1828800">
              <a:defRPr>
                <a:latin typeface="Calibri"/>
                <a:ea typeface="Calibri"/>
                <a:cs typeface="Calibri"/>
                <a:sym typeface="Calibri"/>
              </a:defRPr>
            </a:pPr>
          </a:p>
          <a:p>
            <a:pPr defTabSz="1828800">
              <a:defRPr>
                <a:latin typeface="Calibri"/>
                <a:ea typeface="Calibri"/>
                <a:cs typeface="Calibri"/>
                <a:sym typeface="Calibri"/>
              </a:defRPr>
            </a:pPr>
            <a:r>
              <a:rPr i="1"/>
              <a:t>ordered</a:t>
            </a:r>
            <a:r>
              <a:t> is a relationship we can exploit</a:t>
            </a:r>
          </a:p>
          <a:p>
            <a:pPr defTabSz="1828800">
              <a:defRPr>
                <a:latin typeface="Calibri"/>
                <a:ea typeface="Calibri"/>
                <a:cs typeface="Calibri"/>
                <a:sym typeface="Calibri"/>
              </a:defRPr>
            </a:pPr>
            <a:r>
              <a:t>Probably every coat check algorithm but we don’t have coats in CA</a:t>
            </a:r>
          </a:p>
          <a:p>
            <a:pPr defTabSz="1828800">
              <a:defRPr>
                <a:latin typeface="Calibri"/>
                <a:ea typeface="Calibri"/>
                <a:cs typeface="Calibri"/>
                <a:sym typeface="Calibri"/>
              </a:defRPr>
            </a:pPr>
          </a:p>
          <a:p>
            <a:pPr defTabSz="1828800">
              <a:defRPr>
                <a:latin typeface="Calibri"/>
                <a:ea typeface="Calibri"/>
                <a:cs typeface="Calibri"/>
                <a:sym typeface="Calibri"/>
              </a:defRPr>
            </a:pPr>
            <a:r>
              <a:t>[ every add is a wide gap ]</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1" name="Shape 591"/>
          <p:cNvSpPr/>
          <p:nvPr>
            <p:ph type="sldImg"/>
          </p:nvPr>
        </p:nvSpPr>
        <p:spPr>
          <a:prstGeom prst="rect">
            <a:avLst/>
          </a:prstGeom>
        </p:spPr>
        <p:txBody>
          <a:bodyPr/>
          <a:lstStyle/>
          <a:p>
            <a:pPr/>
          </a:p>
        </p:txBody>
      </p:sp>
      <p:sp>
        <p:nvSpPr>
          <p:cNvPr id="592" name="Shape 592"/>
          <p:cNvSpPr/>
          <p:nvPr>
            <p:ph type="body" sz="quarter" idx="1"/>
          </p:nvPr>
        </p:nvSpPr>
        <p:spPr>
          <a:prstGeom prst="rect">
            <a:avLst/>
          </a:prstGeom>
        </p:spPr>
        <p:txBody>
          <a:bodyPr/>
          <a:lstStyle/>
          <a:p>
            <a:pPr defTabSz="1828800">
              <a:defRPr>
                <a:latin typeface="Calibri"/>
                <a:ea typeface="Calibri"/>
                <a:cs typeface="Calibri"/>
                <a:sym typeface="Calibri"/>
              </a:defRPr>
            </a:pPr>
            <a:r>
              <a:rPr i="1"/>
              <a:t>ordered</a:t>
            </a:r>
            <a:r>
              <a:t> is a relationship we can exploit</a:t>
            </a:r>
          </a:p>
          <a:p>
            <a:pPr defTabSz="1828800">
              <a:defRPr>
                <a:latin typeface="Calibri"/>
                <a:ea typeface="Calibri"/>
                <a:cs typeface="Calibri"/>
                <a:sym typeface="Calibri"/>
              </a:defRPr>
            </a:pPr>
            <a:r>
              <a:t>Probably every coat check algorithm but we don’t have coats in CA</a:t>
            </a:r>
          </a:p>
          <a:p>
            <a:pPr defTabSz="1828800">
              <a:defRPr>
                <a:latin typeface="Calibri"/>
                <a:ea typeface="Calibri"/>
                <a:cs typeface="Calibri"/>
                <a:sym typeface="Calibri"/>
              </a:defRPr>
            </a:pPr>
          </a:p>
          <a:p>
            <a:pPr defTabSz="1828800">
              <a:defRPr>
                <a:latin typeface="Calibri"/>
                <a:ea typeface="Calibri"/>
                <a:cs typeface="Calibri"/>
                <a:sym typeface="Calibri"/>
              </a:defRPr>
            </a:pPr>
            <a:r>
              <a:t>[ every add is a wide gap ]</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2" name="Shape 602"/>
          <p:cNvSpPr/>
          <p:nvPr>
            <p:ph type="sldImg"/>
          </p:nvPr>
        </p:nvSpPr>
        <p:spPr>
          <a:prstGeom prst="rect">
            <a:avLst/>
          </a:prstGeom>
        </p:spPr>
        <p:txBody>
          <a:bodyPr/>
          <a:lstStyle/>
          <a:p>
            <a:pPr/>
          </a:p>
        </p:txBody>
      </p:sp>
      <p:sp>
        <p:nvSpPr>
          <p:cNvPr id="603" name="Shape 603"/>
          <p:cNvSpPr/>
          <p:nvPr>
            <p:ph type="body" sz="quarter" idx="1"/>
          </p:nvPr>
        </p:nvSpPr>
        <p:spPr>
          <a:prstGeom prst="rect">
            <a:avLst/>
          </a:prstGeom>
        </p:spPr>
        <p:txBody>
          <a:bodyPr/>
          <a:lstStyle/>
          <a:p>
            <a:pPr/>
            <a:r>
              <a:t>This structure is monotonic. It will never repeat the same state. A given element has 3 states and never cycle.</a:t>
            </a:r>
          </a:p>
          <a:p>
            <a:pPr/>
          </a:p>
          <a:p>
            <a:pPr/>
            <a:r>
              <a:t>A Russian Coat Check can be safely shared without coordination.</a:t>
            </a:r>
          </a:p>
          <a:p>
            <a:pPr/>
          </a:p>
          <a:p>
            <a:pPr/>
            <a:r>
              <a:t>• Has not been there</a:t>
            </a:r>
          </a:p>
          <a:p>
            <a:pPr/>
            <a:r>
              <a:t>• Is there</a:t>
            </a:r>
          </a:p>
          <a:p>
            <a:pPr/>
            <a:r>
              <a:t>• Was there</a:t>
            </a:r>
          </a:p>
          <a:p>
            <a:pPr/>
          </a:p>
          <a:p>
            <a:pPr/>
            <a:r>
              <a:t>CALM is a tool to help you reason about what can be meaningfully shared and provides a framework for how to reason about objects required to be shared.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Shape 164"/>
          <p:cNvSpPr/>
          <p:nvPr>
            <p:ph type="sldImg"/>
          </p:nvPr>
        </p:nvSpPr>
        <p:spPr>
          <a:prstGeom prst="rect">
            <a:avLst/>
          </a:prstGeom>
        </p:spPr>
        <p:txBody>
          <a:bodyPr/>
          <a:lstStyle/>
          <a:p>
            <a:pPr/>
          </a:p>
        </p:txBody>
      </p:sp>
      <p:sp>
        <p:nvSpPr>
          <p:cNvPr id="165" name="Shape 165"/>
          <p:cNvSpPr/>
          <p:nvPr>
            <p:ph type="body" sz="quarter" idx="1"/>
          </p:nvPr>
        </p:nvSpPr>
        <p:spPr>
          <a:prstGeom prst="rect">
            <a:avLst/>
          </a:prstGeom>
        </p:spPr>
        <p:txBody>
          <a:bodyPr/>
          <a:lstStyle/>
          <a:p>
            <a:pPr/>
            <a:r>
              <a:t>I'm sure someone will say, "If only these people knew about Agile and story points!"</a:t>
            </a:r>
          </a:p>
          <a:p>
            <a:pPr/>
          </a:p>
          <a:p>
            <a:pPr/>
            <a:r>
              <a:t>I can't find a reference that considers the _code_ or the system's design.</a:t>
            </a:r>
          </a:p>
          <a:p>
            <a:pPr/>
          </a:p>
          <a:p>
            <a:pPr/>
            <a:r>
              <a:t>These failures are as much an engineering failure as a management failure. Are there any university students here today? If you want a thesis, write a report on the </a:t>
            </a:r>
            <a:r>
              <a:rPr i="1">
                <a:latin typeface="Carlito"/>
                <a:ea typeface="Carlito"/>
                <a:cs typeface="Carlito"/>
                <a:sym typeface="Carlito"/>
              </a:rPr>
              <a:t>engineering</a:t>
            </a:r>
            <a:r>
              <a:t> failures for some of these projects.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Shape 168"/>
          <p:cNvSpPr/>
          <p:nvPr>
            <p:ph type="sldImg"/>
          </p:nvPr>
        </p:nvSpPr>
        <p:spPr>
          <a:prstGeom prst="rect">
            <a:avLst/>
          </a:prstGeom>
        </p:spPr>
        <p:txBody>
          <a:bodyPr/>
          <a:lstStyle/>
          <a:p>
            <a:pPr/>
          </a:p>
        </p:txBody>
      </p:sp>
      <p:sp>
        <p:nvSpPr>
          <p:cNvPr id="169" name="Shape 169"/>
          <p:cNvSpPr/>
          <p:nvPr>
            <p:ph type="body" sz="quarter" idx="1"/>
          </p:nvPr>
        </p:nvSpPr>
        <p:spPr>
          <a:prstGeom prst="rect">
            <a:avLst/>
          </a:prstGeom>
        </p:spPr>
        <p:txBody>
          <a:bodyPr/>
          <a:lstStyle/>
          <a:p>
            <a:pPr/>
            <a:r>
              <a:t>That is a big topic. I spent significant time looking for engineering analysis about why software projects fail. There are a _lot_ of management analyses, but I could not find a single paper with an engineering analysis. I will argue there is a specific point where engineering will, and often does, fail.</a:t>
            </a:r>
          </a:p>
          <a:p>
            <a:pPr/>
          </a:p>
          <a:p>
            <a:pPr/>
            <a:r>
              <a:t>The failure occurs at the point where we lose the ability to reason _locally_ about code.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Divider">
    <p:spTree>
      <p:nvGrpSpPr>
        <p:cNvPr id="1" name=""/>
        <p:cNvGrpSpPr/>
        <p:nvPr/>
      </p:nvGrpSpPr>
      <p:grpSpPr>
        <a:xfrm>
          <a:off x="0" y="0"/>
          <a:ext cx="0" cy="0"/>
          <a:chOff x="0" y="0"/>
          <a:chExt cx="0" cy="0"/>
        </a:xfrm>
      </p:grpSpPr>
      <p:sp>
        <p:nvSpPr>
          <p:cNvPr id="12" name="Title Text"/>
          <p:cNvSpPr txBox="1"/>
          <p:nvPr>
            <p:ph type="title"/>
          </p:nvPr>
        </p:nvSpPr>
        <p:spPr>
          <a:prstGeom prst="rect">
            <a:avLst/>
          </a:prstGeom>
        </p:spPr>
        <p:txBody>
          <a:bodyPr/>
          <a:lstStyle/>
          <a:p>
            <a:pPr/>
            <a:r>
              <a:t>Title Text</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Divider Alt">
    <p:spTree>
      <p:nvGrpSpPr>
        <p:cNvPr id="1" name=""/>
        <p:cNvGrpSpPr/>
        <p:nvPr/>
      </p:nvGrpSpPr>
      <p:grpSpPr>
        <a:xfrm>
          <a:off x="0" y="0"/>
          <a:ext cx="0" cy="0"/>
          <a:chOff x="0" y="0"/>
          <a:chExt cx="0" cy="0"/>
        </a:xfrm>
      </p:grpSpPr>
      <p:pic>
        <p:nvPicPr>
          <p:cNvPr id="20" name="Picture 9" descr="Picture 9"/>
          <p:cNvPicPr>
            <a:picLocks noChangeAspect="1"/>
          </p:cNvPicPr>
          <p:nvPr/>
        </p:nvPicPr>
        <p:blipFill>
          <a:blip r:embed="rId2">
            <a:extLst/>
          </a:blip>
          <a:stretch>
            <a:fillRect/>
          </a:stretch>
        </p:blipFill>
        <p:spPr>
          <a:xfrm>
            <a:off x="0" y="892"/>
            <a:ext cx="12188825" cy="6856216"/>
          </a:xfrm>
          <a:prstGeom prst="rect">
            <a:avLst/>
          </a:prstGeom>
          <a:ln w="12700">
            <a:miter lim="400000"/>
          </a:ln>
        </p:spPr>
      </p:pic>
      <p:sp>
        <p:nvSpPr>
          <p:cNvPr id="21" name="Title Text"/>
          <p:cNvSpPr txBox="1"/>
          <p:nvPr>
            <p:ph type="title"/>
          </p:nvPr>
        </p:nvSpPr>
        <p:spPr>
          <a:prstGeom prst="rect">
            <a:avLst/>
          </a:prstGeom>
        </p:spPr>
        <p:txBody>
          <a:bodyPr/>
          <a:lstStyle/>
          <a:p>
            <a:pPr/>
            <a:r>
              <a:t>Title Text</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p:spTree>
      <p:nvGrpSpPr>
        <p:cNvPr id="1" name=""/>
        <p:cNvGrpSpPr/>
        <p:nvPr/>
      </p:nvGrpSpPr>
      <p:grpSpPr>
        <a:xfrm>
          <a:off x="0" y="0"/>
          <a:ext cx="0" cy="0"/>
          <a:chOff x="0" y="0"/>
          <a:chExt cx="0" cy="0"/>
        </a:xfrm>
      </p:grpSpPr>
      <p:pic>
        <p:nvPicPr>
          <p:cNvPr id="29" name="Picture 2" descr="Picture 2"/>
          <p:cNvPicPr>
            <a:picLocks noChangeAspect="1"/>
          </p:cNvPicPr>
          <p:nvPr/>
        </p:nvPicPr>
        <p:blipFill>
          <a:blip r:embed="rId2">
            <a:extLst/>
          </a:blip>
          <a:srcRect l="0" t="0" r="2" b="0"/>
          <a:stretch>
            <a:fillRect/>
          </a:stretch>
        </p:blipFill>
        <p:spPr>
          <a:xfrm>
            <a:off x="7163882" y="0"/>
            <a:ext cx="5024835" cy="6858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62" y="0"/>
                </a:moveTo>
                <a:lnTo>
                  <a:pt x="0" y="21600"/>
                </a:lnTo>
                <a:lnTo>
                  <a:pt x="21600" y="21600"/>
                </a:lnTo>
                <a:lnTo>
                  <a:pt x="21600" y="0"/>
                </a:lnTo>
                <a:lnTo>
                  <a:pt x="12162" y="0"/>
                </a:lnTo>
                <a:close/>
              </a:path>
            </a:pathLst>
          </a:custGeom>
          <a:ln w="12700">
            <a:miter lim="400000"/>
          </a:ln>
        </p:spPr>
      </p:pic>
      <p:sp>
        <p:nvSpPr>
          <p:cNvPr id="30" name="Title Text"/>
          <p:cNvSpPr txBox="1"/>
          <p:nvPr>
            <p:ph type="title"/>
          </p:nvPr>
        </p:nvSpPr>
        <p:spPr>
          <a:xfrm>
            <a:off x="2203704" y="2798064"/>
            <a:ext cx="5916169" cy="1216153"/>
          </a:xfrm>
          <a:prstGeom prst="rect">
            <a:avLst/>
          </a:prstGeom>
        </p:spPr>
        <p:txBody>
          <a:bodyPr/>
          <a:lstStyle/>
          <a:p>
            <a:pPr/>
            <a:r>
              <a:t>Title Text</a:t>
            </a:r>
          </a:p>
        </p:txBody>
      </p:sp>
      <p:sp>
        <p:nvSpPr>
          <p:cNvPr id="31" name="Body Level One…"/>
          <p:cNvSpPr txBox="1"/>
          <p:nvPr>
            <p:ph type="body" sz="quarter" idx="1"/>
          </p:nvPr>
        </p:nvSpPr>
        <p:spPr>
          <a:xfrm>
            <a:off x="2203704" y="4123942"/>
            <a:ext cx="5907024" cy="1078993"/>
          </a:xfrm>
          <a:prstGeom prst="rect">
            <a:avLst/>
          </a:prstGeom>
        </p:spPr>
        <p:txBody>
          <a:bodyPr lIns="0" tIns="0" rIns="0" bIns="0">
            <a:normAutofit fontScale="100000" lnSpcReduction="0"/>
          </a:bodyPr>
          <a:lstStyle>
            <a:lvl1pPr marL="0" indent="0">
              <a:spcBef>
                <a:spcPts val="700"/>
              </a:spcBef>
              <a:buClrTx/>
              <a:buSzTx/>
              <a:buNone/>
              <a:defRPr b="1" sz="2000">
                <a:solidFill>
                  <a:schemeClr val="accent6"/>
                </a:solidFill>
              </a:defRPr>
            </a:lvl1pPr>
            <a:lvl2pPr marL="0" indent="544144">
              <a:spcBef>
                <a:spcPts val="700"/>
              </a:spcBef>
              <a:buClrTx/>
              <a:buSzTx/>
              <a:buNone/>
              <a:defRPr b="1" sz="2000">
                <a:solidFill>
                  <a:schemeClr val="accent6"/>
                </a:solidFill>
              </a:defRPr>
            </a:lvl2pPr>
            <a:lvl3pPr marL="0" indent="1088291">
              <a:spcBef>
                <a:spcPts val="700"/>
              </a:spcBef>
              <a:buClrTx/>
              <a:buSzTx/>
              <a:buNone/>
              <a:defRPr b="1" sz="2000">
                <a:solidFill>
                  <a:schemeClr val="accent6"/>
                </a:solidFill>
              </a:defRPr>
            </a:lvl3pPr>
            <a:lvl4pPr marL="0" indent="1632436">
              <a:spcBef>
                <a:spcPts val="700"/>
              </a:spcBef>
              <a:buClrTx/>
              <a:buSzTx/>
              <a:buNone/>
              <a:defRPr b="1" sz="2000">
                <a:solidFill>
                  <a:schemeClr val="accent6"/>
                </a:solidFill>
              </a:defRPr>
            </a:lvl4pPr>
            <a:lvl5pPr marL="0" indent="2176580">
              <a:spcBef>
                <a:spcPts val="700"/>
              </a:spcBef>
              <a:buClrTx/>
              <a:buSzTx/>
              <a:buNone/>
              <a:defRPr b="1" sz="2000">
                <a:solidFill>
                  <a:schemeClr val="accent6"/>
                </a:solidFill>
              </a:defRPr>
            </a:lvl5pPr>
          </a:lstStyle>
          <a:p>
            <a:pPr/>
            <a:r>
              <a:t>Body Level One</a:t>
            </a:r>
          </a:p>
          <a:p>
            <a:pPr lvl="1"/>
            <a:r>
              <a:t>Body Level Two</a:t>
            </a:r>
          </a:p>
          <a:p>
            <a:pPr lvl="2"/>
            <a:r>
              <a:t>Body Level Three</a:t>
            </a:r>
          </a:p>
          <a:p>
            <a:pPr lvl="3"/>
            <a:r>
              <a:t>Body Level Four</a:t>
            </a:r>
          </a:p>
          <a:p>
            <a:pPr lvl="4"/>
            <a:r>
              <a:t>Body Level Five</a:t>
            </a:r>
          </a:p>
        </p:txBody>
      </p:sp>
      <p:pic>
        <p:nvPicPr>
          <p:cNvPr id="32" name="Picture 5" descr="Picture 5"/>
          <p:cNvPicPr>
            <a:picLocks noChangeAspect="1"/>
          </p:cNvPicPr>
          <p:nvPr/>
        </p:nvPicPr>
        <p:blipFill>
          <a:blip r:embed="rId3">
            <a:extLst/>
          </a:blip>
          <a:stretch>
            <a:fillRect/>
          </a:stretch>
        </p:blipFill>
        <p:spPr>
          <a:xfrm>
            <a:off x="872598" y="2900170"/>
            <a:ext cx="714125" cy="980589"/>
          </a:xfrm>
          <a:prstGeom prst="rect">
            <a:avLst/>
          </a:prstGeom>
          <a:ln w="12700">
            <a:miter lim="400000"/>
          </a:ln>
        </p:spPr>
      </p:pic>
      <p:pic>
        <p:nvPicPr>
          <p:cNvPr id="33" name="Picture 4" descr="Picture 4"/>
          <p:cNvPicPr>
            <a:picLocks noChangeAspect="1"/>
          </p:cNvPicPr>
          <p:nvPr/>
        </p:nvPicPr>
        <p:blipFill>
          <a:blip r:embed="rId4">
            <a:extLst/>
          </a:blip>
          <a:stretch>
            <a:fillRect/>
          </a:stretch>
        </p:blipFill>
        <p:spPr>
          <a:xfrm>
            <a:off x="9862849" y="6057432"/>
            <a:ext cx="1924371" cy="512065"/>
          </a:xfrm>
          <a:prstGeom prst="rect">
            <a:avLst/>
          </a:prstGeom>
          <a:ln w="12700">
            <a:miter lim="400000"/>
          </a:ln>
        </p:spPr>
      </p:pic>
      <p:sp>
        <p:nvSpPr>
          <p:cNvPr id="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Graphic">
    <p:spTree>
      <p:nvGrpSpPr>
        <p:cNvPr id="1" name=""/>
        <p:cNvGrpSpPr/>
        <p:nvPr/>
      </p:nvGrpSpPr>
      <p:grpSpPr>
        <a:xfrm>
          <a:off x="0" y="0"/>
          <a:ext cx="0" cy="0"/>
          <a:chOff x="0" y="0"/>
          <a:chExt cx="0" cy="0"/>
        </a:xfrm>
      </p:grpSpPr>
      <p:pic>
        <p:nvPicPr>
          <p:cNvPr id="41" name="Picture 9" descr="Picture 9"/>
          <p:cNvPicPr>
            <a:picLocks noChangeAspect="1"/>
          </p:cNvPicPr>
          <p:nvPr/>
        </p:nvPicPr>
        <p:blipFill>
          <a:blip r:embed="rId2">
            <a:extLst/>
          </a:blip>
          <a:stretch>
            <a:fillRect/>
          </a:stretch>
        </p:blipFill>
        <p:spPr>
          <a:xfrm>
            <a:off x="11696696" y="6528875"/>
            <a:ext cx="187409" cy="258056"/>
          </a:xfrm>
          <a:prstGeom prst="rect">
            <a:avLst/>
          </a:prstGeom>
          <a:ln w="12700">
            <a:miter lim="400000"/>
          </a:ln>
        </p:spPr>
      </p:pic>
      <p:sp>
        <p:nvSpPr>
          <p:cNvPr id="42" name="Date Placeholder 3"/>
          <p:cNvSpPr txBox="1"/>
          <p:nvPr/>
        </p:nvSpPr>
        <p:spPr>
          <a:xfrm>
            <a:off x="9348566" y="6560363"/>
            <a:ext cx="2508166" cy="218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800">
                <a:solidFill>
                  <a:srgbClr val="808080"/>
                </a:solidFill>
              </a:defRPr>
            </a:lvl1pPr>
          </a:lstStyle>
          <a:p>
            <a:pPr/>
            <a:r>
              <a:t>© 2024 Adobe. All Rights Reserved.</a:t>
            </a:r>
          </a:p>
        </p:txBody>
      </p:sp>
      <p:sp>
        <p:nvSpPr>
          <p:cNvPr id="43" name="TextBox 190"/>
          <p:cNvSpPr txBox="1"/>
          <p:nvPr/>
        </p:nvSpPr>
        <p:spPr>
          <a:xfrm>
            <a:off x="-501213" y="3737819"/>
            <a:ext cx="164720" cy="152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000">
                <a:solidFill>
                  <a:srgbClr val="7DC2FA"/>
                </a:solidFill>
              </a:defRPr>
            </a:lvl1pPr>
          </a:lstStyle>
          <a:p>
            <a:pPr/>
            <a:r>
              <a:t>1/2</a:t>
            </a:r>
          </a:p>
        </p:txBody>
      </p:sp>
      <p:sp>
        <p:nvSpPr>
          <p:cNvPr id="44" name="Straight Connector 198"/>
          <p:cNvSpPr/>
          <p:nvPr/>
        </p:nvSpPr>
        <p:spPr>
          <a:xfrm>
            <a:off x="-316729" y="3814762"/>
            <a:ext cx="229387" cy="1"/>
          </a:xfrm>
          <a:prstGeom prst="line">
            <a:avLst/>
          </a:prstGeom>
          <a:ln w="12700">
            <a:solidFill>
              <a:srgbClr val="C1D4E8"/>
            </a:solidFill>
            <a:tailEnd type="triangle"/>
          </a:ln>
        </p:spPr>
        <p:txBody>
          <a:bodyPr lIns="45719" rIns="45719"/>
          <a:lstStyle/>
          <a:p>
            <a:pPr/>
          </a:p>
        </p:txBody>
      </p:sp>
      <p:sp>
        <p:nvSpPr>
          <p:cNvPr id="45" name="Rectangle 216"/>
          <p:cNvSpPr/>
          <p:nvPr/>
        </p:nvSpPr>
        <p:spPr>
          <a:xfrm>
            <a:off x="12335461" y="1588"/>
            <a:ext cx="68542" cy="1192214"/>
          </a:xfrm>
          <a:prstGeom prst="rect">
            <a:avLst/>
          </a:prstGeom>
          <a:solidFill>
            <a:srgbClr val="E0E0E0"/>
          </a:solidFill>
          <a:ln w="12700">
            <a:miter lim="400000"/>
          </a:ln>
        </p:spPr>
        <p:txBody>
          <a:bodyPr lIns="45719" rIns="45719" anchor="ctr"/>
          <a:lstStyle/>
          <a:p>
            <a:pPr>
              <a:spcBef>
                <a:spcPts val="1200"/>
              </a:spcBef>
              <a:defRPr sz="1400"/>
            </a:pPr>
          </a:p>
        </p:txBody>
      </p:sp>
      <p:sp>
        <p:nvSpPr>
          <p:cNvPr id="46" name="Rectangle 217"/>
          <p:cNvSpPr/>
          <p:nvPr/>
        </p:nvSpPr>
        <p:spPr>
          <a:xfrm>
            <a:off x="12335461" y="6440487"/>
            <a:ext cx="68542" cy="417513"/>
          </a:xfrm>
          <a:prstGeom prst="rect">
            <a:avLst/>
          </a:prstGeom>
          <a:solidFill>
            <a:srgbClr val="E0E0E0"/>
          </a:solidFill>
          <a:ln w="12700">
            <a:miter lim="400000"/>
          </a:ln>
        </p:spPr>
        <p:txBody>
          <a:bodyPr lIns="45719" rIns="45719" anchor="ctr"/>
          <a:lstStyle/>
          <a:p>
            <a:pPr>
              <a:spcBef>
                <a:spcPts val="1200"/>
              </a:spcBef>
              <a:defRPr sz="1400"/>
            </a:pPr>
          </a:p>
        </p:txBody>
      </p:sp>
      <p:sp>
        <p:nvSpPr>
          <p:cNvPr id="47" name="Rectangle 218"/>
          <p:cNvSpPr/>
          <p:nvPr/>
        </p:nvSpPr>
        <p:spPr>
          <a:xfrm>
            <a:off x="12335461" y="1193799"/>
            <a:ext cx="68542" cy="5248277"/>
          </a:xfrm>
          <a:prstGeom prst="rect">
            <a:avLst/>
          </a:prstGeom>
          <a:solidFill>
            <a:srgbClr val="D9D9D9"/>
          </a:solidFill>
          <a:ln w="12700">
            <a:miter lim="400000"/>
          </a:ln>
        </p:spPr>
        <p:txBody>
          <a:bodyPr lIns="45719" rIns="45719" anchor="ctr"/>
          <a:lstStyle/>
          <a:p>
            <a:pPr>
              <a:spcBef>
                <a:spcPts val="1200"/>
              </a:spcBef>
              <a:defRPr sz="1400"/>
            </a:pPr>
          </a:p>
        </p:txBody>
      </p:sp>
      <p:sp>
        <p:nvSpPr>
          <p:cNvPr id="48" name="TextBox 219"/>
          <p:cNvSpPr txBox="1"/>
          <p:nvPr/>
        </p:nvSpPr>
        <p:spPr>
          <a:xfrm>
            <a:off x="12489351" y="443807"/>
            <a:ext cx="251461"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1000">
                <a:solidFill>
                  <a:srgbClr val="A6A6A6"/>
                </a:solidFill>
              </a:defRPr>
            </a:pPr>
            <a:r>
              <a:t>Title</a:t>
            </a:r>
            <a:br/>
            <a:r>
              <a:t>area</a:t>
            </a:r>
          </a:p>
        </p:txBody>
      </p:sp>
      <p:sp>
        <p:nvSpPr>
          <p:cNvPr id="49" name="TextBox 220"/>
          <p:cNvSpPr txBox="1"/>
          <p:nvPr/>
        </p:nvSpPr>
        <p:spPr>
          <a:xfrm>
            <a:off x="12489351" y="6495355"/>
            <a:ext cx="363602"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1000">
                <a:solidFill>
                  <a:srgbClr val="A6A6A6"/>
                </a:solidFill>
              </a:defRPr>
            </a:pPr>
            <a:r>
              <a:t>Footer</a:t>
            </a:r>
            <a:br/>
            <a:r>
              <a:t>area</a:t>
            </a:r>
          </a:p>
        </p:txBody>
      </p:sp>
      <p:sp>
        <p:nvSpPr>
          <p:cNvPr id="50" name="TextBox 221"/>
          <p:cNvSpPr txBox="1"/>
          <p:nvPr/>
        </p:nvSpPr>
        <p:spPr>
          <a:xfrm>
            <a:off x="12489351" y="3629866"/>
            <a:ext cx="435484"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1000">
                <a:solidFill>
                  <a:srgbClr val="A6A6A6"/>
                </a:solidFill>
              </a:defRPr>
            </a:pPr>
            <a:r>
              <a:t>Content</a:t>
            </a:r>
            <a:br/>
            <a:r>
              <a:t>area</a:t>
            </a:r>
          </a:p>
        </p:txBody>
      </p:sp>
      <p:sp>
        <p:nvSpPr>
          <p:cNvPr id="51" name="Straight Connector 21"/>
          <p:cNvSpPr/>
          <p:nvPr/>
        </p:nvSpPr>
        <p:spPr>
          <a:xfrm>
            <a:off x="12335461" y="6440487"/>
            <a:ext cx="68542" cy="1"/>
          </a:xfrm>
          <a:prstGeom prst="line">
            <a:avLst/>
          </a:prstGeom>
          <a:ln w="12700">
            <a:solidFill>
              <a:srgbClr val="BFBFBF"/>
            </a:solidFill>
          </a:ln>
        </p:spPr>
        <p:txBody>
          <a:bodyPr lIns="45719" rIns="45719"/>
          <a:lstStyle/>
          <a:p>
            <a:pPr/>
          </a:p>
        </p:txBody>
      </p:sp>
      <p:sp>
        <p:nvSpPr>
          <p:cNvPr id="52" name="Straight Connector 228"/>
          <p:cNvSpPr/>
          <p:nvPr/>
        </p:nvSpPr>
        <p:spPr>
          <a:xfrm>
            <a:off x="12335461" y="1193799"/>
            <a:ext cx="68542" cy="1"/>
          </a:xfrm>
          <a:prstGeom prst="line">
            <a:avLst/>
          </a:prstGeom>
          <a:ln w="12700">
            <a:solidFill>
              <a:srgbClr val="BFBFBF"/>
            </a:solidFill>
          </a:ln>
        </p:spPr>
        <p:txBody>
          <a:bodyPr lIns="45719" rIns="45719"/>
          <a:lstStyle/>
          <a:p>
            <a:pPr/>
          </a:p>
        </p:txBody>
      </p:sp>
      <p:pic>
        <p:nvPicPr>
          <p:cNvPr id="53" name="Graphic 29" descr="Graphic 29"/>
          <p:cNvPicPr>
            <a:picLocks noChangeAspect="1"/>
          </p:cNvPicPr>
          <p:nvPr/>
        </p:nvPicPr>
        <p:blipFill>
          <a:blip r:embed="rId3">
            <a:extLst/>
          </a:blip>
          <a:stretch>
            <a:fillRect/>
          </a:stretch>
        </p:blipFill>
        <p:spPr>
          <a:xfrm>
            <a:off x="393211" y="6578475"/>
            <a:ext cx="566928" cy="147352"/>
          </a:xfrm>
          <a:prstGeom prst="rect">
            <a:avLst/>
          </a:prstGeom>
          <a:ln w="12700">
            <a:miter lim="400000"/>
          </a:ln>
        </p:spPr>
      </p:pic>
      <p:sp>
        <p:nvSpPr>
          <p:cNvPr id="54" name="Title Text"/>
          <p:cNvSpPr txBox="1"/>
          <p:nvPr>
            <p:ph type="title"/>
          </p:nvPr>
        </p:nvSpPr>
        <p:spPr>
          <a:xfrm>
            <a:off x="304721" y="287506"/>
            <a:ext cx="11579384" cy="674519"/>
          </a:xfrm>
          <a:prstGeom prst="rect">
            <a:avLst/>
          </a:prstGeom>
        </p:spPr>
        <p:txBody>
          <a:bodyPr lIns="45719" tIns="45719" rIns="45719" bIns="45719" anchor="ctr"/>
          <a:lstStyle>
            <a:lvl1pPr>
              <a:defRPr sz="2800"/>
            </a:lvl1pPr>
          </a:lstStyle>
          <a:p>
            <a:pPr/>
            <a:r>
              <a:t>Title Text</a:t>
            </a:r>
          </a:p>
        </p:txBody>
      </p:sp>
      <p:sp>
        <p:nvSpPr>
          <p:cNvPr id="55" name="Slide Number"/>
          <p:cNvSpPr txBox="1"/>
          <p:nvPr>
            <p:ph type="sldNum" sz="quarter" idx="2"/>
          </p:nvPr>
        </p:nvSpPr>
        <p:spPr>
          <a:xfrm>
            <a:off x="5969107" y="6506918"/>
            <a:ext cx="250612" cy="299329"/>
          </a:xfrm>
          <a:prstGeom prst="rect">
            <a:avLst/>
          </a:prstGeom>
        </p:spPr>
        <p:txBody>
          <a:bodyPr/>
          <a:lstStyle>
            <a:lvl1pPr>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genda">
    <p:spTree>
      <p:nvGrpSpPr>
        <p:cNvPr id="1" name=""/>
        <p:cNvGrpSpPr/>
        <p:nvPr/>
      </p:nvGrpSpPr>
      <p:grpSpPr>
        <a:xfrm>
          <a:off x="0" y="0"/>
          <a:ext cx="0" cy="0"/>
          <a:chOff x="0" y="0"/>
          <a:chExt cx="0" cy="0"/>
        </a:xfrm>
      </p:grpSpPr>
      <p:pic>
        <p:nvPicPr>
          <p:cNvPr id="62" name="Picture 5" descr="Picture 5"/>
          <p:cNvPicPr>
            <a:picLocks noChangeAspect="1"/>
          </p:cNvPicPr>
          <p:nvPr/>
        </p:nvPicPr>
        <p:blipFill>
          <a:blip r:embed="rId2">
            <a:extLst/>
          </a:blip>
          <a:stretch>
            <a:fillRect/>
          </a:stretch>
        </p:blipFill>
        <p:spPr>
          <a:xfrm>
            <a:off x="0" y="892"/>
            <a:ext cx="12188825" cy="6856216"/>
          </a:xfrm>
          <a:prstGeom prst="rect">
            <a:avLst/>
          </a:prstGeom>
          <a:ln w="12700">
            <a:miter lim="400000"/>
          </a:ln>
        </p:spPr>
      </p:pic>
      <p:sp>
        <p:nvSpPr>
          <p:cNvPr id="63" name="Title Text"/>
          <p:cNvSpPr txBox="1"/>
          <p:nvPr>
            <p:ph type="title"/>
          </p:nvPr>
        </p:nvSpPr>
        <p:spPr>
          <a:xfrm>
            <a:off x="795527" y="914400"/>
            <a:ext cx="8010145" cy="585217"/>
          </a:xfrm>
          <a:prstGeom prst="rect">
            <a:avLst/>
          </a:prstGeom>
        </p:spPr>
        <p:txBody>
          <a:bodyPr/>
          <a:lstStyle/>
          <a:p>
            <a:pPr/>
            <a:r>
              <a:t>Title Text</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p:spTree>
      <p:nvGrpSpPr>
        <p:cNvPr id="1" name=""/>
        <p:cNvGrpSpPr/>
        <p:nvPr/>
      </p:nvGrpSpPr>
      <p:grpSpPr>
        <a:xfrm>
          <a:off x="0" y="0"/>
          <a:ext cx="0" cy="0"/>
          <a:chOff x="0" y="0"/>
          <a:chExt cx="0" cy="0"/>
        </a:xfrm>
      </p:grpSpPr>
      <p:pic>
        <p:nvPicPr>
          <p:cNvPr id="71" name="Picture 9" descr="Picture 9"/>
          <p:cNvPicPr>
            <a:picLocks noChangeAspect="1"/>
          </p:cNvPicPr>
          <p:nvPr/>
        </p:nvPicPr>
        <p:blipFill>
          <a:blip r:embed="rId2">
            <a:extLst/>
          </a:blip>
          <a:stretch>
            <a:fillRect/>
          </a:stretch>
        </p:blipFill>
        <p:spPr>
          <a:xfrm>
            <a:off x="11696696" y="6528875"/>
            <a:ext cx="187409" cy="258056"/>
          </a:xfrm>
          <a:prstGeom prst="rect">
            <a:avLst/>
          </a:prstGeom>
          <a:ln w="12700">
            <a:miter lim="400000"/>
          </a:ln>
        </p:spPr>
      </p:pic>
      <p:sp>
        <p:nvSpPr>
          <p:cNvPr id="72" name="Date Placeholder 3"/>
          <p:cNvSpPr txBox="1"/>
          <p:nvPr/>
        </p:nvSpPr>
        <p:spPr>
          <a:xfrm>
            <a:off x="9348566" y="6560363"/>
            <a:ext cx="2508166" cy="218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800">
                <a:solidFill>
                  <a:srgbClr val="808080"/>
                </a:solidFill>
              </a:defRPr>
            </a:lvl1pPr>
          </a:lstStyle>
          <a:p>
            <a:pPr/>
            <a:r>
              <a:t>© 2024 Adobe. All Rights Reserved.</a:t>
            </a:r>
          </a:p>
        </p:txBody>
      </p:sp>
      <p:sp>
        <p:nvSpPr>
          <p:cNvPr id="73" name="TextBox 190"/>
          <p:cNvSpPr txBox="1"/>
          <p:nvPr/>
        </p:nvSpPr>
        <p:spPr>
          <a:xfrm>
            <a:off x="-501213" y="3737819"/>
            <a:ext cx="164720" cy="152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000">
                <a:solidFill>
                  <a:srgbClr val="7DC2FA"/>
                </a:solidFill>
              </a:defRPr>
            </a:lvl1pPr>
          </a:lstStyle>
          <a:p>
            <a:pPr/>
            <a:r>
              <a:t>1/2</a:t>
            </a:r>
          </a:p>
        </p:txBody>
      </p:sp>
      <p:sp>
        <p:nvSpPr>
          <p:cNvPr id="74" name="Straight Connector 198"/>
          <p:cNvSpPr/>
          <p:nvPr/>
        </p:nvSpPr>
        <p:spPr>
          <a:xfrm>
            <a:off x="-316729" y="3814762"/>
            <a:ext cx="229387" cy="1"/>
          </a:xfrm>
          <a:prstGeom prst="line">
            <a:avLst/>
          </a:prstGeom>
          <a:ln w="12700">
            <a:solidFill>
              <a:srgbClr val="C1D4E8"/>
            </a:solidFill>
            <a:tailEnd type="triangle"/>
          </a:ln>
        </p:spPr>
        <p:txBody>
          <a:bodyPr lIns="45719" rIns="45719"/>
          <a:lstStyle/>
          <a:p>
            <a:pPr/>
          </a:p>
        </p:txBody>
      </p:sp>
      <p:sp>
        <p:nvSpPr>
          <p:cNvPr id="75" name="Rectangle 216"/>
          <p:cNvSpPr/>
          <p:nvPr/>
        </p:nvSpPr>
        <p:spPr>
          <a:xfrm>
            <a:off x="12335461" y="1588"/>
            <a:ext cx="68542" cy="1192214"/>
          </a:xfrm>
          <a:prstGeom prst="rect">
            <a:avLst/>
          </a:prstGeom>
          <a:solidFill>
            <a:srgbClr val="E0E0E0"/>
          </a:solidFill>
          <a:ln w="12700">
            <a:miter lim="400000"/>
          </a:ln>
        </p:spPr>
        <p:txBody>
          <a:bodyPr lIns="45719" rIns="45719" anchor="ctr"/>
          <a:lstStyle/>
          <a:p>
            <a:pPr>
              <a:spcBef>
                <a:spcPts val="1200"/>
              </a:spcBef>
              <a:defRPr sz="1400"/>
            </a:pPr>
          </a:p>
        </p:txBody>
      </p:sp>
      <p:sp>
        <p:nvSpPr>
          <p:cNvPr id="76" name="Rectangle 217"/>
          <p:cNvSpPr/>
          <p:nvPr/>
        </p:nvSpPr>
        <p:spPr>
          <a:xfrm>
            <a:off x="12335461" y="6440487"/>
            <a:ext cx="68542" cy="417513"/>
          </a:xfrm>
          <a:prstGeom prst="rect">
            <a:avLst/>
          </a:prstGeom>
          <a:solidFill>
            <a:srgbClr val="E0E0E0"/>
          </a:solidFill>
          <a:ln w="12700">
            <a:miter lim="400000"/>
          </a:ln>
        </p:spPr>
        <p:txBody>
          <a:bodyPr lIns="45719" rIns="45719" anchor="ctr"/>
          <a:lstStyle/>
          <a:p>
            <a:pPr>
              <a:spcBef>
                <a:spcPts val="1200"/>
              </a:spcBef>
              <a:defRPr sz="1400"/>
            </a:pPr>
          </a:p>
        </p:txBody>
      </p:sp>
      <p:sp>
        <p:nvSpPr>
          <p:cNvPr id="77" name="Rectangle 218"/>
          <p:cNvSpPr/>
          <p:nvPr/>
        </p:nvSpPr>
        <p:spPr>
          <a:xfrm>
            <a:off x="12335461" y="1193799"/>
            <a:ext cx="68542" cy="5248277"/>
          </a:xfrm>
          <a:prstGeom prst="rect">
            <a:avLst/>
          </a:prstGeom>
          <a:solidFill>
            <a:srgbClr val="D9D9D9"/>
          </a:solidFill>
          <a:ln w="12700">
            <a:miter lim="400000"/>
          </a:ln>
        </p:spPr>
        <p:txBody>
          <a:bodyPr lIns="45719" rIns="45719" anchor="ctr"/>
          <a:lstStyle/>
          <a:p>
            <a:pPr>
              <a:spcBef>
                <a:spcPts val="1200"/>
              </a:spcBef>
              <a:defRPr sz="1400"/>
            </a:pPr>
          </a:p>
        </p:txBody>
      </p:sp>
      <p:sp>
        <p:nvSpPr>
          <p:cNvPr id="78" name="TextBox 219"/>
          <p:cNvSpPr txBox="1"/>
          <p:nvPr/>
        </p:nvSpPr>
        <p:spPr>
          <a:xfrm>
            <a:off x="12489351" y="443807"/>
            <a:ext cx="251461"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1000">
                <a:solidFill>
                  <a:srgbClr val="A6A6A6"/>
                </a:solidFill>
              </a:defRPr>
            </a:pPr>
            <a:r>
              <a:t>Title</a:t>
            </a:r>
            <a:br/>
            <a:r>
              <a:t>area</a:t>
            </a:r>
          </a:p>
        </p:txBody>
      </p:sp>
      <p:sp>
        <p:nvSpPr>
          <p:cNvPr id="79" name="TextBox 220"/>
          <p:cNvSpPr txBox="1"/>
          <p:nvPr/>
        </p:nvSpPr>
        <p:spPr>
          <a:xfrm>
            <a:off x="12489351" y="6495355"/>
            <a:ext cx="363602"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1000">
                <a:solidFill>
                  <a:srgbClr val="A6A6A6"/>
                </a:solidFill>
              </a:defRPr>
            </a:pPr>
            <a:r>
              <a:t>Footer</a:t>
            </a:r>
            <a:br/>
            <a:r>
              <a:t>area</a:t>
            </a:r>
          </a:p>
        </p:txBody>
      </p:sp>
      <p:sp>
        <p:nvSpPr>
          <p:cNvPr id="80" name="TextBox 221"/>
          <p:cNvSpPr txBox="1"/>
          <p:nvPr/>
        </p:nvSpPr>
        <p:spPr>
          <a:xfrm>
            <a:off x="12489351" y="3629866"/>
            <a:ext cx="435484"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1000">
                <a:solidFill>
                  <a:srgbClr val="A6A6A6"/>
                </a:solidFill>
              </a:defRPr>
            </a:pPr>
            <a:r>
              <a:t>Content</a:t>
            </a:r>
            <a:br/>
            <a:r>
              <a:t>area</a:t>
            </a:r>
          </a:p>
        </p:txBody>
      </p:sp>
      <p:sp>
        <p:nvSpPr>
          <p:cNvPr id="81" name="Straight Connector 21"/>
          <p:cNvSpPr/>
          <p:nvPr/>
        </p:nvSpPr>
        <p:spPr>
          <a:xfrm>
            <a:off x="12335461" y="6440487"/>
            <a:ext cx="68542" cy="1"/>
          </a:xfrm>
          <a:prstGeom prst="line">
            <a:avLst/>
          </a:prstGeom>
          <a:ln w="12700">
            <a:solidFill>
              <a:srgbClr val="BFBFBF"/>
            </a:solidFill>
          </a:ln>
        </p:spPr>
        <p:txBody>
          <a:bodyPr lIns="45719" rIns="45719"/>
          <a:lstStyle/>
          <a:p>
            <a:pPr/>
          </a:p>
        </p:txBody>
      </p:sp>
      <p:sp>
        <p:nvSpPr>
          <p:cNvPr id="82" name="Straight Connector 228"/>
          <p:cNvSpPr/>
          <p:nvPr/>
        </p:nvSpPr>
        <p:spPr>
          <a:xfrm>
            <a:off x="12335461" y="1193799"/>
            <a:ext cx="68542" cy="1"/>
          </a:xfrm>
          <a:prstGeom prst="line">
            <a:avLst/>
          </a:prstGeom>
          <a:ln w="12700">
            <a:solidFill>
              <a:srgbClr val="BFBFBF"/>
            </a:solidFill>
          </a:ln>
        </p:spPr>
        <p:txBody>
          <a:bodyPr lIns="45719" rIns="45719"/>
          <a:lstStyle/>
          <a:p>
            <a:pPr/>
          </a:p>
        </p:txBody>
      </p:sp>
      <p:pic>
        <p:nvPicPr>
          <p:cNvPr id="83" name="Graphic 29" descr="Graphic 29"/>
          <p:cNvPicPr>
            <a:picLocks noChangeAspect="1"/>
          </p:cNvPicPr>
          <p:nvPr/>
        </p:nvPicPr>
        <p:blipFill>
          <a:blip r:embed="rId3">
            <a:extLst/>
          </a:blip>
          <a:stretch>
            <a:fillRect/>
          </a:stretch>
        </p:blipFill>
        <p:spPr>
          <a:xfrm>
            <a:off x="393211" y="6578475"/>
            <a:ext cx="566928" cy="147352"/>
          </a:xfrm>
          <a:prstGeom prst="rect">
            <a:avLst/>
          </a:prstGeom>
          <a:ln w="12700">
            <a:miter lim="400000"/>
          </a:ln>
        </p:spPr>
      </p:pic>
      <p:sp>
        <p:nvSpPr>
          <p:cNvPr id="84" name="Title Text"/>
          <p:cNvSpPr txBox="1"/>
          <p:nvPr>
            <p:ph type="title"/>
          </p:nvPr>
        </p:nvSpPr>
        <p:spPr>
          <a:xfrm>
            <a:off x="304721" y="287506"/>
            <a:ext cx="11579384" cy="674519"/>
          </a:xfrm>
          <a:prstGeom prst="rect">
            <a:avLst/>
          </a:prstGeom>
        </p:spPr>
        <p:txBody>
          <a:bodyPr lIns="45719" tIns="45719" rIns="45719" bIns="45719" anchor="ctr"/>
          <a:lstStyle>
            <a:lvl1pPr>
              <a:defRPr sz="2800"/>
            </a:lvl1pPr>
          </a:lstStyle>
          <a:p>
            <a:pPr/>
            <a:r>
              <a:t>Title Text</a:t>
            </a:r>
          </a:p>
        </p:txBody>
      </p:sp>
      <p:sp>
        <p:nvSpPr>
          <p:cNvPr id="85" name="Body Level One…"/>
          <p:cNvSpPr txBox="1"/>
          <p:nvPr>
            <p:ph type="body" idx="1"/>
          </p:nvPr>
        </p:nvSpPr>
        <p:spPr>
          <a:xfrm>
            <a:off x="304721" y="1431924"/>
            <a:ext cx="11582480" cy="4593972"/>
          </a:xfrm>
          <a:prstGeom prst="rect">
            <a:avLst/>
          </a:prstGeom>
        </p:spPr>
        <p:txBody>
          <a:bodyPr>
            <a:normAutofit fontScale="100000" lnSpcReduction="0"/>
          </a:bodyPr>
          <a:lstStyle>
            <a:lvl3pPr marL="0" indent="0">
              <a:spcBef>
                <a:spcPts val="0"/>
              </a:spcBef>
              <a:buClrTx/>
              <a:buSzTx/>
              <a:buNone/>
              <a:defRPr>
                <a:latin typeface="Menlo Regular"/>
                <a:ea typeface="Menlo Regular"/>
                <a:cs typeface="Menlo Regular"/>
                <a:sym typeface="Menlo Regular"/>
              </a:defRPr>
            </a:lvl3pPr>
            <a:lvl4pPr marL="0" indent="0" algn="r">
              <a:buClrTx/>
              <a:buSzTx/>
              <a:buNone/>
              <a:defRPr i="1"/>
            </a:lvl4pPr>
            <a:lvl5pPr marL="0" indent="0">
              <a:spcBef>
                <a:spcPts val="0"/>
              </a:spcBef>
              <a:buClrTx/>
              <a:buSzTx/>
              <a:buNone/>
              <a:defRPr b="1">
                <a:latin typeface="Menlo Regular"/>
                <a:ea typeface="Menlo Regular"/>
                <a:cs typeface="Menlo Regular"/>
                <a:sym typeface="Menlo Regular"/>
              </a:defRPr>
            </a:lvl5p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xfrm>
            <a:off x="5969107" y="6506918"/>
            <a:ext cx="250612" cy="299329"/>
          </a:xfrm>
          <a:prstGeom prst="rect">
            <a:avLst/>
          </a:prstGeom>
        </p:spPr>
        <p:txBody>
          <a:bodyPr/>
          <a:lstStyle>
            <a:lvl1pPr>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p:spTree>
      <p:nvGrpSpPr>
        <p:cNvPr id="1" name=""/>
        <p:cNvGrpSpPr/>
        <p:nvPr/>
      </p:nvGrpSpPr>
      <p:grpSpPr>
        <a:xfrm>
          <a:off x="0" y="0"/>
          <a:ext cx="0" cy="0"/>
          <a:chOff x="0" y="0"/>
          <a:chExt cx="0" cy="0"/>
        </a:xfrm>
      </p:grpSpPr>
      <p:pic>
        <p:nvPicPr>
          <p:cNvPr id="93" name="Picture 9" descr="Picture 9"/>
          <p:cNvPicPr>
            <a:picLocks noChangeAspect="1"/>
          </p:cNvPicPr>
          <p:nvPr/>
        </p:nvPicPr>
        <p:blipFill>
          <a:blip r:embed="rId2">
            <a:extLst/>
          </a:blip>
          <a:stretch>
            <a:fillRect/>
          </a:stretch>
        </p:blipFill>
        <p:spPr>
          <a:xfrm>
            <a:off x="11696696" y="6528875"/>
            <a:ext cx="187409" cy="258056"/>
          </a:xfrm>
          <a:prstGeom prst="rect">
            <a:avLst/>
          </a:prstGeom>
          <a:ln w="12700">
            <a:miter lim="400000"/>
          </a:ln>
        </p:spPr>
      </p:pic>
      <p:sp>
        <p:nvSpPr>
          <p:cNvPr id="94" name="Date Placeholder 3"/>
          <p:cNvSpPr txBox="1"/>
          <p:nvPr/>
        </p:nvSpPr>
        <p:spPr>
          <a:xfrm>
            <a:off x="9348566" y="6560363"/>
            <a:ext cx="2508166" cy="218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800">
                <a:solidFill>
                  <a:srgbClr val="808080"/>
                </a:solidFill>
              </a:defRPr>
            </a:lvl1pPr>
          </a:lstStyle>
          <a:p>
            <a:pPr/>
            <a:r>
              <a:t>© 2024 Adobe. All Rights Reserved.</a:t>
            </a:r>
          </a:p>
        </p:txBody>
      </p:sp>
      <p:sp>
        <p:nvSpPr>
          <p:cNvPr id="95" name="TextBox 190"/>
          <p:cNvSpPr txBox="1"/>
          <p:nvPr/>
        </p:nvSpPr>
        <p:spPr>
          <a:xfrm>
            <a:off x="-501213" y="3737819"/>
            <a:ext cx="164720" cy="152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defRPr b="1" sz="1000">
                <a:solidFill>
                  <a:srgbClr val="7DC2FA"/>
                </a:solidFill>
              </a:defRPr>
            </a:lvl1pPr>
          </a:lstStyle>
          <a:p>
            <a:pPr/>
            <a:r>
              <a:t>1/2</a:t>
            </a:r>
          </a:p>
        </p:txBody>
      </p:sp>
      <p:sp>
        <p:nvSpPr>
          <p:cNvPr id="96" name="Straight Connector 198"/>
          <p:cNvSpPr/>
          <p:nvPr/>
        </p:nvSpPr>
        <p:spPr>
          <a:xfrm>
            <a:off x="-316729" y="3814762"/>
            <a:ext cx="229387" cy="1"/>
          </a:xfrm>
          <a:prstGeom prst="line">
            <a:avLst/>
          </a:prstGeom>
          <a:ln w="12700">
            <a:solidFill>
              <a:srgbClr val="C1D4E8"/>
            </a:solidFill>
            <a:tailEnd type="triangle"/>
          </a:ln>
        </p:spPr>
        <p:txBody>
          <a:bodyPr lIns="45719" rIns="45719"/>
          <a:lstStyle/>
          <a:p>
            <a:pPr/>
          </a:p>
        </p:txBody>
      </p:sp>
      <p:sp>
        <p:nvSpPr>
          <p:cNvPr id="97" name="Rectangle 216"/>
          <p:cNvSpPr/>
          <p:nvPr/>
        </p:nvSpPr>
        <p:spPr>
          <a:xfrm>
            <a:off x="12335461" y="1588"/>
            <a:ext cx="68542" cy="1192214"/>
          </a:xfrm>
          <a:prstGeom prst="rect">
            <a:avLst/>
          </a:prstGeom>
          <a:solidFill>
            <a:srgbClr val="E0E0E0"/>
          </a:solidFill>
          <a:ln w="12700">
            <a:miter lim="400000"/>
          </a:ln>
        </p:spPr>
        <p:txBody>
          <a:bodyPr lIns="45719" rIns="45719" anchor="ctr"/>
          <a:lstStyle/>
          <a:p>
            <a:pPr>
              <a:spcBef>
                <a:spcPts val="1200"/>
              </a:spcBef>
              <a:defRPr sz="1400"/>
            </a:pPr>
          </a:p>
        </p:txBody>
      </p:sp>
      <p:sp>
        <p:nvSpPr>
          <p:cNvPr id="98" name="Rectangle 217"/>
          <p:cNvSpPr/>
          <p:nvPr/>
        </p:nvSpPr>
        <p:spPr>
          <a:xfrm>
            <a:off x="12335461" y="6440487"/>
            <a:ext cx="68542" cy="417513"/>
          </a:xfrm>
          <a:prstGeom prst="rect">
            <a:avLst/>
          </a:prstGeom>
          <a:solidFill>
            <a:srgbClr val="E0E0E0"/>
          </a:solidFill>
          <a:ln w="12700">
            <a:miter lim="400000"/>
          </a:ln>
        </p:spPr>
        <p:txBody>
          <a:bodyPr lIns="45719" rIns="45719" anchor="ctr"/>
          <a:lstStyle/>
          <a:p>
            <a:pPr>
              <a:spcBef>
                <a:spcPts val="1200"/>
              </a:spcBef>
              <a:defRPr sz="1400"/>
            </a:pPr>
          </a:p>
        </p:txBody>
      </p:sp>
      <p:sp>
        <p:nvSpPr>
          <p:cNvPr id="99" name="Rectangle 218"/>
          <p:cNvSpPr/>
          <p:nvPr/>
        </p:nvSpPr>
        <p:spPr>
          <a:xfrm>
            <a:off x="12335461" y="1193799"/>
            <a:ext cx="68542" cy="5248277"/>
          </a:xfrm>
          <a:prstGeom prst="rect">
            <a:avLst/>
          </a:prstGeom>
          <a:solidFill>
            <a:srgbClr val="D9D9D9"/>
          </a:solidFill>
          <a:ln w="12700">
            <a:miter lim="400000"/>
          </a:ln>
        </p:spPr>
        <p:txBody>
          <a:bodyPr lIns="45719" rIns="45719" anchor="ctr"/>
          <a:lstStyle/>
          <a:p>
            <a:pPr>
              <a:spcBef>
                <a:spcPts val="1200"/>
              </a:spcBef>
              <a:defRPr sz="1400"/>
            </a:pPr>
          </a:p>
        </p:txBody>
      </p:sp>
      <p:sp>
        <p:nvSpPr>
          <p:cNvPr id="100" name="TextBox 219"/>
          <p:cNvSpPr txBox="1"/>
          <p:nvPr/>
        </p:nvSpPr>
        <p:spPr>
          <a:xfrm>
            <a:off x="12489351" y="443807"/>
            <a:ext cx="251461"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1000">
                <a:solidFill>
                  <a:srgbClr val="A6A6A6"/>
                </a:solidFill>
              </a:defRPr>
            </a:pPr>
            <a:r>
              <a:t>Title</a:t>
            </a:r>
            <a:br/>
            <a:r>
              <a:t>area</a:t>
            </a:r>
          </a:p>
        </p:txBody>
      </p:sp>
      <p:sp>
        <p:nvSpPr>
          <p:cNvPr id="101" name="TextBox 220"/>
          <p:cNvSpPr txBox="1"/>
          <p:nvPr/>
        </p:nvSpPr>
        <p:spPr>
          <a:xfrm>
            <a:off x="12489351" y="6495355"/>
            <a:ext cx="363602"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1000">
                <a:solidFill>
                  <a:srgbClr val="A6A6A6"/>
                </a:solidFill>
              </a:defRPr>
            </a:pPr>
            <a:r>
              <a:t>Footer</a:t>
            </a:r>
            <a:br/>
            <a:r>
              <a:t>area</a:t>
            </a:r>
          </a:p>
        </p:txBody>
      </p:sp>
      <p:sp>
        <p:nvSpPr>
          <p:cNvPr id="102" name="TextBox 221"/>
          <p:cNvSpPr txBox="1"/>
          <p:nvPr/>
        </p:nvSpPr>
        <p:spPr>
          <a:xfrm>
            <a:off x="12489351" y="3629866"/>
            <a:ext cx="435484" cy="304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1000">
                <a:solidFill>
                  <a:srgbClr val="A6A6A6"/>
                </a:solidFill>
              </a:defRPr>
            </a:pPr>
            <a:r>
              <a:t>Content</a:t>
            </a:r>
            <a:br/>
            <a:r>
              <a:t>area</a:t>
            </a:r>
          </a:p>
        </p:txBody>
      </p:sp>
      <p:sp>
        <p:nvSpPr>
          <p:cNvPr id="103" name="Straight Connector 21"/>
          <p:cNvSpPr/>
          <p:nvPr/>
        </p:nvSpPr>
        <p:spPr>
          <a:xfrm>
            <a:off x="12335461" y="6440487"/>
            <a:ext cx="68542" cy="1"/>
          </a:xfrm>
          <a:prstGeom prst="line">
            <a:avLst/>
          </a:prstGeom>
          <a:ln w="12700">
            <a:solidFill>
              <a:srgbClr val="BFBFBF"/>
            </a:solidFill>
          </a:ln>
        </p:spPr>
        <p:txBody>
          <a:bodyPr lIns="45719" rIns="45719"/>
          <a:lstStyle/>
          <a:p>
            <a:pPr/>
          </a:p>
        </p:txBody>
      </p:sp>
      <p:sp>
        <p:nvSpPr>
          <p:cNvPr id="104" name="Straight Connector 228"/>
          <p:cNvSpPr/>
          <p:nvPr/>
        </p:nvSpPr>
        <p:spPr>
          <a:xfrm>
            <a:off x="12335461" y="1193799"/>
            <a:ext cx="68542" cy="1"/>
          </a:xfrm>
          <a:prstGeom prst="line">
            <a:avLst/>
          </a:prstGeom>
          <a:ln w="12700">
            <a:solidFill>
              <a:srgbClr val="BFBFBF"/>
            </a:solidFill>
          </a:ln>
        </p:spPr>
        <p:txBody>
          <a:bodyPr lIns="45719" rIns="45719"/>
          <a:lstStyle/>
          <a:p>
            <a:pPr/>
          </a:p>
        </p:txBody>
      </p:sp>
      <p:pic>
        <p:nvPicPr>
          <p:cNvPr id="105" name="Graphic 29" descr="Graphic 29"/>
          <p:cNvPicPr>
            <a:picLocks noChangeAspect="1"/>
          </p:cNvPicPr>
          <p:nvPr/>
        </p:nvPicPr>
        <p:blipFill>
          <a:blip r:embed="rId3">
            <a:extLst/>
          </a:blip>
          <a:stretch>
            <a:fillRect/>
          </a:stretch>
        </p:blipFill>
        <p:spPr>
          <a:xfrm>
            <a:off x="393211" y="6578475"/>
            <a:ext cx="566928" cy="147352"/>
          </a:xfrm>
          <a:prstGeom prst="rect">
            <a:avLst/>
          </a:prstGeom>
          <a:ln w="12700">
            <a:miter lim="400000"/>
          </a:ln>
        </p:spPr>
      </p:pic>
      <p:sp>
        <p:nvSpPr>
          <p:cNvPr id="106" name="Title Text"/>
          <p:cNvSpPr txBox="1"/>
          <p:nvPr>
            <p:ph type="title"/>
          </p:nvPr>
        </p:nvSpPr>
        <p:spPr>
          <a:xfrm>
            <a:off x="304721" y="287506"/>
            <a:ext cx="11579384" cy="674519"/>
          </a:xfrm>
          <a:prstGeom prst="rect">
            <a:avLst/>
          </a:prstGeom>
        </p:spPr>
        <p:txBody>
          <a:bodyPr lIns="45719" tIns="45719" rIns="45719" bIns="45719" anchor="ctr"/>
          <a:lstStyle>
            <a:lvl1pPr>
              <a:defRPr sz="2800"/>
            </a:lvl1pPr>
          </a:lstStyle>
          <a:p>
            <a:pPr/>
            <a:r>
              <a:t>Title Text</a:t>
            </a:r>
          </a:p>
        </p:txBody>
      </p:sp>
      <p:sp>
        <p:nvSpPr>
          <p:cNvPr id="107" name="Body Level One…"/>
          <p:cNvSpPr txBox="1"/>
          <p:nvPr>
            <p:ph type="body" idx="1"/>
          </p:nvPr>
        </p:nvSpPr>
        <p:spPr>
          <a:xfrm>
            <a:off x="304721" y="1431924"/>
            <a:ext cx="11582480" cy="4593972"/>
          </a:xfrm>
          <a:prstGeom prst="rect">
            <a:avLst/>
          </a:prstGeom>
        </p:spPr>
        <p:txBody>
          <a:bodyPr anchor="ctr">
            <a:normAutofit fontScale="100000" lnSpcReduction="0"/>
          </a:bodyPr>
          <a:lstStyle>
            <a:lvl1pPr marL="0" indent="0" algn="ctr">
              <a:buClrTx/>
              <a:buSzTx/>
              <a:buNone/>
              <a:defRPr sz="2800"/>
            </a:lvl1pPr>
            <a:lvl2pPr marL="0" indent="0" algn="r">
              <a:buClrTx/>
              <a:buSzTx/>
              <a:buNone/>
              <a:defRPr i="1"/>
            </a:lvl2pPr>
            <a:lvl3pPr marL="0" indent="0">
              <a:spcBef>
                <a:spcPts val="0"/>
              </a:spcBef>
              <a:buClrTx/>
              <a:buSzTx/>
              <a:buNone/>
              <a:defRPr>
                <a:latin typeface="Menlo Regular"/>
                <a:ea typeface="Menlo Regular"/>
                <a:cs typeface="Menlo Regular"/>
                <a:sym typeface="Menlo Regular"/>
              </a:defRPr>
            </a:lvl3pPr>
            <a:lvl4pPr marL="0" indent="0" algn="ctr">
              <a:buClrTx/>
              <a:buSzTx/>
              <a:buNone/>
              <a:defRPr sz="2800"/>
            </a:lvl4pPr>
            <a:lvl5pPr marL="0" indent="0" algn="ctr">
              <a:buClrTx/>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08" name="Slide Number"/>
          <p:cNvSpPr txBox="1"/>
          <p:nvPr>
            <p:ph type="sldNum" sz="quarter" idx="2"/>
          </p:nvPr>
        </p:nvSpPr>
        <p:spPr>
          <a:xfrm>
            <a:off x="5969107" y="6506918"/>
            <a:ext cx="250612" cy="299329"/>
          </a:xfrm>
          <a:prstGeom prst="rect">
            <a:avLst/>
          </a:prstGeom>
        </p:spPr>
        <p:txBody>
          <a:bodyPr/>
          <a:lstStyle>
            <a:lvl1pPr>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Picture 2" descr="Picture 2"/>
          <p:cNvPicPr>
            <a:picLocks noChangeAspect="1"/>
          </p:cNvPicPr>
          <p:nvPr/>
        </p:nvPicPr>
        <p:blipFill>
          <a:blip r:embed="rId2">
            <a:extLst/>
          </a:blip>
          <a:stretch>
            <a:fillRect/>
          </a:stretch>
        </p:blipFill>
        <p:spPr>
          <a:xfrm>
            <a:off x="0" y="892"/>
            <a:ext cx="12188825" cy="6856216"/>
          </a:xfrm>
          <a:prstGeom prst="rect">
            <a:avLst/>
          </a:prstGeom>
          <a:ln w="12700">
            <a:miter lim="400000"/>
          </a:ln>
        </p:spPr>
      </p:pic>
      <p:sp>
        <p:nvSpPr>
          <p:cNvPr id="3" name="Title Text"/>
          <p:cNvSpPr txBox="1"/>
          <p:nvPr>
            <p:ph type="title"/>
          </p:nvPr>
        </p:nvSpPr>
        <p:spPr>
          <a:xfrm>
            <a:off x="795527" y="2798064"/>
            <a:ext cx="5907025" cy="139903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r>
              <a:t>Title Text</a:t>
            </a:r>
          </a:p>
        </p:txBody>
      </p:sp>
      <p:sp>
        <p:nvSpPr>
          <p:cNvPr id="4" name="Body Level One…"/>
          <p:cNvSpPr txBox="1"/>
          <p:nvPr>
            <p:ph type="body" idx="1"/>
          </p:nvPr>
        </p:nvSpPr>
        <p:spPr>
          <a:xfrm>
            <a:off x="608965" y="1600200"/>
            <a:ext cx="10961370" cy="4525963"/>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Body Level One</a:t>
            </a:r>
          </a:p>
          <a:p>
            <a:pPr lvl="1"/>
            <a:r>
              <a:t>Body Level Two</a:t>
            </a:r>
          </a:p>
          <a:p>
            <a:pPr lvl="2"/>
            <a:r>
              <a:t>Body Level Three</a:t>
            </a:r>
          </a:p>
          <a:p>
            <a:pPr lvl="3"/>
            <a:r>
              <a:t>Body Level Four</a:t>
            </a:r>
          </a:p>
          <a:p>
            <a:pPr lvl="4"/>
            <a:r>
              <a:t>Body Level Five</a:t>
            </a:r>
          </a:p>
        </p:txBody>
      </p:sp>
      <p:sp>
        <p:nvSpPr>
          <p:cNvPr id="5" name="Slide Number"/>
          <p:cNvSpPr txBox="1"/>
          <p:nvPr>
            <p:ph type="sldNum" sz="quarter" idx="2"/>
          </p:nvPr>
        </p:nvSpPr>
        <p:spPr>
          <a:xfrm>
            <a:off x="7307579" y="6172200"/>
            <a:ext cx="2841838" cy="368301"/>
          </a:xfrm>
          <a:prstGeom prst="rect">
            <a:avLst/>
          </a:prstGeom>
          <a:ln w="12700">
            <a:miter lim="400000"/>
          </a:ln>
        </p:spPr>
        <p:txBody>
          <a:bodyPr wrap="none" lIns="54413" tIns="54413" rIns="54413" bIns="54413" anchor="ctr">
            <a:spAutoFit/>
          </a:bodyPr>
          <a:lstStyle>
            <a:lvl1pPr algn="ctr">
              <a:defRPr sz="800">
                <a:solidFill>
                  <a:srgbClr val="80808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Lst>
  <p:transition xmlns:p14="http://schemas.microsoft.com/office/powerpoint/2010/main" spd="med" advClick="1"/>
  <p:txStyles>
    <p:titleStyle>
      <a:lvl1pPr marL="0" marR="0" indent="0" algn="l" defTabSz="1088291" rtl="0" latinLnBrk="0">
        <a:lnSpc>
          <a:spcPct val="100000"/>
        </a:lnSpc>
        <a:spcBef>
          <a:spcPts val="0"/>
        </a:spcBef>
        <a:spcAft>
          <a:spcPts val="0"/>
        </a:spcAft>
        <a:buClrTx/>
        <a:buSzTx/>
        <a:buFontTx/>
        <a:buNone/>
        <a:tabLst/>
        <a:defRPr b="1" baseline="0" cap="none" i="0" spc="0" strike="noStrike" sz="3600" u="none">
          <a:solidFill>
            <a:schemeClr val="accent6"/>
          </a:solidFill>
          <a:uFillTx/>
          <a:latin typeface="Adobe Clean"/>
          <a:ea typeface="Adobe Clean"/>
          <a:cs typeface="Adobe Clean"/>
          <a:sym typeface="Adobe Clean"/>
        </a:defRPr>
      </a:lvl1pPr>
      <a:lvl2pPr marL="0" marR="0" indent="0" algn="l" defTabSz="1088291" rtl="0" latinLnBrk="0">
        <a:lnSpc>
          <a:spcPct val="100000"/>
        </a:lnSpc>
        <a:spcBef>
          <a:spcPts val="0"/>
        </a:spcBef>
        <a:spcAft>
          <a:spcPts val="0"/>
        </a:spcAft>
        <a:buClrTx/>
        <a:buSzTx/>
        <a:buFontTx/>
        <a:buNone/>
        <a:tabLst/>
        <a:defRPr b="1" baseline="0" cap="none" i="0" spc="0" strike="noStrike" sz="3600" u="none">
          <a:solidFill>
            <a:schemeClr val="accent6"/>
          </a:solidFill>
          <a:uFillTx/>
          <a:latin typeface="Adobe Clean"/>
          <a:ea typeface="Adobe Clean"/>
          <a:cs typeface="Adobe Clean"/>
          <a:sym typeface="Adobe Clean"/>
        </a:defRPr>
      </a:lvl2pPr>
      <a:lvl3pPr marL="0" marR="0" indent="0" algn="l" defTabSz="1088291" rtl="0" latinLnBrk="0">
        <a:lnSpc>
          <a:spcPct val="100000"/>
        </a:lnSpc>
        <a:spcBef>
          <a:spcPts val="0"/>
        </a:spcBef>
        <a:spcAft>
          <a:spcPts val="0"/>
        </a:spcAft>
        <a:buClrTx/>
        <a:buSzTx/>
        <a:buFontTx/>
        <a:buNone/>
        <a:tabLst/>
        <a:defRPr b="1" baseline="0" cap="none" i="0" spc="0" strike="noStrike" sz="3600" u="none">
          <a:solidFill>
            <a:schemeClr val="accent6"/>
          </a:solidFill>
          <a:uFillTx/>
          <a:latin typeface="Adobe Clean"/>
          <a:ea typeface="Adobe Clean"/>
          <a:cs typeface="Adobe Clean"/>
          <a:sym typeface="Adobe Clean"/>
        </a:defRPr>
      </a:lvl3pPr>
      <a:lvl4pPr marL="0" marR="0" indent="0" algn="l" defTabSz="1088291" rtl="0" latinLnBrk="0">
        <a:lnSpc>
          <a:spcPct val="100000"/>
        </a:lnSpc>
        <a:spcBef>
          <a:spcPts val="0"/>
        </a:spcBef>
        <a:spcAft>
          <a:spcPts val="0"/>
        </a:spcAft>
        <a:buClrTx/>
        <a:buSzTx/>
        <a:buFontTx/>
        <a:buNone/>
        <a:tabLst/>
        <a:defRPr b="1" baseline="0" cap="none" i="0" spc="0" strike="noStrike" sz="3600" u="none">
          <a:solidFill>
            <a:schemeClr val="accent6"/>
          </a:solidFill>
          <a:uFillTx/>
          <a:latin typeface="Adobe Clean"/>
          <a:ea typeface="Adobe Clean"/>
          <a:cs typeface="Adobe Clean"/>
          <a:sym typeface="Adobe Clean"/>
        </a:defRPr>
      </a:lvl4pPr>
      <a:lvl5pPr marL="0" marR="0" indent="0" algn="l" defTabSz="1088291" rtl="0" latinLnBrk="0">
        <a:lnSpc>
          <a:spcPct val="100000"/>
        </a:lnSpc>
        <a:spcBef>
          <a:spcPts val="0"/>
        </a:spcBef>
        <a:spcAft>
          <a:spcPts val="0"/>
        </a:spcAft>
        <a:buClrTx/>
        <a:buSzTx/>
        <a:buFontTx/>
        <a:buNone/>
        <a:tabLst/>
        <a:defRPr b="1" baseline="0" cap="none" i="0" spc="0" strike="noStrike" sz="3600" u="none">
          <a:solidFill>
            <a:schemeClr val="accent6"/>
          </a:solidFill>
          <a:uFillTx/>
          <a:latin typeface="Adobe Clean"/>
          <a:ea typeface="Adobe Clean"/>
          <a:cs typeface="Adobe Clean"/>
          <a:sym typeface="Adobe Clean"/>
        </a:defRPr>
      </a:lvl5pPr>
      <a:lvl6pPr marL="0" marR="0" indent="0" algn="l" defTabSz="1088291" rtl="0" latinLnBrk="0">
        <a:lnSpc>
          <a:spcPct val="100000"/>
        </a:lnSpc>
        <a:spcBef>
          <a:spcPts val="0"/>
        </a:spcBef>
        <a:spcAft>
          <a:spcPts val="0"/>
        </a:spcAft>
        <a:buClrTx/>
        <a:buSzTx/>
        <a:buFontTx/>
        <a:buNone/>
        <a:tabLst/>
        <a:defRPr b="1" baseline="0" cap="none" i="0" spc="0" strike="noStrike" sz="3600" u="none">
          <a:solidFill>
            <a:schemeClr val="accent6"/>
          </a:solidFill>
          <a:uFillTx/>
          <a:latin typeface="Adobe Clean"/>
          <a:ea typeface="Adobe Clean"/>
          <a:cs typeface="Adobe Clean"/>
          <a:sym typeface="Adobe Clean"/>
        </a:defRPr>
      </a:lvl6pPr>
      <a:lvl7pPr marL="0" marR="0" indent="0" algn="l" defTabSz="1088291" rtl="0" latinLnBrk="0">
        <a:lnSpc>
          <a:spcPct val="100000"/>
        </a:lnSpc>
        <a:spcBef>
          <a:spcPts val="0"/>
        </a:spcBef>
        <a:spcAft>
          <a:spcPts val="0"/>
        </a:spcAft>
        <a:buClrTx/>
        <a:buSzTx/>
        <a:buFontTx/>
        <a:buNone/>
        <a:tabLst/>
        <a:defRPr b="1" baseline="0" cap="none" i="0" spc="0" strike="noStrike" sz="3600" u="none">
          <a:solidFill>
            <a:schemeClr val="accent6"/>
          </a:solidFill>
          <a:uFillTx/>
          <a:latin typeface="Adobe Clean"/>
          <a:ea typeface="Adobe Clean"/>
          <a:cs typeface="Adobe Clean"/>
          <a:sym typeface="Adobe Clean"/>
        </a:defRPr>
      </a:lvl7pPr>
      <a:lvl8pPr marL="0" marR="0" indent="0" algn="l" defTabSz="1088291" rtl="0" latinLnBrk="0">
        <a:lnSpc>
          <a:spcPct val="100000"/>
        </a:lnSpc>
        <a:spcBef>
          <a:spcPts val="0"/>
        </a:spcBef>
        <a:spcAft>
          <a:spcPts val="0"/>
        </a:spcAft>
        <a:buClrTx/>
        <a:buSzTx/>
        <a:buFontTx/>
        <a:buNone/>
        <a:tabLst/>
        <a:defRPr b="1" baseline="0" cap="none" i="0" spc="0" strike="noStrike" sz="3600" u="none">
          <a:solidFill>
            <a:schemeClr val="accent6"/>
          </a:solidFill>
          <a:uFillTx/>
          <a:latin typeface="Adobe Clean"/>
          <a:ea typeface="Adobe Clean"/>
          <a:cs typeface="Adobe Clean"/>
          <a:sym typeface="Adobe Clean"/>
        </a:defRPr>
      </a:lvl8pPr>
      <a:lvl9pPr marL="0" marR="0" indent="0" algn="l" defTabSz="1088291" rtl="0" latinLnBrk="0">
        <a:lnSpc>
          <a:spcPct val="100000"/>
        </a:lnSpc>
        <a:spcBef>
          <a:spcPts val="0"/>
        </a:spcBef>
        <a:spcAft>
          <a:spcPts val="0"/>
        </a:spcAft>
        <a:buClrTx/>
        <a:buSzTx/>
        <a:buFontTx/>
        <a:buNone/>
        <a:tabLst/>
        <a:defRPr b="1" baseline="0" cap="none" i="0" spc="0" strike="noStrike" sz="3600" u="none">
          <a:solidFill>
            <a:schemeClr val="accent6"/>
          </a:solidFill>
          <a:uFillTx/>
          <a:latin typeface="Adobe Clean"/>
          <a:ea typeface="Adobe Clean"/>
          <a:cs typeface="Adobe Clean"/>
          <a:sym typeface="Adobe Clean"/>
        </a:defRPr>
      </a:lvl9pPr>
    </p:titleStyle>
    <p:bodyStyle>
      <a:lvl1pPr marL="274638" marR="0" indent="-265113" algn="l" defTabSz="1088291" rtl="0" latinLnBrk="0">
        <a:lnSpc>
          <a:spcPct val="100000"/>
        </a:lnSpc>
        <a:spcBef>
          <a:spcPts val="1800"/>
        </a:spcBef>
        <a:spcAft>
          <a:spcPts val="0"/>
        </a:spcAft>
        <a:buClr>
          <a:srgbClr val="000000"/>
        </a:buClr>
        <a:buSzPct val="70000"/>
        <a:buFontTx/>
        <a:buChar char="▪"/>
        <a:tabLst/>
        <a:defRPr b="0" baseline="0" cap="none" i="0" spc="0" strike="noStrike" sz="2200" u="none">
          <a:solidFill>
            <a:srgbClr val="000000"/>
          </a:solidFill>
          <a:uFillTx/>
          <a:latin typeface="Adobe Clean"/>
          <a:ea typeface="Adobe Clean"/>
          <a:cs typeface="Adobe Clean"/>
          <a:sym typeface="Adobe Clean"/>
        </a:defRPr>
      </a:lvl1pPr>
      <a:lvl2pPr marL="579288" marR="0" indent="-303437" algn="l" defTabSz="1088291" rtl="0" latinLnBrk="0">
        <a:lnSpc>
          <a:spcPct val="100000"/>
        </a:lnSpc>
        <a:spcBef>
          <a:spcPts val="1800"/>
        </a:spcBef>
        <a:spcAft>
          <a:spcPts val="0"/>
        </a:spcAft>
        <a:buClr>
          <a:srgbClr val="000000"/>
        </a:buClr>
        <a:buSzPct val="70000"/>
        <a:buFontTx/>
        <a:buChar char="▪"/>
        <a:tabLst/>
        <a:defRPr b="0" baseline="0" cap="none" i="0" spc="0" strike="noStrike" sz="2200" u="none">
          <a:solidFill>
            <a:srgbClr val="000000"/>
          </a:solidFill>
          <a:uFillTx/>
          <a:latin typeface="Adobe Clean"/>
          <a:ea typeface="Adobe Clean"/>
          <a:cs typeface="Adobe Clean"/>
          <a:sym typeface="Adobe Clean"/>
        </a:defRPr>
      </a:lvl2pPr>
      <a:lvl3pPr marL="796484" marR="0" indent="-244781" algn="l" defTabSz="1088291" rtl="0" latinLnBrk="0">
        <a:lnSpc>
          <a:spcPct val="100000"/>
        </a:lnSpc>
        <a:spcBef>
          <a:spcPts val="1800"/>
        </a:spcBef>
        <a:spcAft>
          <a:spcPts val="0"/>
        </a:spcAft>
        <a:buClr>
          <a:srgbClr val="000000"/>
        </a:buClr>
        <a:buSzPct val="70000"/>
        <a:buFontTx/>
        <a:buChar char="▪"/>
        <a:tabLst/>
        <a:defRPr b="0" baseline="0" cap="none" i="0" spc="0" strike="noStrike" sz="2200" u="none">
          <a:solidFill>
            <a:srgbClr val="000000"/>
          </a:solidFill>
          <a:uFillTx/>
          <a:latin typeface="Adobe Clean"/>
          <a:ea typeface="Adobe Clean"/>
          <a:cs typeface="Adobe Clean"/>
          <a:sym typeface="Adobe Clean"/>
        </a:defRPr>
      </a:lvl3pPr>
      <a:lvl4pPr marL="994452" marR="0" indent="-242473" algn="l" defTabSz="1088291" rtl="0" latinLnBrk="0">
        <a:lnSpc>
          <a:spcPct val="100000"/>
        </a:lnSpc>
        <a:spcBef>
          <a:spcPts val="1800"/>
        </a:spcBef>
        <a:spcAft>
          <a:spcPts val="0"/>
        </a:spcAft>
        <a:buClr>
          <a:srgbClr val="000000"/>
        </a:buClr>
        <a:buSzPct val="70000"/>
        <a:buFontTx/>
        <a:buChar char="▪"/>
        <a:tabLst/>
        <a:defRPr b="0" baseline="0" cap="none" i="0" spc="0" strike="noStrike" sz="2200" u="none">
          <a:solidFill>
            <a:srgbClr val="000000"/>
          </a:solidFill>
          <a:uFillTx/>
          <a:latin typeface="Adobe Clean"/>
          <a:ea typeface="Adobe Clean"/>
          <a:cs typeface="Adobe Clean"/>
          <a:sym typeface="Adobe Clean"/>
        </a:defRPr>
      </a:lvl4pPr>
      <a:lvl5pPr marL="1167105" marR="0" indent="-216740" algn="l" defTabSz="1088291" rtl="0" latinLnBrk="0">
        <a:lnSpc>
          <a:spcPct val="100000"/>
        </a:lnSpc>
        <a:spcBef>
          <a:spcPts val="1800"/>
        </a:spcBef>
        <a:spcAft>
          <a:spcPts val="0"/>
        </a:spcAft>
        <a:buClr>
          <a:srgbClr val="000000"/>
        </a:buClr>
        <a:buSzPct val="70000"/>
        <a:buFontTx/>
        <a:buChar char="▪"/>
        <a:tabLst/>
        <a:defRPr b="0" baseline="0" cap="none" i="0" spc="0" strike="noStrike" sz="2200" u="none">
          <a:solidFill>
            <a:srgbClr val="000000"/>
          </a:solidFill>
          <a:uFillTx/>
          <a:latin typeface="Adobe Clean"/>
          <a:ea typeface="Adobe Clean"/>
          <a:cs typeface="Adobe Clean"/>
          <a:sym typeface="Adobe Clean"/>
        </a:defRPr>
      </a:lvl5pPr>
      <a:lvl6pPr marL="2970126" marR="0" indent="-249400" algn="l" defTabSz="1088291" rtl="0" latinLnBrk="0">
        <a:lnSpc>
          <a:spcPct val="100000"/>
        </a:lnSpc>
        <a:spcBef>
          <a:spcPts val="1800"/>
        </a:spcBef>
        <a:spcAft>
          <a:spcPts val="0"/>
        </a:spcAft>
        <a:buClr>
          <a:srgbClr val="000000"/>
        </a:buClr>
        <a:buSzPct val="100000"/>
        <a:buFontTx/>
        <a:buChar char="•"/>
        <a:tabLst/>
        <a:defRPr b="0" baseline="0" cap="none" i="0" spc="0" strike="noStrike" sz="2200" u="none">
          <a:solidFill>
            <a:srgbClr val="000000"/>
          </a:solidFill>
          <a:uFillTx/>
          <a:latin typeface="Adobe Clean"/>
          <a:ea typeface="Adobe Clean"/>
          <a:cs typeface="Adobe Clean"/>
          <a:sym typeface="Adobe Clean"/>
        </a:defRPr>
      </a:lvl6pPr>
      <a:lvl7pPr marL="3514271" marR="0" indent="-249400" algn="l" defTabSz="1088291" rtl="0" latinLnBrk="0">
        <a:lnSpc>
          <a:spcPct val="100000"/>
        </a:lnSpc>
        <a:spcBef>
          <a:spcPts val="1800"/>
        </a:spcBef>
        <a:spcAft>
          <a:spcPts val="0"/>
        </a:spcAft>
        <a:buClr>
          <a:srgbClr val="000000"/>
        </a:buClr>
        <a:buSzPct val="100000"/>
        <a:buFontTx/>
        <a:buChar char="•"/>
        <a:tabLst/>
        <a:defRPr b="0" baseline="0" cap="none" i="0" spc="0" strike="noStrike" sz="2200" u="none">
          <a:solidFill>
            <a:srgbClr val="000000"/>
          </a:solidFill>
          <a:uFillTx/>
          <a:latin typeface="Adobe Clean"/>
          <a:ea typeface="Adobe Clean"/>
          <a:cs typeface="Adobe Clean"/>
          <a:sym typeface="Adobe Clean"/>
        </a:defRPr>
      </a:lvl7pPr>
      <a:lvl8pPr marL="4058416" marR="0" indent="-249400" algn="l" defTabSz="1088291" rtl="0" latinLnBrk="0">
        <a:lnSpc>
          <a:spcPct val="100000"/>
        </a:lnSpc>
        <a:spcBef>
          <a:spcPts val="1800"/>
        </a:spcBef>
        <a:spcAft>
          <a:spcPts val="0"/>
        </a:spcAft>
        <a:buClr>
          <a:srgbClr val="000000"/>
        </a:buClr>
        <a:buSzPct val="100000"/>
        <a:buFontTx/>
        <a:buChar char="•"/>
        <a:tabLst/>
        <a:defRPr b="0" baseline="0" cap="none" i="0" spc="0" strike="noStrike" sz="2200" u="none">
          <a:solidFill>
            <a:srgbClr val="000000"/>
          </a:solidFill>
          <a:uFillTx/>
          <a:latin typeface="Adobe Clean"/>
          <a:ea typeface="Adobe Clean"/>
          <a:cs typeface="Adobe Clean"/>
          <a:sym typeface="Adobe Clean"/>
        </a:defRPr>
      </a:lvl8pPr>
      <a:lvl9pPr marL="4602562" marR="0" indent="-249400" algn="l" defTabSz="1088291" rtl="0" latinLnBrk="0">
        <a:lnSpc>
          <a:spcPct val="100000"/>
        </a:lnSpc>
        <a:spcBef>
          <a:spcPts val="1800"/>
        </a:spcBef>
        <a:spcAft>
          <a:spcPts val="0"/>
        </a:spcAft>
        <a:buClr>
          <a:srgbClr val="000000"/>
        </a:buClr>
        <a:buSzPct val="100000"/>
        <a:buFontTx/>
        <a:buChar char="•"/>
        <a:tabLst/>
        <a:defRPr b="0" baseline="0" cap="none" i="0" spc="0" strike="noStrike" sz="2200" u="none">
          <a:solidFill>
            <a:srgbClr val="000000"/>
          </a:solidFill>
          <a:uFillTx/>
          <a:latin typeface="Adobe Clean"/>
          <a:ea typeface="Adobe Clean"/>
          <a:cs typeface="Adobe Clean"/>
          <a:sym typeface="Adobe Clean"/>
        </a:defRPr>
      </a:lvl9pPr>
    </p:bodyStyle>
    <p:otherStyle>
      <a:lvl1pPr marL="0" marR="0" indent="0" algn="ct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dobe Clean"/>
        </a:defRPr>
      </a:lvl1pPr>
      <a:lvl2pPr marL="0" marR="0" indent="457200" algn="ct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dobe Clean"/>
        </a:defRPr>
      </a:lvl2pPr>
      <a:lvl3pPr marL="0" marR="0" indent="914400" algn="ct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dobe Clean"/>
        </a:defRPr>
      </a:lvl3pPr>
      <a:lvl4pPr marL="0" marR="0" indent="1371600" algn="ct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dobe Clean"/>
        </a:defRPr>
      </a:lvl4pPr>
      <a:lvl5pPr marL="0" marR="0" indent="1828800" algn="ct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dobe Clean"/>
        </a:defRPr>
      </a:lvl5pPr>
      <a:lvl6pPr marL="0" marR="0" indent="2286000" algn="ct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dobe Clean"/>
        </a:defRPr>
      </a:lvl6pPr>
      <a:lvl7pPr marL="0" marR="0" indent="2743200" algn="ct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dobe Clean"/>
        </a:defRPr>
      </a:lvl7pPr>
      <a:lvl8pPr marL="0" marR="0" indent="3200400" algn="ct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dobe Clean"/>
        </a:defRPr>
      </a:lvl8pPr>
      <a:lvl9pPr marL="0" marR="0" indent="3657600" algn="ct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Adobe Clean"/>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developer.adobe.com/cpp/" TargetMode="External"/><Relationship Id="rId4" Type="http://schemas.openxmlformats.org/officeDocument/2006/relationships/hyperlink" Target="https://sean-parent.stlab.cc/papers-and-presentations/" TargetMode="External"/><Relationship Id="rId5" Type="http://schemas.openxmlformats.org/officeDocument/2006/relationships/hyperlink" Target="https://www.hylo-lang.org/" TargetMode="External"/></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hyperlink" Target="https://godbolt.org/z/qM8Teos5h" TargetMode="External"/></Relationships>

</file>

<file path=ppt/slides/_rels/slide3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hyperlink" Target="https://godbolt.org/z/6zqM8neax" TargetMode="External"/></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hyperlink" Target="https://www.swift.org/blog/swift-5-exclusivity/" TargetMode="External"/></Relationships>

</file>

<file path=ppt/slides/_rels/slide3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hyperlink" Target="https://doc.rust-lang.org/book/ch04-02-references-and-borrowing.html" TargetMode="External"/></Relationships>

</file>

<file path=ppt/slides/_rels/slide3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s>

</file>

<file path=ppt/slides/_rels/slide5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hyperlink" Target="https://en.wikipedia.org/wiki/List_of_failed_and_overbudget_custom_software_projects" TargetMode="External"/></Relationships>

</file>

<file path=ppt/slides/_rels/slide6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s>

</file>

<file path=ppt/slides/_rels/slide6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s>

</file>

<file path=ppt/slides/_rels/slide6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11.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1.gif"/></Relationships>

</file>

<file path=ppt/slides/_rels/slide6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12.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13.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14.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15.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image" Target="../media/image1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s>

</file>

<file path=ppt/slides/_rels/slide7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6.xml"/></Relationships>

</file>

<file path=ppt/slides/_rels/slide7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hyperlink" Target="https://arxiv.org/pdf/1901.01930" TargetMode="External"/></Relationships>

</file>

<file path=ppt/slides/_rels/slide7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hyperlink" Target="https://arxiv.org/pdf/1901.01930" TargetMode="External"/></Relationships>

</file>

<file path=ppt/slides/_rels/slide7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9.xml"/></Relationships>

</file>

<file path=ppt/slides/_rels/slide7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s>

</file>

<file path=ppt/slides/_rels/slide7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 Id="rId11" Type="http://schemas.openxmlformats.org/officeDocument/2006/relationships/image" Target="../media/image27.png"/></Relationships>

</file>

<file path=ppt/slides/_rels/slide7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 Id="rId3" Type="http://schemas.openxmlformats.org/officeDocument/2006/relationships/image" Target="../media/image2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0" Type="http://schemas.openxmlformats.org/officeDocument/2006/relationships/image" Target="../media/image27.png"/><Relationship Id="rId11" Type="http://schemas.openxmlformats.org/officeDocument/2006/relationships/image" Target="../media/image22.png"/><Relationship Id="rId12" Type="http://schemas.openxmlformats.org/officeDocument/2006/relationships/image" Target="../media/image23.png"/></Relationships>

</file>

<file path=ppt/slides/_rels/slide7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 Id="rId3" Type="http://schemas.openxmlformats.org/officeDocument/2006/relationships/image" Target="../media/image28.png"/><Relationship Id="rId4" Type="http://schemas.openxmlformats.org/officeDocument/2006/relationships/image" Target="../media/image19.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9.png"/><Relationship Id="rId8" Type="http://schemas.openxmlformats.org/officeDocument/2006/relationships/image" Target="../media/image30.png"/></Relationships>

</file>

<file path=ppt/slides/_rels/slide7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hyperlink" Target="https://en.wikipedia.org/wiki/List_of_failed_and_overbudget_custom_software_projects" TargetMode="External"/></Relationships>

</file>

<file path=ppt/slides/_rels/slide8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 Id="rId3" Type="http://schemas.openxmlformats.org/officeDocument/2006/relationships/image" Target="../media/image32.png"/></Relationships>

</file>

<file path=ppt/slides/_rels/slide8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3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 name="Title 3"/>
          <p:cNvSpPr txBox="1"/>
          <p:nvPr>
            <p:ph type="title"/>
          </p:nvPr>
        </p:nvSpPr>
        <p:spPr>
          <a:xfrm>
            <a:off x="2203704" y="2798064"/>
            <a:ext cx="6432294" cy="1216153"/>
          </a:xfrm>
          <a:prstGeom prst="rect">
            <a:avLst/>
          </a:prstGeom>
        </p:spPr>
        <p:txBody>
          <a:bodyPr/>
          <a:lstStyle/>
          <a:p>
            <a:pPr/>
            <a:r>
              <a:t>Local Reasoning in </a:t>
            </a:r>
            <a:r>
              <a:rPr strike="sngStrike"/>
              <a:t>Any Language</a:t>
            </a:r>
          </a:p>
        </p:txBody>
      </p:sp>
      <p:sp>
        <p:nvSpPr>
          <p:cNvPr id="118" name="Content Placeholder 4"/>
          <p:cNvSpPr txBox="1"/>
          <p:nvPr>
            <p:ph type="body" sz="quarter" idx="1"/>
          </p:nvPr>
        </p:nvSpPr>
        <p:spPr>
          <a:prstGeom prst="rect">
            <a:avLst/>
          </a:prstGeom>
        </p:spPr>
        <p:txBody>
          <a:bodyPr/>
          <a:lstStyle/>
          <a:p>
            <a:pPr/>
            <a:r>
              <a:t>Sean Parent  |  Sr. Principal Scientist</a:t>
            </a:r>
            <a:br/>
            <a:r>
              <a:t>Software Technology Lab</a:t>
            </a:r>
          </a:p>
        </p:txBody>
      </p:sp>
      <p:sp>
        <p:nvSpPr>
          <p:cNvPr id="119" name="C++"/>
          <p:cNvSpPr txBox="1"/>
          <p:nvPr/>
        </p:nvSpPr>
        <p:spPr>
          <a:xfrm rot="21010153">
            <a:off x="6511024" y="2307485"/>
            <a:ext cx="869951" cy="662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3600">
                <a:solidFill>
                  <a:schemeClr val="accent6"/>
                </a:solidFill>
              </a:defRPr>
            </a:lvl1pPr>
          </a:lstStyle>
          <a:p>
            <a:pPr/>
            <a:r>
              <a:t>C++</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Why Software Projects Fail"/>
          <p:cNvSpPr txBox="1"/>
          <p:nvPr>
            <p:ph type="title"/>
          </p:nvPr>
        </p:nvSpPr>
        <p:spPr>
          <a:prstGeom prst="rect">
            <a:avLst/>
          </a:prstGeom>
        </p:spPr>
        <p:txBody>
          <a:bodyPr/>
          <a:lstStyle/>
          <a:p>
            <a:pPr/>
            <a:r>
              <a:t>Why Software Projects Fail</a:t>
            </a:r>
          </a:p>
        </p:txBody>
      </p:sp>
      <p:sp>
        <p:nvSpPr>
          <p:cNvPr id="172" name="&quot;The greatest limitation in writing software is our ability to understand the systems we are creating.&quot;…"/>
          <p:cNvSpPr txBox="1"/>
          <p:nvPr>
            <p:ph type="body" idx="1"/>
          </p:nvPr>
        </p:nvSpPr>
        <p:spPr>
          <a:prstGeom prst="rect">
            <a:avLst/>
          </a:prstGeom>
        </p:spPr>
        <p:txBody>
          <a:bodyPr/>
          <a:lstStyle/>
          <a:p>
            <a:pPr/>
            <a:r>
              <a:t>"The greatest limitation in writing software is our ability to understand the systems we are creating."</a:t>
            </a:r>
          </a:p>
          <a:p>
            <a:pPr lvl="1"/>
            <a:r>
              <a:t>–  A Philosophy of Software Design, </a:t>
            </a:r>
            <a:r>
              <a:rPr i="0"/>
              <a:t>John Osterhaut</a:t>
            </a:r>
          </a:p>
        </p:txBody>
      </p:sp>
      <p:sp>
        <p:nvSpPr>
          <p:cNvPr id="17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Title 3"/>
          <p:cNvSpPr txBox="1"/>
          <p:nvPr>
            <p:ph type="title"/>
          </p:nvPr>
        </p:nvSpPr>
        <p:spPr>
          <a:xfrm>
            <a:off x="304721" y="287506"/>
            <a:ext cx="11579384" cy="674519"/>
          </a:xfrm>
          <a:prstGeom prst="rect">
            <a:avLst/>
          </a:prstGeom>
        </p:spPr>
        <p:txBody>
          <a:bodyPr/>
          <a:lstStyle/>
          <a:p>
            <a:pPr/>
            <a:r>
              <a:t>Local Reasoning</a:t>
            </a:r>
          </a:p>
        </p:txBody>
      </p:sp>
      <p:sp>
        <p:nvSpPr>
          <p:cNvPr id="178" name="Content Placeholder 4"/>
          <p:cNvSpPr txBox="1"/>
          <p:nvPr>
            <p:ph type="body" idx="1"/>
          </p:nvPr>
        </p:nvSpPr>
        <p:spPr>
          <a:xfrm>
            <a:off x="304720" y="1431923"/>
            <a:ext cx="11582481" cy="4593973"/>
          </a:xfrm>
          <a:prstGeom prst="rect">
            <a:avLst/>
          </a:prstGeom>
        </p:spPr>
        <p:txBody>
          <a:bodyPr/>
          <a:lstStyle/>
          <a:p>
            <a:pPr/>
            <a:r>
              <a:rPr i="1"/>
              <a:t>Local Reasoning</a:t>
            </a:r>
            <a:r>
              <a:t> is the ability to reason about a defined unit of code and verify its correctness without understanding all the contexts in which it is used or the implementations upon which it relies.</a:t>
            </a:r>
          </a:p>
          <a:p>
            <a:pPr/>
            <a:r>
              <a:t>The two units of code this talk is concerned with are:</a:t>
            </a:r>
          </a:p>
          <a:p>
            <a:pPr lvl="1" marL="540963" indent="-265112"/>
            <a:r>
              <a:t>Functions</a:t>
            </a:r>
          </a:p>
          <a:p>
            <a:pPr lvl="1" marL="540963" indent="-265112"/>
            <a:r>
              <a:t>Classes</a:t>
            </a:r>
          </a:p>
          <a:p>
            <a:pPr/>
            <a:r>
              <a:t>The API is the key to local reasoning</a:t>
            </a:r>
          </a:p>
        </p:txBody>
      </p:sp>
      <p:sp>
        <p:nvSpPr>
          <p:cNvPr id="179" name="Slide Number"/>
          <p:cNvSpPr txBox="1"/>
          <p:nvPr>
            <p:ph type="sldNum" sz="quarter" idx="2"/>
          </p:nvPr>
        </p:nvSpPr>
        <p:spPr>
          <a:xfrm>
            <a:off x="5984880" y="6506918"/>
            <a:ext cx="219065"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Title 3"/>
          <p:cNvSpPr txBox="1"/>
          <p:nvPr>
            <p:ph type="title"/>
          </p:nvPr>
        </p:nvSpPr>
        <p:spPr>
          <a:xfrm>
            <a:off x="304721" y="287506"/>
            <a:ext cx="11579384" cy="674519"/>
          </a:xfrm>
          <a:prstGeom prst="rect">
            <a:avLst/>
          </a:prstGeom>
        </p:spPr>
        <p:txBody>
          <a:bodyPr/>
          <a:lstStyle/>
          <a:p>
            <a:pPr/>
            <a:r>
              <a:t>Terminology</a:t>
            </a:r>
          </a:p>
        </p:txBody>
      </p:sp>
      <p:sp>
        <p:nvSpPr>
          <p:cNvPr id="184" name="Content Placeholder 4"/>
          <p:cNvSpPr txBox="1"/>
          <p:nvPr>
            <p:ph type="body" idx="1"/>
          </p:nvPr>
        </p:nvSpPr>
        <p:spPr>
          <a:xfrm>
            <a:off x="304720" y="1431923"/>
            <a:ext cx="11582481" cy="4593973"/>
          </a:xfrm>
          <a:prstGeom prst="rect">
            <a:avLst/>
          </a:prstGeom>
        </p:spPr>
        <p:txBody>
          <a:bodyPr/>
          <a:lstStyle/>
          <a:p>
            <a:pPr/>
            <a:r>
              <a:t>Local Reasoning is concerned with both sides of an API </a:t>
            </a:r>
          </a:p>
          <a:p>
            <a:pPr lvl="1" marL="540963" indent="-265112"/>
            <a:r>
              <a:t>The </a:t>
            </a:r>
            <a:r>
              <a:rPr i="1"/>
              <a:t>client</a:t>
            </a:r>
            <a:r>
              <a:t> code is the code calling a function or holding an instance of a class</a:t>
            </a:r>
          </a:p>
          <a:p>
            <a:pPr lvl="1" marL="540963" indent="-265112"/>
            <a:r>
              <a:t>The </a:t>
            </a:r>
            <a:r>
              <a:rPr i="1"/>
              <a:t>implementor</a:t>
            </a:r>
            <a:r>
              <a:t> code is the implementation of a function or class</a:t>
            </a:r>
          </a:p>
        </p:txBody>
      </p:sp>
      <p:sp>
        <p:nvSpPr>
          <p:cNvPr id="185" name="Slide Number"/>
          <p:cNvSpPr txBox="1"/>
          <p:nvPr>
            <p:ph type="sldNum" sz="quarter" idx="2"/>
          </p:nvPr>
        </p:nvSpPr>
        <p:spPr>
          <a:xfrm>
            <a:off x="5973069" y="6506918"/>
            <a:ext cx="242687"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Title 3"/>
          <p:cNvSpPr txBox="1"/>
          <p:nvPr>
            <p:ph type="title"/>
          </p:nvPr>
        </p:nvSpPr>
        <p:spPr>
          <a:xfrm>
            <a:off x="304721" y="287506"/>
            <a:ext cx="11579384" cy="674519"/>
          </a:xfrm>
          <a:prstGeom prst="rect">
            <a:avLst/>
          </a:prstGeom>
        </p:spPr>
        <p:txBody>
          <a:bodyPr/>
          <a:lstStyle/>
          <a:p>
            <a:pPr/>
            <a:r>
              <a:t>Functions</a:t>
            </a:r>
          </a:p>
        </p:txBody>
      </p:sp>
      <p:sp>
        <p:nvSpPr>
          <p:cNvPr id="190" name="Content Placeholder 4"/>
          <p:cNvSpPr txBox="1"/>
          <p:nvPr>
            <p:ph type="body" idx="1"/>
          </p:nvPr>
        </p:nvSpPr>
        <p:spPr>
          <a:xfrm>
            <a:off x="304720" y="1431923"/>
            <a:ext cx="11582481" cy="4593973"/>
          </a:xfrm>
          <a:prstGeom prst="rect">
            <a:avLst/>
          </a:prstGeom>
        </p:spPr>
        <p:txBody>
          <a:bodyPr/>
          <a:lstStyle/>
          <a:p>
            <a:pPr lvl="2"/>
          </a:p>
          <a:p>
            <a:pPr lvl="2"/>
          </a:p>
          <a:p>
            <a:pPr lvl="2"/>
            <a:r>
              <a:t>void f();</a:t>
            </a:r>
          </a:p>
        </p:txBody>
      </p:sp>
      <p:sp>
        <p:nvSpPr>
          <p:cNvPr id="191" name="Slide Number"/>
          <p:cNvSpPr txBox="1"/>
          <p:nvPr>
            <p:ph type="sldNum" sz="quarter" idx="2"/>
          </p:nvPr>
        </p:nvSpPr>
        <p:spPr>
          <a:xfrm>
            <a:off x="5972384" y="6506918"/>
            <a:ext cx="244058"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Title 3"/>
          <p:cNvSpPr txBox="1"/>
          <p:nvPr>
            <p:ph type="title"/>
          </p:nvPr>
        </p:nvSpPr>
        <p:spPr>
          <a:xfrm>
            <a:off x="304721" y="287506"/>
            <a:ext cx="11579384" cy="674519"/>
          </a:xfrm>
          <a:prstGeom prst="rect">
            <a:avLst/>
          </a:prstGeom>
        </p:spPr>
        <p:txBody>
          <a:bodyPr/>
          <a:lstStyle/>
          <a:p>
            <a:pPr/>
            <a:r>
              <a:t>Functions</a:t>
            </a:r>
          </a:p>
        </p:txBody>
      </p:sp>
      <p:sp>
        <p:nvSpPr>
          <p:cNvPr id="196" name="Content Placeholder 4"/>
          <p:cNvSpPr txBox="1"/>
          <p:nvPr>
            <p:ph type="body" idx="1"/>
          </p:nvPr>
        </p:nvSpPr>
        <p:spPr>
          <a:xfrm>
            <a:off x="304720" y="1431923"/>
            <a:ext cx="11582481" cy="4593973"/>
          </a:xfrm>
          <a:prstGeom prst="rect">
            <a:avLst/>
          </a:prstGeom>
        </p:spPr>
        <p:txBody>
          <a:bodyPr/>
          <a:lstStyle/>
          <a:p>
            <a:pPr lvl="2"/>
            <a:r>
              <a:t>// Does nothing.</a:t>
            </a:r>
          </a:p>
          <a:p>
            <a:pPr lvl="2"/>
          </a:p>
          <a:p>
            <a:pPr lvl="2"/>
            <a:r>
              <a:t>void f();</a:t>
            </a:r>
          </a:p>
        </p:txBody>
      </p:sp>
      <p:sp>
        <p:nvSpPr>
          <p:cNvPr id="197" name="Slide Number"/>
          <p:cNvSpPr txBox="1"/>
          <p:nvPr>
            <p:ph type="sldNum" sz="quarter" idx="2"/>
          </p:nvPr>
        </p:nvSpPr>
        <p:spPr>
          <a:xfrm>
            <a:off x="5971012" y="6506918"/>
            <a:ext cx="24680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Title 3"/>
          <p:cNvSpPr txBox="1"/>
          <p:nvPr>
            <p:ph type="title"/>
          </p:nvPr>
        </p:nvSpPr>
        <p:spPr>
          <a:xfrm>
            <a:off x="304721" y="287506"/>
            <a:ext cx="11579384" cy="674519"/>
          </a:xfrm>
          <a:prstGeom prst="rect">
            <a:avLst/>
          </a:prstGeom>
        </p:spPr>
        <p:txBody>
          <a:bodyPr/>
          <a:lstStyle/>
          <a:p>
            <a:pPr/>
            <a:r>
              <a:t>Functions</a:t>
            </a:r>
          </a:p>
        </p:txBody>
      </p:sp>
      <p:sp>
        <p:nvSpPr>
          <p:cNvPr id="202" name="Content Placeholder 4"/>
          <p:cNvSpPr txBox="1"/>
          <p:nvPr>
            <p:ph type="body" idx="1"/>
          </p:nvPr>
        </p:nvSpPr>
        <p:spPr>
          <a:xfrm>
            <a:off x="304720" y="1431923"/>
            <a:ext cx="11582481" cy="4593973"/>
          </a:xfrm>
          <a:prstGeom prst="rect">
            <a:avLst/>
          </a:prstGeom>
        </p:spPr>
        <p:txBody>
          <a:bodyPr/>
          <a:lstStyle/>
          <a:p>
            <a:pPr lvl="2"/>
            <a:r>
              <a:t>// Does nothing.</a:t>
            </a:r>
          </a:p>
          <a:p>
            <a:pPr lvl="2"/>
          </a:p>
          <a:p>
            <a:pPr lvl="2"/>
            <a:r>
              <a:t>void f() { }</a:t>
            </a:r>
          </a:p>
        </p:txBody>
      </p:sp>
      <p:sp>
        <p:nvSpPr>
          <p:cNvPr id="203" name="Slide Number"/>
          <p:cNvSpPr txBox="1"/>
          <p:nvPr>
            <p:ph type="sldNum" sz="quarter" idx="2"/>
          </p:nvPr>
        </p:nvSpPr>
        <p:spPr>
          <a:xfrm>
            <a:off x="5973222" y="6506918"/>
            <a:ext cx="24238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Title 3"/>
          <p:cNvSpPr txBox="1"/>
          <p:nvPr>
            <p:ph type="title"/>
          </p:nvPr>
        </p:nvSpPr>
        <p:spPr>
          <a:xfrm>
            <a:off x="304721" y="287506"/>
            <a:ext cx="11579384" cy="674519"/>
          </a:xfrm>
          <a:prstGeom prst="rect">
            <a:avLst/>
          </a:prstGeom>
        </p:spPr>
        <p:txBody>
          <a:bodyPr/>
          <a:lstStyle/>
          <a:p>
            <a:pPr/>
            <a:r>
              <a:t>Functions</a:t>
            </a:r>
          </a:p>
        </p:txBody>
      </p:sp>
      <p:sp>
        <p:nvSpPr>
          <p:cNvPr id="208" name="Content Placeholder 4"/>
          <p:cNvSpPr txBox="1"/>
          <p:nvPr>
            <p:ph type="body" idx="1"/>
          </p:nvPr>
        </p:nvSpPr>
        <p:spPr>
          <a:xfrm>
            <a:off x="304720" y="1431923"/>
            <a:ext cx="11582481" cy="4593973"/>
          </a:xfrm>
          <a:prstGeom prst="rect">
            <a:avLst/>
          </a:prstGeom>
        </p:spPr>
        <p:txBody>
          <a:bodyPr/>
          <a:lstStyle/>
          <a:p>
            <a:pPr lvl="2"/>
            <a:r>
              <a:t>// Returns the successor of `x`.</a:t>
            </a:r>
          </a:p>
          <a:p>
            <a:pPr lvl="2"/>
          </a:p>
          <a:p>
            <a:pPr lvl="2"/>
            <a:r>
              <a:t>int f(int x) { return x + 1; }</a:t>
            </a:r>
          </a:p>
        </p:txBody>
      </p:sp>
      <p:sp>
        <p:nvSpPr>
          <p:cNvPr id="20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Title 3"/>
          <p:cNvSpPr txBox="1"/>
          <p:nvPr>
            <p:ph type="title"/>
          </p:nvPr>
        </p:nvSpPr>
        <p:spPr>
          <a:xfrm>
            <a:off x="304721" y="287506"/>
            <a:ext cx="11579384" cy="674519"/>
          </a:xfrm>
          <a:prstGeom prst="rect">
            <a:avLst/>
          </a:prstGeom>
        </p:spPr>
        <p:txBody>
          <a:bodyPr/>
          <a:lstStyle/>
          <a:p>
            <a:pPr/>
            <a:r>
              <a:t>Functions</a:t>
            </a:r>
          </a:p>
        </p:txBody>
      </p:sp>
      <p:sp>
        <p:nvSpPr>
          <p:cNvPr id="214" name="Content Placeholder 4"/>
          <p:cNvSpPr txBox="1"/>
          <p:nvPr>
            <p:ph type="body" idx="1"/>
          </p:nvPr>
        </p:nvSpPr>
        <p:spPr>
          <a:xfrm>
            <a:off x="304720" y="1431923"/>
            <a:ext cx="11582481" cy="4593973"/>
          </a:xfrm>
          <a:prstGeom prst="rect">
            <a:avLst/>
          </a:prstGeom>
        </p:spPr>
        <p:txBody>
          <a:bodyPr/>
          <a:lstStyle/>
          <a:p>
            <a:pPr lvl="2"/>
            <a:r>
              <a:t>// Returns the successor of `x`.</a:t>
            </a:r>
          </a:p>
          <a:p>
            <a:pPr lvl="2"/>
            <a:r>
              <a:t>// Precondition: `x &lt; INT_MAX`.</a:t>
            </a:r>
          </a:p>
          <a:p>
            <a:pPr lvl="2"/>
          </a:p>
          <a:p>
            <a:pPr lvl="2"/>
            <a:r>
              <a:t>int f(int x) { return x + 1; }</a:t>
            </a:r>
          </a:p>
        </p:txBody>
      </p:sp>
      <p:sp>
        <p:nvSpPr>
          <p:cNvPr id="215" name="Slide Number"/>
          <p:cNvSpPr txBox="1"/>
          <p:nvPr>
            <p:ph type="sldNum" sz="quarter" idx="2"/>
          </p:nvPr>
        </p:nvSpPr>
        <p:spPr>
          <a:xfrm>
            <a:off x="5975813" y="6506918"/>
            <a:ext cx="237200"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1" p14:dur="500">
        <p159:morph option="byWord"/>
      </p:transition>
    </mc:Choice>
    <mc:Fallback>
      <p:transition spd="fast">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Title 1"/>
          <p:cNvSpPr txBox="1"/>
          <p:nvPr>
            <p:ph type="title"/>
          </p:nvPr>
        </p:nvSpPr>
        <p:spPr>
          <a:xfrm>
            <a:off x="795528" y="2798064"/>
            <a:ext cx="5907024" cy="1399033"/>
          </a:xfrm>
          <a:prstGeom prst="rect">
            <a:avLst/>
          </a:prstGeom>
        </p:spPr>
        <p:txBody>
          <a:bodyPr/>
          <a:lstStyle/>
          <a:p>
            <a:pPr/>
            <a:r>
              <a:t>Function Arguments</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Title 3"/>
          <p:cNvSpPr txBox="1"/>
          <p:nvPr>
            <p:ph type="title"/>
          </p:nvPr>
        </p:nvSpPr>
        <p:spPr>
          <a:xfrm>
            <a:off x="304721" y="287506"/>
            <a:ext cx="11579384" cy="674519"/>
          </a:xfrm>
          <a:prstGeom prst="rect">
            <a:avLst/>
          </a:prstGeom>
        </p:spPr>
        <p:txBody>
          <a:bodyPr/>
          <a:lstStyle/>
          <a:p>
            <a:pPr/>
            <a:r>
              <a:t>Function Arguments</a:t>
            </a:r>
          </a:p>
        </p:txBody>
      </p:sp>
      <p:sp>
        <p:nvSpPr>
          <p:cNvPr id="222" name="Content Placeholder 4"/>
          <p:cNvSpPr txBox="1"/>
          <p:nvPr>
            <p:ph type="body" idx="1"/>
          </p:nvPr>
        </p:nvSpPr>
        <p:spPr>
          <a:xfrm>
            <a:off x="304720" y="1431923"/>
            <a:ext cx="11582481" cy="4593973"/>
          </a:xfrm>
          <a:prstGeom prst="rect">
            <a:avLst/>
          </a:prstGeom>
        </p:spPr>
        <p:txBody>
          <a:bodyPr/>
          <a:lstStyle/>
          <a:p>
            <a:pPr lvl="2"/>
          </a:p>
          <a:p>
            <a:pPr lvl="2"/>
          </a:p>
          <a:p>
            <a:pPr lvl="2"/>
            <a:r>
              <a:t>// Increments the value of `x` by `1`.</a:t>
            </a:r>
          </a:p>
          <a:p>
            <a:pPr lvl="2"/>
            <a:r>
              <a:t>// Precondition: `x &lt; INT_MAX`.</a:t>
            </a:r>
          </a:p>
          <a:p>
            <a:pPr lvl="2"/>
          </a:p>
          <a:p>
            <a:pPr lvl="2"/>
            <a:r>
              <a:t>void a(int&amp; x) { x += 1; }</a:t>
            </a:r>
          </a:p>
        </p:txBody>
      </p:sp>
      <p:sp>
        <p:nvSpPr>
          <p:cNvPr id="223" name="Slide Number"/>
          <p:cNvSpPr txBox="1"/>
          <p:nvPr>
            <p:ph type="sldNum" sz="quarter" idx="2"/>
          </p:nvPr>
        </p:nvSpPr>
        <p:spPr>
          <a:xfrm>
            <a:off x="5970402" y="6506918"/>
            <a:ext cx="248021"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 name="Some Links"/>
          <p:cNvSpPr txBox="1"/>
          <p:nvPr>
            <p:ph type="title"/>
          </p:nvPr>
        </p:nvSpPr>
        <p:spPr>
          <a:prstGeom prst="rect">
            <a:avLst/>
          </a:prstGeom>
        </p:spPr>
        <p:txBody>
          <a:bodyPr/>
          <a:lstStyle/>
          <a:p>
            <a:pPr/>
            <a:r>
              <a:t>Some Links</a:t>
            </a:r>
          </a:p>
        </p:txBody>
      </p:sp>
      <p:sp>
        <p:nvSpPr>
          <p:cNvPr id="124" name="https://developer.adobe.com/cpp/…"/>
          <p:cNvSpPr txBox="1"/>
          <p:nvPr>
            <p:ph type="body" idx="1"/>
          </p:nvPr>
        </p:nvSpPr>
        <p:spPr>
          <a:prstGeom prst="rect">
            <a:avLst/>
          </a:prstGeom>
        </p:spPr>
        <p:txBody>
          <a:bodyPr/>
          <a:lstStyle/>
          <a:p>
            <a:pPr/>
            <a:r>
              <a:rPr u="sng">
                <a:solidFill>
                  <a:srgbClr val="5F5F5F"/>
                </a:solidFill>
                <a:uFill>
                  <a:solidFill>
                    <a:srgbClr val="5F5F5F"/>
                  </a:solidFill>
                </a:uFill>
                <a:hlinkClick r:id="rId3" invalidUrl="" action="" tgtFrame="" tooltip="" history="1" highlightClick="0" endSnd="0"/>
              </a:rPr>
              <a:t>https://developer.adobe.com/cpp/</a:t>
            </a:r>
          </a:p>
          <a:p>
            <a:pPr/>
            <a:r>
              <a:rPr u="sng">
                <a:solidFill>
                  <a:srgbClr val="5F5F5F"/>
                </a:solidFill>
                <a:uFill>
                  <a:solidFill>
                    <a:srgbClr val="5F5F5F"/>
                  </a:solidFill>
                </a:uFill>
                <a:hlinkClick r:id="rId4" invalidUrl="" action="" tgtFrame="" tooltip="" history="1" highlightClick="0" endSnd="0"/>
              </a:rPr>
              <a:t>https://sean-parent.stlab.cc/papers-and-presentations/</a:t>
            </a:r>
          </a:p>
          <a:p>
            <a:pPr/>
            <a:r>
              <a:rPr u="sng">
                <a:solidFill>
                  <a:srgbClr val="5F5F5F"/>
                </a:solidFill>
                <a:uFill>
                  <a:solidFill>
                    <a:srgbClr val="5F5F5F"/>
                  </a:solidFill>
                </a:uFill>
                <a:hlinkClick r:id="rId5" invalidUrl="" action="" tgtFrame="" tooltip="" history="1" highlightClick="0" endSnd="0"/>
              </a:rPr>
              <a:t>https://www.hylo-lang.org/</a:t>
            </a:r>
          </a:p>
        </p:txBody>
      </p:sp>
      <p:sp>
        <p:nvSpPr>
          <p:cNvPr id="125" name="Slide Number"/>
          <p:cNvSpPr txBox="1"/>
          <p:nvPr>
            <p:ph type="sldNum" sz="quarter" idx="2"/>
          </p:nvPr>
        </p:nvSpPr>
        <p:spPr>
          <a:xfrm>
            <a:off x="5997682" y="6506918"/>
            <a:ext cx="19346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Title 3"/>
          <p:cNvSpPr txBox="1"/>
          <p:nvPr>
            <p:ph type="title"/>
          </p:nvPr>
        </p:nvSpPr>
        <p:spPr>
          <a:xfrm>
            <a:off x="304721" y="287506"/>
            <a:ext cx="11579384" cy="674519"/>
          </a:xfrm>
          <a:prstGeom prst="rect">
            <a:avLst/>
          </a:prstGeom>
        </p:spPr>
        <p:txBody>
          <a:bodyPr/>
          <a:lstStyle/>
          <a:p>
            <a:pPr/>
            <a:r>
              <a:t>Function Arguments</a:t>
            </a:r>
          </a:p>
        </p:txBody>
      </p:sp>
      <p:sp>
        <p:nvSpPr>
          <p:cNvPr id="228" name="Content Placeholder 4"/>
          <p:cNvSpPr txBox="1"/>
          <p:nvPr>
            <p:ph type="body" idx="1"/>
          </p:nvPr>
        </p:nvSpPr>
        <p:spPr>
          <a:xfrm>
            <a:off x="304720" y="1431923"/>
            <a:ext cx="11582481" cy="4593973"/>
          </a:xfrm>
          <a:prstGeom prst="rect">
            <a:avLst/>
          </a:prstGeom>
        </p:spPr>
        <p:txBody>
          <a:bodyPr/>
          <a:lstStyle/>
          <a:p>
            <a:pPr lvl="2"/>
          </a:p>
          <a:p>
            <a:pPr lvl="2"/>
          </a:p>
          <a:p>
            <a:pPr lvl="2"/>
            <a:r>
              <a:t>// Increments the value of `x` by `1`</a:t>
            </a:r>
          </a:p>
          <a:p>
            <a:pPr lvl="2"/>
            <a:r>
              <a:t>// Precondition: `x &lt; INT_MAX`.</a:t>
            </a:r>
          </a:p>
          <a:p>
            <a:pPr lvl="2"/>
            <a:r>
              <a:t>// Precondition: no other thread of execution is accessing `x`</a:t>
            </a:r>
          </a:p>
          <a:p>
            <a:pPr lvl="2"/>
            <a:r>
              <a:t>//     during this operation.</a:t>
            </a:r>
          </a:p>
          <a:p>
            <a:pPr lvl="2"/>
          </a:p>
          <a:p>
            <a:pPr lvl="2"/>
            <a:r>
              <a:t>void a(int&amp; x) { x += 1; }</a:t>
            </a:r>
          </a:p>
        </p:txBody>
      </p:sp>
      <p:sp>
        <p:nvSpPr>
          <p:cNvPr id="229" name="Slide Number"/>
          <p:cNvSpPr txBox="1"/>
          <p:nvPr>
            <p:ph type="sldNum" sz="quarter" idx="2"/>
          </p:nvPr>
        </p:nvSpPr>
        <p:spPr>
          <a:xfrm>
            <a:off x="5957906" y="6506918"/>
            <a:ext cx="27301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fast" advClick="1" p14:dur="500">
        <p159:morph option="byWord"/>
      </p:transition>
    </mc:Choice>
    <mc:Fallback>
      <p:transition spd="fast">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Title 3"/>
          <p:cNvSpPr txBox="1"/>
          <p:nvPr>
            <p:ph type="title"/>
          </p:nvPr>
        </p:nvSpPr>
        <p:spPr>
          <a:xfrm>
            <a:off x="304721" y="287506"/>
            <a:ext cx="11579384" cy="674519"/>
          </a:xfrm>
          <a:prstGeom prst="rect">
            <a:avLst/>
          </a:prstGeom>
        </p:spPr>
        <p:txBody>
          <a:bodyPr/>
          <a:lstStyle/>
          <a:p>
            <a:pPr/>
            <a:r>
              <a:t>General Preconditions:</a:t>
            </a:r>
          </a:p>
        </p:txBody>
      </p:sp>
      <p:sp>
        <p:nvSpPr>
          <p:cNvPr id="234" name="Content Placeholder 4"/>
          <p:cNvSpPr txBox="1"/>
          <p:nvPr>
            <p:ph type="body" idx="1"/>
          </p:nvPr>
        </p:nvSpPr>
        <p:spPr>
          <a:xfrm>
            <a:off x="304720" y="1431923"/>
            <a:ext cx="11582481" cy="4593973"/>
          </a:xfrm>
          <a:prstGeom prst="rect">
            <a:avLst/>
          </a:prstGeom>
        </p:spPr>
        <p:txBody>
          <a:bodyPr/>
          <a:lstStyle/>
          <a:p>
            <a:pPr/>
            <a:r>
              <a:t>Arguments passed to a function by non-const reference cannot be accessed by other threads during the operation</a:t>
            </a:r>
          </a:p>
          <a:p>
            <a:pPr/>
            <a:r>
              <a:t>Arguments passed to a function by const reference cannot be written by another thread during the operation</a:t>
            </a:r>
          </a:p>
          <a:p>
            <a:pPr/>
            <a:r>
              <a:t>Unless otherwise specified</a:t>
            </a:r>
          </a:p>
        </p:txBody>
      </p:sp>
      <p:sp>
        <p:nvSpPr>
          <p:cNvPr id="235" name="Slide Number"/>
          <p:cNvSpPr txBox="1"/>
          <p:nvPr>
            <p:ph type="sldNum" sz="quarter" idx="2"/>
          </p:nvPr>
        </p:nvSpPr>
        <p:spPr>
          <a:xfrm>
            <a:off x="5972765" y="6506918"/>
            <a:ext cx="243296"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Title 3"/>
          <p:cNvSpPr txBox="1"/>
          <p:nvPr>
            <p:ph type="title"/>
          </p:nvPr>
        </p:nvSpPr>
        <p:spPr>
          <a:xfrm>
            <a:off x="304721" y="287506"/>
            <a:ext cx="11579384" cy="674519"/>
          </a:xfrm>
          <a:prstGeom prst="rect">
            <a:avLst/>
          </a:prstGeom>
        </p:spPr>
        <p:txBody>
          <a:bodyPr/>
          <a:lstStyle/>
          <a:p>
            <a:pPr/>
            <a:r>
              <a:t>Function Arguments</a:t>
            </a:r>
          </a:p>
        </p:txBody>
      </p:sp>
      <p:sp>
        <p:nvSpPr>
          <p:cNvPr id="240" name="Content Placeholder 4"/>
          <p:cNvSpPr txBox="1"/>
          <p:nvPr>
            <p:ph type="body" idx="1"/>
          </p:nvPr>
        </p:nvSpPr>
        <p:spPr>
          <a:xfrm>
            <a:off x="304720" y="1431923"/>
            <a:ext cx="11582481" cy="4593973"/>
          </a:xfrm>
          <a:prstGeom prst="rect">
            <a:avLst/>
          </a:prstGeom>
        </p:spPr>
        <p:txBody>
          <a:bodyPr/>
          <a:lstStyle/>
          <a:p>
            <a:pPr lvl="2"/>
          </a:p>
          <a:p>
            <a:pPr lvl="2"/>
          </a:p>
          <a:p>
            <a:pPr lvl="2"/>
            <a:r>
              <a:t>// Increments the value of `x` by `1`.</a:t>
            </a:r>
          </a:p>
          <a:p>
            <a:pPr lvl="2"/>
            <a:r>
              <a:t>// Precondition: `x &lt; INT_MAX`.</a:t>
            </a:r>
          </a:p>
          <a:p>
            <a:pPr lvl="2"/>
          </a:p>
          <a:p>
            <a:pPr lvl="2"/>
            <a:r>
              <a:t>void a(int&amp; x) { x += 1; }</a:t>
            </a:r>
          </a:p>
        </p:txBody>
      </p:sp>
      <p:sp>
        <p:nvSpPr>
          <p:cNvPr id="241" name="Slide Number"/>
          <p:cNvSpPr txBox="1"/>
          <p:nvPr>
            <p:ph type="sldNum" sz="quarter" idx="2"/>
          </p:nvPr>
        </p:nvSpPr>
        <p:spPr>
          <a:xfrm>
            <a:off x="5959811" y="6506918"/>
            <a:ext cx="26920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Why Mutation?"/>
          <p:cNvSpPr txBox="1"/>
          <p:nvPr>
            <p:ph type="title"/>
          </p:nvPr>
        </p:nvSpPr>
        <p:spPr>
          <a:prstGeom prst="rect">
            <a:avLst/>
          </a:prstGeom>
        </p:spPr>
        <p:txBody>
          <a:bodyPr/>
          <a:lstStyle/>
          <a:p>
            <a:pPr/>
            <a:r>
              <a:t>Why Mutation?</a:t>
            </a:r>
          </a:p>
        </p:txBody>
      </p:sp>
      <p:sp>
        <p:nvSpPr>
          <p:cNvPr id="246" name="Mutation is space efficient…"/>
          <p:cNvSpPr txBox="1"/>
          <p:nvPr>
            <p:ph type="body" idx="1"/>
          </p:nvPr>
        </p:nvSpPr>
        <p:spPr>
          <a:prstGeom prst="rect">
            <a:avLst/>
          </a:prstGeom>
        </p:spPr>
        <p:txBody>
          <a:bodyPr/>
          <a:lstStyle/>
          <a:p>
            <a:pPr/>
            <a:r>
              <a:t>Mutation is space efficient</a:t>
            </a:r>
          </a:p>
          <a:p>
            <a:pPr/>
            <a:r>
              <a:t>Mutation </a:t>
            </a:r>
            <a:r>
              <a:rPr i="1"/>
              <a:t>may</a:t>
            </a:r>
            <a:r>
              <a:t> be: </a:t>
            </a:r>
          </a:p>
          <a:p>
            <a:pPr lvl="1"/>
            <a:r>
              <a:t>more performant.</a:t>
            </a:r>
          </a:p>
          <a:p>
            <a:pPr lvl="1"/>
            <a:r>
              <a:t>simpler to reason about.</a:t>
            </a:r>
          </a:p>
        </p:txBody>
      </p:sp>
      <p:sp>
        <p:nvSpPr>
          <p:cNvPr id="247" name="Slide Number"/>
          <p:cNvSpPr txBox="1"/>
          <p:nvPr>
            <p:ph type="sldNum" sz="quarter" idx="2"/>
          </p:nvPr>
        </p:nvSpPr>
        <p:spPr>
          <a:xfrm>
            <a:off x="5959506" y="6506918"/>
            <a:ext cx="26981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Title 3"/>
          <p:cNvSpPr txBox="1"/>
          <p:nvPr>
            <p:ph type="title"/>
          </p:nvPr>
        </p:nvSpPr>
        <p:spPr>
          <a:xfrm>
            <a:off x="304721" y="287506"/>
            <a:ext cx="11579384" cy="674519"/>
          </a:xfrm>
          <a:prstGeom prst="rect">
            <a:avLst/>
          </a:prstGeom>
        </p:spPr>
        <p:txBody>
          <a:bodyPr/>
          <a:lstStyle/>
          <a:p>
            <a:pPr/>
            <a:r>
              <a:t>Transformations and Actions</a:t>
            </a:r>
          </a:p>
        </p:txBody>
      </p:sp>
      <p:sp>
        <p:nvSpPr>
          <p:cNvPr id="252" name="Content Placeholder 4"/>
          <p:cNvSpPr txBox="1"/>
          <p:nvPr>
            <p:ph type="body" idx="1"/>
          </p:nvPr>
        </p:nvSpPr>
        <p:spPr>
          <a:xfrm>
            <a:off x="304720" y="1431923"/>
            <a:ext cx="11582481" cy="4593973"/>
          </a:xfrm>
          <a:prstGeom prst="rect">
            <a:avLst/>
          </a:prstGeom>
        </p:spPr>
        <p:txBody>
          <a:bodyPr/>
          <a:lstStyle/>
          <a:p>
            <a:pPr/>
            <a:r>
              <a:t>A </a:t>
            </a:r>
            <a:r>
              <a:rPr i="1"/>
              <a:t>transformation </a:t>
            </a:r>
            <a:r>
              <a:t>is a regular unary function.</a:t>
            </a:r>
          </a:p>
          <a:p>
            <a:pPr/>
            <a:r>
              <a:t>Changing the state of an object by applying a transformation to it defines an </a:t>
            </a:r>
            <a:r>
              <a:rPr i="1"/>
              <a:t>action</a:t>
            </a:r>
            <a:r>
              <a:t> on the object.</a:t>
            </a:r>
          </a:p>
          <a:p>
            <a:pPr marL="0" indent="0" algn="ctr">
              <a:buClrTx/>
              <a:buSzTx/>
              <a:buNone/>
            </a:pPr>
            <a:r>
              <a:rPr>
                <a:latin typeface="Menlo Regular"/>
                <a:ea typeface="Menlo Regular"/>
                <a:cs typeface="Menlo Regular"/>
                <a:sym typeface="Menlo Regular"/>
              </a:rPr>
              <a:t>x = f(x);</a:t>
            </a:r>
          </a:p>
        </p:txBody>
      </p:sp>
      <p:sp>
        <p:nvSpPr>
          <p:cNvPr id="253" name="Slide Number"/>
          <p:cNvSpPr txBox="1"/>
          <p:nvPr>
            <p:ph type="sldNum" sz="quarter" idx="2"/>
          </p:nvPr>
        </p:nvSpPr>
        <p:spPr>
          <a:xfrm>
            <a:off x="5960420" y="6506918"/>
            <a:ext cx="267986"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Title 3"/>
          <p:cNvSpPr txBox="1"/>
          <p:nvPr>
            <p:ph type="title"/>
          </p:nvPr>
        </p:nvSpPr>
        <p:spPr>
          <a:xfrm>
            <a:off x="304721" y="287506"/>
            <a:ext cx="11579384" cy="674519"/>
          </a:xfrm>
          <a:prstGeom prst="rect">
            <a:avLst/>
          </a:prstGeom>
        </p:spPr>
        <p:txBody>
          <a:bodyPr/>
          <a:lstStyle/>
          <a:p>
            <a:pPr/>
            <a:r>
              <a:t>Transformations and Actions</a:t>
            </a:r>
          </a:p>
        </p:txBody>
      </p:sp>
      <p:sp>
        <p:nvSpPr>
          <p:cNvPr id="258" name="Content Placeholder 4"/>
          <p:cNvSpPr txBox="1"/>
          <p:nvPr>
            <p:ph type="body" idx="1"/>
          </p:nvPr>
        </p:nvSpPr>
        <p:spPr>
          <a:xfrm>
            <a:off x="304720" y="1431923"/>
            <a:ext cx="11582481" cy="4593973"/>
          </a:xfrm>
          <a:prstGeom prst="rect">
            <a:avLst/>
          </a:prstGeom>
        </p:spPr>
        <p:txBody>
          <a:bodyPr/>
          <a:lstStyle/>
          <a:p>
            <a:pPr/>
            <a:r>
              <a:t>There is a duality between transformations and the corresponding actions: An action is defined in terms of a transformation, and vice versa:</a:t>
            </a:r>
          </a:p>
          <a:p>
            <a:pPr lvl="2"/>
          </a:p>
          <a:p>
            <a:pPr lvl="2"/>
            <a:r>
              <a:t>void a(T&amp; x) { x = f(x); } // action from transformation</a:t>
            </a:r>
          </a:p>
          <a:p>
            <a:pPr/>
            <a:r>
              <a:t>and</a:t>
            </a:r>
          </a:p>
          <a:p>
            <a:pPr lvl="2"/>
          </a:p>
          <a:p>
            <a:pPr lvl="2"/>
            <a:r>
              <a:t>T f(T x) { a(x); return x; } // transformation from action</a:t>
            </a:r>
          </a:p>
          <a:p>
            <a:pPr/>
          </a:p>
          <a:p>
            <a:pPr lvl="1"/>
            <a:r>
              <a:t>– Elements of Programming, Section 2.5</a:t>
            </a:r>
          </a:p>
        </p:txBody>
      </p:sp>
      <p:sp>
        <p:nvSpPr>
          <p:cNvPr id="259" name="Slide Number"/>
          <p:cNvSpPr txBox="1"/>
          <p:nvPr>
            <p:ph type="sldNum" sz="quarter" idx="2"/>
          </p:nvPr>
        </p:nvSpPr>
        <p:spPr>
          <a:xfrm>
            <a:off x="5960344" y="6506918"/>
            <a:ext cx="268138"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Title 3"/>
          <p:cNvSpPr txBox="1"/>
          <p:nvPr>
            <p:ph type="title"/>
          </p:nvPr>
        </p:nvSpPr>
        <p:spPr>
          <a:xfrm>
            <a:off x="304721" y="287506"/>
            <a:ext cx="11579384" cy="674519"/>
          </a:xfrm>
          <a:prstGeom prst="rect">
            <a:avLst/>
          </a:prstGeom>
        </p:spPr>
        <p:txBody>
          <a:bodyPr/>
          <a:lstStyle/>
          <a:p>
            <a:pPr/>
            <a:r>
              <a:t>Argument Passing</a:t>
            </a:r>
          </a:p>
        </p:txBody>
      </p:sp>
      <p:sp>
        <p:nvSpPr>
          <p:cNvPr id="264" name="Content Placeholder 4"/>
          <p:cNvSpPr txBox="1"/>
          <p:nvPr>
            <p:ph type="body" idx="1"/>
          </p:nvPr>
        </p:nvSpPr>
        <p:spPr>
          <a:xfrm>
            <a:off x="304720" y="1431923"/>
            <a:ext cx="11582481" cy="4593973"/>
          </a:xfrm>
          <a:prstGeom prst="rect">
            <a:avLst/>
          </a:prstGeom>
        </p:spPr>
        <p:txBody>
          <a:bodyPr/>
          <a:lstStyle/>
          <a:p>
            <a:pPr/>
            <a:r>
              <a:rPr i="1"/>
              <a:t>let</a:t>
            </a:r>
            <a:r>
              <a:t> arguments</a:t>
            </a:r>
          </a:p>
          <a:p>
            <a:pPr lvl="1"/>
            <a:r>
              <a:rPr>
                <a:latin typeface="Menlo Regular"/>
                <a:ea typeface="Menlo Regular"/>
                <a:cs typeface="Menlo Regular"/>
                <a:sym typeface="Menlo Regular"/>
              </a:rPr>
              <a:t>const T&amp;</a:t>
            </a:r>
            <a:endParaRPr>
              <a:latin typeface="Menlo Regular"/>
              <a:ea typeface="Menlo Regular"/>
              <a:cs typeface="Menlo Regular"/>
              <a:sym typeface="Menlo Regular"/>
            </a:endParaRPr>
          </a:p>
          <a:p>
            <a:pPr/>
            <a:r>
              <a:rPr i="1"/>
              <a:t>inout</a:t>
            </a:r>
            <a:r>
              <a:t> arguments</a:t>
            </a:r>
          </a:p>
          <a:p>
            <a:pPr lvl="1"/>
            <a:r>
              <a:t>T&amp;</a:t>
            </a:r>
          </a:p>
          <a:p>
            <a:pPr/>
            <a:r>
              <a:rPr i="1"/>
              <a:t>sink</a:t>
            </a:r>
            <a:r>
              <a:t> arguments</a:t>
            </a:r>
          </a:p>
          <a:p>
            <a:pPr lvl="1"/>
            <a:r>
              <a:rPr>
                <a:latin typeface="Menlo Regular"/>
                <a:ea typeface="Menlo Regular"/>
                <a:cs typeface="Menlo Regular"/>
                <a:sym typeface="Menlo Regular"/>
              </a:rPr>
              <a:t>T&amp;&amp;, </a:t>
            </a:r>
            <a:r>
              <a:t>use a constraint when T is deduced</a:t>
            </a:r>
          </a:p>
          <a:p>
            <a:pPr lvl="2"/>
          </a:p>
          <a:p>
            <a:pPr lvl="2"/>
            <a:r>
              <a:t>template &lt;class T&gt;</a:t>
            </a:r>
          </a:p>
          <a:p>
            <a:pPr lvl="2"/>
            <a:r>
              <a:t>void f(T&amp;&amp;) requires std::is_rvalue_reference_v&lt;T&amp;&amp;&gt;;</a:t>
            </a:r>
          </a:p>
        </p:txBody>
      </p:sp>
      <p:sp>
        <p:nvSpPr>
          <p:cNvPr id="265" name="Slide Number"/>
          <p:cNvSpPr txBox="1"/>
          <p:nvPr>
            <p:ph type="sldNum" sz="quarter" idx="2"/>
          </p:nvPr>
        </p:nvSpPr>
        <p:spPr>
          <a:xfrm>
            <a:off x="5958287" y="6506918"/>
            <a:ext cx="27225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Title 3"/>
          <p:cNvSpPr txBox="1"/>
          <p:nvPr>
            <p:ph type="title"/>
          </p:nvPr>
        </p:nvSpPr>
        <p:spPr>
          <a:xfrm>
            <a:off x="304721" y="287506"/>
            <a:ext cx="11579384" cy="674519"/>
          </a:xfrm>
          <a:prstGeom prst="rect">
            <a:avLst/>
          </a:prstGeom>
        </p:spPr>
        <p:txBody>
          <a:bodyPr/>
          <a:lstStyle/>
          <a:p>
            <a:pPr/>
            <a:r>
              <a:t>Argument Qualifiers</a:t>
            </a:r>
          </a:p>
        </p:txBody>
      </p:sp>
      <p:sp>
        <p:nvSpPr>
          <p:cNvPr id="270" name="Content Placeholder 4"/>
          <p:cNvSpPr txBox="1"/>
          <p:nvPr>
            <p:ph type="body" idx="1"/>
          </p:nvPr>
        </p:nvSpPr>
        <p:spPr>
          <a:xfrm>
            <a:off x="304720" y="1431923"/>
            <a:ext cx="11582481" cy="4593973"/>
          </a:xfrm>
          <a:prstGeom prst="rect">
            <a:avLst/>
          </a:prstGeom>
        </p:spPr>
        <p:txBody>
          <a:bodyPr/>
          <a:lstStyle/>
          <a:p>
            <a:pPr/>
            <a:r>
              <a:rPr i="1"/>
              <a:t>let</a:t>
            </a:r>
            <a:r>
              <a:t> arguments</a:t>
            </a:r>
          </a:p>
          <a:p>
            <a:pPr lvl="1"/>
            <a:r>
              <a:t>Postcondition: The argument is not modified</a:t>
            </a:r>
          </a:p>
          <a:p>
            <a:pPr/>
            <a:r>
              <a:rPr i="1"/>
              <a:t>inout</a:t>
            </a:r>
            <a:r>
              <a:t> arguments</a:t>
            </a:r>
          </a:p>
          <a:p>
            <a:pPr lvl="1"/>
            <a:r>
              <a:t>Postcondition: The argument may be modified</a:t>
            </a:r>
          </a:p>
          <a:p>
            <a:pPr/>
            <a:r>
              <a:rPr i="1"/>
              <a:t>sink</a:t>
            </a:r>
            <a:r>
              <a:t> arguments</a:t>
            </a:r>
          </a:p>
          <a:p>
            <a:pPr lvl="1"/>
            <a:r>
              <a:t>Postcondition: The argument is (assumed to be) consumed </a:t>
            </a:r>
          </a:p>
          <a:p>
            <a:pPr lvl="1"/>
            <a:r>
              <a:t>The client can subsequently assign to the argument, or destruct it.</a:t>
            </a:r>
          </a:p>
        </p:txBody>
      </p:sp>
      <p:sp>
        <p:nvSpPr>
          <p:cNvPr id="271" name="Slide Number"/>
          <p:cNvSpPr txBox="1"/>
          <p:nvPr>
            <p:ph type="sldNum" sz="quarter" idx="2"/>
          </p:nvPr>
        </p:nvSpPr>
        <p:spPr>
          <a:xfrm>
            <a:off x="5963849" y="6506918"/>
            <a:ext cx="261128"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A more complex action"/>
          <p:cNvSpPr txBox="1"/>
          <p:nvPr>
            <p:ph type="title"/>
          </p:nvPr>
        </p:nvSpPr>
        <p:spPr>
          <a:prstGeom prst="rect">
            <a:avLst/>
          </a:prstGeom>
        </p:spPr>
        <p:txBody>
          <a:bodyPr/>
          <a:lstStyle/>
          <a:p>
            <a:pPr/>
            <a:r>
              <a:t>A more complex action</a:t>
            </a:r>
          </a:p>
        </p:txBody>
      </p:sp>
      <p:sp>
        <p:nvSpPr>
          <p:cNvPr id="276" name="// Offsets the value of `x` by `n`…"/>
          <p:cNvSpPr txBox="1"/>
          <p:nvPr>
            <p:ph type="body" idx="1"/>
          </p:nvPr>
        </p:nvSpPr>
        <p:spPr>
          <a:prstGeom prst="rect">
            <a:avLst/>
          </a:prstGeom>
        </p:spPr>
        <p:txBody>
          <a:bodyPr/>
          <a:lstStyle/>
          <a:p>
            <a:pPr lvl="2" defTabSz="1033876">
              <a:defRPr sz="2090"/>
            </a:pPr>
            <a:r>
              <a:t>// Offsets the value of `x` by `n`</a:t>
            </a:r>
          </a:p>
          <a:p>
            <a:pPr lvl="2" defTabSz="1033876">
              <a:defRPr sz="2090"/>
            </a:pPr>
            <a:r>
              <a:t>// Precondition: `(x + n) &lt; INT_MAX`</a:t>
            </a:r>
          </a:p>
          <a:p>
            <a:pPr lvl="2" defTabSz="1033876">
              <a:defRPr sz="2090"/>
            </a:pPr>
          </a:p>
          <a:p>
            <a:pPr lvl="2" defTabSz="1033876">
              <a:defRPr sz="2090"/>
            </a:pPr>
            <a:r>
              <a:t>void offset(int&amp; x, const int&amp; n) {</a:t>
            </a:r>
          </a:p>
          <a:p>
            <a:pPr lvl="2" defTabSz="1033876">
              <a:defRPr sz="2090"/>
            </a:pPr>
            <a:r>
              <a:t>  x += n;</a:t>
            </a:r>
          </a:p>
          <a:p>
            <a:pPr lvl="2" defTabSz="1033876">
              <a:defRPr sz="2090"/>
            </a:pPr>
            <a:r>
              <a:t>}</a:t>
            </a:r>
          </a:p>
          <a:p>
            <a:pPr marL="260906" indent="-251857" defTabSz="1033876">
              <a:spcBef>
                <a:spcPts val="1700"/>
              </a:spcBef>
              <a:defRPr sz="2090"/>
            </a:pPr>
            <a:r>
              <a:t>What if this is called as:</a:t>
            </a:r>
          </a:p>
          <a:p>
            <a:pPr lvl="2" defTabSz="1033876">
              <a:defRPr sz="2090"/>
            </a:pPr>
          </a:p>
          <a:p>
            <a:pPr lvl="2" defTabSz="1033876">
              <a:defRPr sz="2090"/>
            </a:pPr>
            <a:r>
              <a:t>int x{2};</a:t>
            </a:r>
          </a:p>
          <a:p>
            <a:pPr lvl="2" defTabSz="1033876">
              <a:defRPr sz="2090"/>
            </a:pPr>
            <a:r>
              <a:t>offset(x, x);</a:t>
            </a:r>
          </a:p>
          <a:p>
            <a:pPr lvl="2" defTabSz="1033876">
              <a:defRPr sz="2090"/>
            </a:pPr>
          </a:p>
          <a:p>
            <a:pPr lvl="2" defTabSz="1033876">
              <a:defRPr sz="2090"/>
            </a:pPr>
            <a:r>
              <a:t>println("{}", x);</a:t>
            </a:r>
          </a:p>
          <a:p>
            <a:pPr lvl="2" defTabSz="1033876">
              <a:defRPr sz="2090"/>
            </a:pPr>
          </a:p>
          <a:p>
            <a:pPr lvl="4" defTabSz="1033876">
              <a:defRPr sz="2090"/>
            </a:pPr>
            <a:r>
              <a:t>4</a:t>
            </a:r>
          </a:p>
        </p:txBody>
      </p:sp>
      <p:sp>
        <p:nvSpPr>
          <p:cNvPr id="277" name="Slide Number"/>
          <p:cNvSpPr txBox="1"/>
          <p:nvPr>
            <p:ph type="sldNum" sz="quarter" idx="2"/>
          </p:nvPr>
        </p:nvSpPr>
        <p:spPr>
          <a:xfrm>
            <a:off x="5959277" y="6506918"/>
            <a:ext cx="27027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6">
                                            <p:txEl>
                                              <p:pRg st="6" end="6"/>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276">
                                            <p:txEl>
                                              <p:pRg st="7" end="7"/>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el" backwards="0">
                                    <p:tmAbs val="0"/>
                                  </p:iterate>
                                  <p:childTnLst>
                                    <p:set>
                                      <p:cBhvr>
                                        <p:cTn id="12" fill="hold"/>
                                        <p:tgtEl>
                                          <p:spTgt spid="276">
                                            <p:txEl>
                                              <p:pRg st="8" end="8"/>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el" backwards="0">
                                    <p:tmAbs val="0"/>
                                  </p:iterate>
                                  <p:childTnLst>
                                    <p:set>
                                      <p:cBhvr>
                                        <p:cTn id="15" fill="hold"/>
                                        <p:tgtEl>
                                          <p:spTgt spid="276">
                                            <p:txEl>
                                              <p:pRg st="9" end="9"/>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1" fill="hold">
                                  <p:stCondLst>
                                    <p:cond delay="0"/>
                                  </p:stCondLst>
                                  <p:iterate type="el" backwards="0">
                                    <p:tmAbs val="0"/>
                                  </p:iterate>
                                  <p:childTnLst>
                                    <p:set>
                                      <p:cBhvr>
                                        <p:cTn id="18" fill="hold"/>
                                        <p:tgtEl>
                                          <p:spTgt spid="276">
                                            <p:txEl>
                                              <p:pRg st="10" end="10"/>
                                            </p:txEl>
                                          </p:spTgt>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1" fill="hold">
                                  <p:stCondLst>
                                    <p:cond delay="0"/>
                                  </p:stCondLst>
                                  <p:iterate type="el" backwards="0">
                                    <p:tmAbs val="0"/>
                                  </p:iterate>
                                  <p:childTnLst>
                                    <p:set>
                                      <p:cBhvr>
                                        <p:cTn id="21" fill="hold"/>
                                        <p:tgtEl>
                                          <p:spTgt spid="276">
                                            <p:txEl>
                                              <p:pRg st="11" end="1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0" presetID="1" grpId="1" fill="hold">
                                  <p:stCondLst>
                                    <p:cond delay="0"/>
                                  </p:stCondLst>
                                  <p:iterate type="el" backwards="0">
                                    <p:tmAbs val="0"/>
                                  </p:iterate>
                                  <p:childTnLst>
                                    <p:set>
                                      <p:cBhvr>
                                        <p:cTn id="25" fill="hold"/>
                                        <p:tgtEl>
                                          <p:spTgt spid="276">
                                            <p:txEl>
                                              <p:pRg st="12" end="12"/>
                                            </p:txEl>
                                          </p:spTgt>
                                        </p:tgtEl>
                                        <p:attrNameLst>
                                          <p:attrName>style.visibility</p:attrName>
                                        </p:attrNameLst>
                                      </p:cBhvr>
                                      <p:to>
                                        <p:strVal val="visible"/>
                                      </p:to>
                                    </p:set>
                                  </p:childTnLst>
                                </p:cTn>
                              </p:par>
                            </p:childTnLst>
                          </p:cTn>
                        </p:par>
                        <p:par>
                          <p:cTn id="26" fill="hold">
                            <p:stCondLst>
                              <p:cond delay="0"/>
                            </p:stCondLst>
                            <p:childTnLst>
                              <p:par>
                                <p:cTn id="27" presetClass="entr" nodeType="afterEffect" presetSubtype="0" presetID="1" grpId="1" fill="hold">
                                  <p:stCondLst>
                                    <p:cond delay="0"/>
                                  </p:stCondLst>
                                  <p:iterate type="el" backwards="0">
                                    <p:tmAbs val="0"/>
                                  </p:iterate>
                                  <p:childTnLst>
                                    <p:set>
                                      <p:cBhvr>
                                        <p:cTn id="28" fill="hold"/>
                                        <p:tgtEl>
                                          <p:spTgt spid="276">
                                            <p:txEl>
                                              <p:pRg st="13" end="1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6"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A more complex action"/>
          <p:cNvSpPr txBox="1"/>
          <p:nvPr>
            <p:ph type="title"/>
          </p:nvPr>
        </p:nvSpPr>
        <p:spPr>
          <a:prstGeom prst="rect">
            <a:avLst/>
          </a:prstGeom>
        </p:spPr>
        <p:txBody>
          <a:bodyPr/>
          <a:lstStyle/>
          <a:p>
            <a:pPr/>
            <a:r>
              <a:t>A more complex action</a:t>
            </a:r>
          </a:p>
        </p:txBody>
      </p:sp>
      <p:sp>
        <p:nvSpPr>
          <p:cNvPr id="282" name="// Offsets the value of `x` by `n`…"/>
          <p:cNvSpPr txBox="1"/>
          <p:nvPr>
            <p:ph type="body" idx="1"/>
          </p:nvPr>
        </p:nvSpPr>
        <p:spPr>
          <a:prstGeom prst="rect">
            <a:avLst/>
          </a:prstGeom>
        </p:spPr>
        <p:txBody>
          <a:bodyPr/>
          <a:lstStyle/>
          <a:p>
            <a:pPr lvl="2"/>
            <a:r>
              <a:t>// Offsets the value of `x` by `n`</a:t>
            </a:r>
          </a:p>
          <a:p>
            <a:pPr lvl="2"/>
            <a:r>
              <a:t>// Precondition: `(x + n) &lt; INT_MAX`</a:t>
            </a:r>
          </a:p>
          <a:p>
            <a:pPr lvl="2"/>
          </a:p>
          <a:p>
            <a:pPr lvl="2"/>
            <a:r>
              <a:t>void offset(int&amp; x, const int&amp; n) {</a:t>
            </a:r>
          </a:p>
          <a:p>
            <a:pPr lvl="2"/>
            <a:r>
              <a:t>  for (int i = 0; i != n; ++x) { }</a:t>
            </a:r>
          </a:p>
          <a:p>
            <a:pPr lvl="2"/>
            <a:r>
              <a:t>}</a:t>
            </a:r>
          </a:p>
          <a:p>
            <a:pPr/>
            <a:r>
              <a:t>What will this print?</a:t>
            </a:r>
          </a:p>
          <a:p>
            <a:pPr lvl="2"/>
          </a:p>
          <a:p>
            <a:pPr lvl="2"/>
            <a:r>
              <a:t>int x{2};</a:t>
            </a:r>
          </a:p>
          <a:p>
            <a:pPr lvl="2"/>
            <a:r>
              <a:t>offset(x, x);</a:t>
            </a:r>
          </a:p>
          <a:p>
            <a:pPr lvl="2"/>
          </a:p>
          <a:p>
            <a:pPr lvl="2"/>
            <a:r>
              <a:t>println("{}", x);</a:t>
            </a:r>
          </a:p>
        </p:txBody>
      </p:sp>
      <p:sp>
        <p:nvSpPr>
          <p:cNvPr id="283" name="Slide Number"/>
          <p:cNvSpPr txBox="1"/>
          <p:nvPr>
            <p:ph type="sldNum" sz="quarter" idx="2"/>
          </p:nvPr>
        </p:nvSpPr>
        <p:spPr>
          <a:xfrm>
            <a:off x="5958439" y="6506918"/>
            <a:ext cx="271948"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2">
                                            <p:txEl>
                                              <p:pRg st="4" end="4"/>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282">
                                            <p:txEl>
                                              <p:pRg st="5" end="5"/>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1" fill="hold">
                                  <p:stCondLst>
                                    <p:cond delay="0"/>
                                  </p:stCondLst>
                                  <p:iterate type="el" backwards="0">
                                    <p:tmAbs val="0"/>
                                  </p:iterate>
                                  <p:childTnLst>
                                    <p:set>
                                      <p:cBhvr>
                                        <p:cTn id="13" fill="hold"/>
                                        <p:tgtEl>
                                          <p:spTgt spid="282">
                                            <p:txEl>
                                              <p:pRg st="6" end="6"/>
                                            </p:txEl>
                                          </p:spTgt>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1" fill="hold">
                                  <p:stCondLst>
                                    <p:cond delay="0"/>
                                  </p:stCondLst>
                                  <p:iterate type="el" backwards="0">
                                    <p:tmAbs val="0"/>
                                  </p:iterate>
                                  <p:childTnLst>
                                    <p:set>
                                      <p:cBhvr>
                                        <p:cTn id="16" fill="hold"/>
                                        <p:tgtEl>
                                          <p:spTgt spid="282">
                                            <p:txEl>
                                              <p:pRg st="7" end="7"/>
                                            </p:txEl>
                                          </p:spTgt>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1" fill="hold">
                                  <p:stCondLst>
                                    <p:cond delay="0"/>
                                  </p:stCondLst>
                                  <p:iterate type="el" backwards="0">
                                    <p:tmAbs val="0"/>
                                  </p:iterate>
                                  <p:childTnLst>
                                    <p:set>
                                      <p:cBhvr>
                                        <p:cTn id="19" fill="hold"/>
                                        <p:tgtEl>
                                          <p:spTgt spid="282">
                                            <p:txEl>
                                              <p:pRg st="8" end="8"/>
                                            </p:txEl>
                                          </p:spTgt>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1" fill="hold">
                                  <p:stCondLst>
                                    <p:cond delay="0"/>
                                  </p:stCondLst>
                                  <p:iterate type="el" backwards="0">
                                    <p:tmAbs val="0"/>
                                  </p:iterate>
                                  <p:childTnLst>
                                    <p:set>
                                      <p:cBhvr>
                                        <p:cTn id="22" fill="hold"/>
                                        <p:tgtEl>
                                          <p:spTgt spid="282">
                                            <p:txEl>
                                              <p:pRg st="9" end="9"/>
                                            </p:txEl>
                                          </p:spTgt>
                                        </p:tgtEl>
                                        <p:attrNameLst>
                                          <p:attrName>style.visibility</p:attrName>
                                        </p:attrNameLst>
                                      </p:cBhvr>
                                      <p:to>
                                        <p:strVal val="visible"/>
                                      </p:to>
                                    </p:set>
                                  </p:childTnLst>
                                </p:cTn>
                              </p:par>
                            </p:childTnLst>
                          </p:cTn>
                        </p:par>
                        <p:par>
                          <p:cTn id="23" fill="hold">
                            <p:stCondLst>
                              <p:cond delay="0"/>
                            </p:stCondLst>
                            <p:childTnLst>
                              <p:par>
                                <p:cTn id="24" presetClass="entr" nodeType="afterEffect" presetSubtype="0" presetID="1" grpId="1" fill="hold">
                                  <p:stCondLst>
                                    <p:cond delay="0"/>
                                  </p:stCondLst>
                                  <p:iterate type="el" backwards="0">
                                    <p:tmAbs val="0"/>
                                  </p:iterate>
                                  <p:childTnLst>
                                    <p:set>
                                      <p:cBhvr>
                                        <p:cTn id="25" fill="hold"/>
                                        <p:tgtEl>
                                          <p:spTgt spid="282">
                                            <p:txEl>
                                              <p:pRg st="10" end="10"/>
                                            </p:txEl>
                                          </p:spTgt>
                                        </p:tgtEl>
                                        <p:attrNameLst>
                                          <p:attrName>style.visibility</p:attrName>
                                        </p:attrNameLst>
                                      </p:cBhvr>
                                      <p:to>
                                        <p:strVal val="visible"/>
                                      </p:to>
                                    </p:set>
                                  </p:childTnLst>
                                </p:cTn>
                              </p:par>
                            </p:childTnLst>
                          </p:cTn>
                        </p:par>
                        <p:par>
                          <p:cTn id="26" fill="hold">
                            <p:stCondLst>
                              <p:cond delay="0"/>
                            </p:stCondLst>
                            <p:childTnLst>
                              <p:par>
                                <p:cTn id="27" presetClass="entr" nodeType="afterEffect" presetSubtype="0" presetID="1" grpId="1" fill="hold">
                                  <p:stCondLst>
                                    <p:cond delay="0"/>
                                  </p:stCondLst>
                                  <p:iterate type="el" backwards="0">
                                    <p:tmAbs val="0"/>
                                  </p:iterate>
                                  <p:childTnLst>
                                    <p:set>
                                      <p:cBhvr>
                                        <p:cTn id="28" fill="hold"/>
                                        <p:tgtEl>
                                          <p:spTgt spid="282">
                                            <p:txEl>
                                              <p:pRg st="11" end="1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2"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 name="Title 3"/>
          <p:cNvSpPr txBox="1"/>
          <p:nvPr>
            <p:ph type="title"/>
          </p:nvPr>
        </p:nvSpPr>
        <p:spPr>
          <a:xfrm>
            <a:off x="2203704" y="2798064"/>
            <a:ext cx="6432294" cy="1216153"/>
          </a:xfrm>
          <a:prstGeom prst="rect">
            <a:avLst/>
          </a:prstGeom>
        </p:spPr>
        <p:txBody>
          <a:bodyPr/>
          <a:lstStyle/>
          <a:p>
            <a:pPr>
              <a:defRPr sz="3400"/>
            </a:pPr>
            <a:r>
              <a:t>Lokalt Resonnement </a:t>
            </a:r>
            <a:r>
              <a:rPr strike="sngStrike"/>
              <a:t>på Alle Språk</a:t>
            </a:r>
          </a:p>
        </p:txBody>
      </p:sp>
      <p:sp>
        <p:nvSpPr>
          <p:cNvPr id="130" name="Content Placeholder 4"/>
          <p:cNvSpPr txBox="1"/>
          <p:nvPr>
            <p:ph type="body" sz="quarter" idx="1"/>
          </p:nvPr>
        </p:nvSpPr>
        <p:spPr>
          <a:prstGeom prst="rect">
            <a:avLst/>
          </a:prstGeom>
        </p:spPr>
        <p:txBody>
          <a:bodyPr/>
          <a:lstStyle/>
          <a:p>
            <a:pPr/>
            <a:r>
              <a:t>Sean Parent  |  Sr. Principal Scientist</a:t>
            </a:r>
            <a:br/>
            <a:r>
              <a:t>Software Technology Lab</a:t>
            </a:r>
          </a:p>
        </p:txBody>
      </p:sp>
      <p:sp>
        <p:nvSpPr>
          <p:cNvPr id="131" name="i C++"/>
          <p:cNvSpPr txBox="1"/>
          <p:nvPr/>
        </p:nvSpPr>
        <p:spPr>
          <a:xfrm rot="21010153">
            <a:off x="6509423" y="2288867"/>
            <a:ext cx="1088035" cy="662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3600">
                <a:solidFill>
                  <a:schemeClr val="accent6"/>
                </a:solidFill>
              </a:defRPr>
            </a:lvl1pPr>
          </a:lstStyle>
          <a:p>
            <a:pPr/>
            <a:r>
              <a:t>i C++</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A more complex action"/>
          <p:cNvSpPr txBox="1"/>
          <p:nvPr>
            <p:ph type="title"/>
          </p:nvPr>
        </p:nvSpPr>
        <p:spPr>
          <a:prstGeom prst="rect">
            <a:avLst/>
          </a:prstGeom>
        </p:spPr>
        <p:txBody>
          <a:bodyPr/>
          <a:lstStyle/>
          <a:p>
            <a:pPr/>
            <a:r>
              <a:t>A more complex action</a:t>
            </a:r>
          </a:p>
        </p:txBody>
      </p:sp>
      <p:sp>
        <p:nvSpPr>
          <p:cNvPr id="288" name="vector a{ 0, 1, 1, 0 };…"/>
          <p:cNvSpPr txBox="1"/>
          <p:nvPr>
            <p:ph type="body" idx="1"/>
          </p:nvPr>
        </p:nvSpPr>
        <p:spPr>
          <a:prstGeom prst="rect">
            <a:avLst/>
          </a:prstGeom>
        </p:spPr>
        <p:txBody>
          <a:bodyPr/>
          <a:lstStyle/>
          <a:p>
            <a:pPr lvl="2"/>
            <a:r>
              <a:t>vector a{ 0, 1, 1, 0 };</a:t>
            </a:r>
          </a:p>
          <a:p>
            <a:pPr lvl="2"/>
          </a:p>
          <a:p>
            <a:pPr lvl="2"/>
            <a:r>
              <a:t>erase(a, a[0]);</a:t>
            </a:r>
          </a:p>
          <a:p>
            <a:pPr lvl="2"/>
          </a:p>
          <a:p>
            <a:pPr lvl="2"/>
            <a:r>
              <a:t>println("{}", a);</a:t>
            </a:r>
          </a:p>
          <a:p>
            <a:pPr/>
            <a:r>
              <a:t>What will this print?</a:t>
            </a:r>
          </a:p>
          <a:p>
            <a:pPr lvl="2"/>
          </a:p>
          <a:p>
            <a:pPr lvl="4"/>
            <a:r>
              <a:t>[1, 0]</a:t>
            </a:r>
          </a:p>
          <a:p>
            <a:pPr lvl="2"/>
          </a:p>
          <a:p>
            <a:pPr lvl="3"/>
            <a:r>
              <a:t>– </a:t>
            </a:r>
            <a:r>
              <a:rPr u="sng">
                <a:solidFill>
                  <a:srgbClr val="5F5F5F"/>
                </a:solidFill>
                <a:uFill>
                  <a:solidFill>
                    <a:srgbClr val="5F5F5F"/>
                  </a:solidFill>
                </a:uFill>
                <a:hlinkClick r:id="rId3" invalidUrl="" action="" tgtFrame="" tooltip="" history="1" highlightClick="0" endSnd="0"/>
              </a:rPr>
              <a:t>https://godbolt.org/z/qM8Teos5h</a:t>
            </a:r>
          </a:p>
        </p:txBody>
      </p:sp>
      <p:sp>
        <p:nvSpPr>
          <p:cNvPr id="289" name="Slide Number"/>
          <p:cNvSpPr txBox="1"/>
          <p:nvPr>
            <p:ph type="sldNum" sz="quarter" idx="2"/>
          </p:nvPr>
        </p:nvSpPr>
        <p:spPr>
          <a:xfrm>
            <a:off x="5957067" y="6506918"/>
            <a:ext cx="274691"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8">
                                            <p:txEl>
                                              <p:pRg st="5" end="5"/>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288">
                                            <p:txEl>
                                              <p:pRg st="6" end="6"/>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1" fill="hold">
                                  <p:stCondLst>
                                    <p:cond delay="0"/>
                                  </p:stCondLst>
                                  <p:iterate type="el" backwards="0">
                                    <p:tmAbs val="0"/>
                                  </p:iterate>
                                  <p:childTnLst>
                                    <p:set>
                                      <p:cBhvr>
                                        <p:cTn id="13" fill="hold"/>
                                        <p:tgtEl>
                                          <p:spTgt spid="288">
                                            <p:txEl>
                                              <p:pRg st="7" end="7"/>
                                            </p:txEl>
                                          </p:spTgt>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1" fill="hold">
                                  <p:stCondLst>
                                    <p:cond delay="0"/>
                                  </p:stCondLst>
                                  <p:iterate type="el" backwards="0">
                                    <p:tmAbs val="0"/>
                                  </p:iterate>
                                  <p:childTnLst>
                                    <p:set>
                                      <p:cBhvr>
                                        <p:cTn id="16" fill="hold"/>
                                        <p:tgtEl>
                                          <p:spTgt spid="288">
                                            <p:txEl>
                                              <p:pRg st="8" end="8"/>
                                            </p:txEl>
                                          </p:spTgt>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1" fill="hold">
                                  <p:stCondLst>
                                    <p:cond delay="0"/>
                                  </p:stCondLst>
                                  <p:iterate type="el" backwards="0">
                                    <p:tmAbs val="0"/>
                                  </p:iterate>
                                  <p:childTnLst>
                                    <p:set>
                                      <p:cBhvr>
                                        <p:cTn id="19" fill="hold"/>
                                        <p:tgtEl>
                                          <p:spTgt spid="288">
                                            <p:txEl>
                                              <p:pRg st="9" end="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8"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Invalid References and References to Uninitialized Objects"/>
          <p:cNvSpPr txBox="1"/>
          <p:nvPr>
            <p:ph type="title"/>
          </p:nvPr>
        </p:nvSpPr>
        <p:spPr>
          <a:prstGeom prst="rect">
            <a:avLst/>
          </a:prstGeom>
        </p:spPr>
        <p:txBody>
          <a:bodyPr/>
          <a:lstStyle/>
          <a:p>
            <a:pPr/>
            <a:r>
              <a:t>Invalid References and References to Uninitialized Objects</a:t>
            </a:r>
          </a:p>
        </p:txBody>
      </p:sp>
      <p:sp>
        <p:nvSpPr>
          <p:cNvPr id="294" name="vector&lt;int&gt; a{a};…"/>
          <p:cNvSpPr txBox="1"/>
          <p:nvPr>
            <p:ph type="body" idx="1"/>
          </p:nvPr>
        </p:nvSpPr>
        <p:spPr>
          <a:prstGeom prst="rect">
            <a:avLst/>
          </a:prstGeom>
        </p:spPr>
        <p:txBody>
          <a:bodyPr/>
          <a:lstStyle/>
          <a:p>
            <a:pPr lvl="2"/>
            <a:r>
              <a:t>vector&lt;int&gt; a{a};</a:t>
            </a:r>
          </a:p>
          <a:p>
            <a:pPr lvl="2"/>
          </a:p>
          <a:p>
            <a:pPr marL="0" indent="0" defTabSz="457200">
              <a:spcBef>
                <a:spcPts val="0"/>
              </a:spcBef>
              <a:buClrTx/>
              <a:buSzTx/>
              <a:buNone/>
              <a:defRPr b="1">
                <a:solidFill>
                  <a:srgbClr val="212529"/>
                </a:solidFill>
                <a:latin typeface="Courier New"/>
                <a:ea typeface="Courier New"/>
                <a:cs typeface="Courier New"/>
                <a:sym typeface="Courier New"/>
              </a:defRPr>
            </a:pPr>
            <a:r>
              <a:rPr>
                <a:latin typeface="Menlo Regular"/>
                <a:ea typeface="Menlo Regular"/>
                <a:cs typeface="Menlo Regular"/>
                <a:sym typeface="Menlo Regular"/>
              </a:rPr>
              <a:t>terminate called after throwing an instance of 'std::bad_alloc'</a:t>
            </a:r>
            <a:endParaRPr>
              <a:latin typeface="Menlo Regular"/>
              <a:ea typeface="Menlo Regular"/>
              <a:cs typeface="Menlo Regular"/>
              <a:sym typeface="Menlo Regular"/>
            </a:endParaRPr>
          </a:p>
          <a:p>
            <a:pPr marL="0" indent="0" defTabSz="457200">
              <a:spcBef>
                <a:spcPts val="0"/>
              </a:spcBef>
              <a:buClrTx/>
              <a:buSzTx/>
              <a:buNone/>
              <a:defRPr b="1">
                <a:solidFill>
                  <a:srgbClr val="212529"/>
                </a:solidFill>
                <a:latin typeface="Courier New"/>
                <a:ea typeface="Courier New"/>
                <a:cs typeface="Courier New"/>
                <a:sym typeface="Courier New"/>
              </a:defRPr>
            </a:pPr>
            <a:r>
              <a:rPr>
                <a:latin typeface="Menlo Regular"/>
                <a:ea typeface="Menlo Regular"/>
                <a:cs typeface="Menlo Regular"/>
                <a:sym typeface="Menlo Regular"/>
              </a:rPr>
              <a:t>  what():  std::bad_alloc</a:t>
            </a:r>
            <a:endParaRPr>
              <a:latin typeface="Menlo Regular"/>
              <a:ea typeface="Menlo Regular"/>
              <a:cs typeface="Menlo Regular"/>
              <a:sym typeface="Menlo Regular"/>
            </a:endParaRPr>
          </a:p>
          <a:p>
            <a:pPr marL="0" indent="0" defTabSz="457200">
              <a:spcBef>
                <a:spcPts val="0"/>
              </a:spcBef>
              <a:buClrTx/>
              <a:buSzTx/>
              <a:buNone/>
              <a:defRPr b="1">
                <a:solidFill>
                  <a:srgbClr val="212529"/>
                </a:solidFill>
                <a:latin typeface="Courier New"/>
                <a:ea typeface="Courier New"/>
                <a:cs typeface="Courier New"/>
                <a:sym typeface="Courier New"/>
              </a:defRPr>
            </a:pPr>
            <a:r>
              <a:rPr>
                <a:latin typeface="Menlo Regular"/>
                <a:ea typeface="Menlo Regular"/>
                <a:cs typeface="Menlo Regular"/>
                <a:sym typeface="Menlo Regular"/>
              </a:rPr>
              <a:t>Program terminated with signal: SIGSEGV</a:t>
            </a:r>
            <a:endParaRPr>
              <a:latin typeface="Menlo Regular"/>
              <a:ea typeface="Menlo Regular"/>
              <a:cs typeface="Menlo Regular"/>
              <a:sym typeface="Menlo Regular"/>
            </a:endParaRPr>
          </a:p>
          <a:p>
            <a:pPr lvl="2" defTabSz="457200">
              <a:defRPr>
                <a:solidFill>
                  <a:srgbClr val="212529"/>
                </a:solidFill>
                <a:latin typeface="Courier New"/>
                <a:ea typeface="Courier New"/>
                <a:cs typeface="Courier New"/>
                <a:sym typeface="Courier New"/>
              </a:defRPr>
            </a:pPr>
            <a:endParaRPr>
              <a:latin typeface="Menlo Regular"/>
              <a:ea typeface="Menlo Regular"/>
              <a:cs typeface="Menlo Regular"/>
              <a:sym typeface="Menlo Regular"/>
            </a:endParaRPr>
          </a:p>
          <a:p>
            <a:pPr lvl="2" defTabSz="457200">
              <a:defRPr>
                <a:solidFill>
                  <a:srgbClr val="212529"/>
                </a:solidFill>
                <a:latin typeface="Courier New"/>
                <a:ea typeface="Courier New"/>
                <a:cs typeface="Courier New"/>
                <a:sym typeface="Courier New"/>
              </a:defRPr>
            </a:pPr>
          </a:p>
          <a:p>
            <a:pPr lvl="2" algn="r" defTabSz="457200">
              <a:defRPr>
                <a:solidFill>
                  <a:srgbClr val="212529"/>
                </a:solidFill>
                <a:latin typeface="Adobe Clean"/>
                <a:ea typeface="Adobe Clean"/>
                <a:cs typeface="Adobe Clean"/>
                <a:sym typeface="Adobe Clean"/>
              </a:defRPr>
            </a:pPr>
            <a:r>
              <a:rPr u="sng">
                <a:solidFill>
                  <a:srgbClr val="5F5F5F"/>
                </a:solidFill>
                <a:uFill>
                  <a:solidFill>
                    <a:srgbClr val="5F5F5F"/>
                  </a:solidFill>
                </a:uFill>
                <a:hlinkClick r:id="rId3" invalidUrl="" action="" tgtFrame="" tooltip="" history="1" highlightClick="0" endSnd="0"/>
              </a:rPr>
              <a:t>https://godbolt.org/z/6zqM8neax</a:t>
            </a:r>
          </a:p>
        </p:txBody>
      </p:sp>
      <p:sp>
        <p:nvSpPr>
          <p:cNvPr id="295" name="Slide Number"/>
          <p:cNvSpPr txBox="1"/>
          <p:nvPr>
            <p:ph type="sldNum" sz="quarter" idx="2"/>
          </p:nvPr>
        </p:nvSpPr>
        <p:spPr>
          <a:xfrm>
            <a:off x="5973298" y="6506918"/>
            <a:ext cx="242230"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wd" backwards="0">
                                    <p:tmAbs val="0"/>
                                  </p:iterate>
                                  <p:childTnLst>
                                    <p:set>
                                      <p:cBhvr>
                                        <p:cTn id="6" fill="hold"/>
                                        <p:tgtEl>
                                          <p:spTgt spid="294">
                                            <p:txEl>
                                              <p:pRg st="1" end="1"/>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wd" backwards="0">
                                    <p:tmAbs val="0"/>
                                  </p:iterate>
                                  <p:childTnLst>
                                    <p:set>
                                      <p:cBhvr>
                                        <p:cTn id="9" fill="hold"/>
                                        <p:tgtEl>
                                          <p:spTgt spid="294">
                                            <p:txEl>
                                              <p:pRg st="2" end="2"/>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wd" backwards="0">
                                    <p:tmAbs val="0"/>
                                  </p:iterate>
                                  <p:childTnLst>
                                    <p:set>
                                      <p:cBhvr>
                                        <p:cTn id="12" fill="hold"/>
                                        <p:tgtEl>
                                          <p:spTgt spid="294">
                                            <p:txEl>
                                              <p:pRg st="3" end="3"/>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wd" backwards="0">
                                    <p:tmAbs val="0"/>
                                  </p:iterate>
                                  <p:childTnLst>
                                    <p:set>
                                      <p:cBhvr>
                                        <p:cTn id="15" fill="hold"/>
                                        <p:tgtEl>
                                          <p:spTgt spid="294">
                                            <p:txEl>
                                              <p:pRg st="4" end="4"/>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1" fill="hold">
                                  <p:stCondLst>
                                    <p:cond delay="0"/>
                                  </p:stCondLst>
                                  <p:iterate type="wd" backwards="0">
                                    <p:tmAbs val="0"/>
                                  </p:iterate>
                                  <p:childTnLst>
                                    <p:set>
                                      <p:cBhvr>
                                        <p:cTn id="18" fill="hold"/>
                                        <p:tgtEl>
                                          <p:spTgt spid="294">
                                            <p:txEl>
                                              <p:pRg st="5" end="5"/>
                                            </p:txEl>
                                          </p:spTgt>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1" fill="hold">
                                  <p:stCondLst>
                                    <p:cond delay="0"/>
                                  </p:stCondLst>
                                  <p:iterate type="wd" backwards="0">
                                    <p:tmAbs val="0"/>
                                  </p:iterate>
                                  <p:childTnLst>
                                    <p:set>
                                      <p:cBhvr>
                                        <p:cTn id="21" fill="hold"/>
                                        <p:tgtEl>
                                          <p:spTgt spid="294">
                                            <p:txEl>
                                              <p:pRg st="6" end="6"/>
                                            </p:txEl>
                                          </p:spTgt>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1" fill="hold">
                                  <p:stCondLst>
                                    <p:cond delay="0"/>
                                  </p:stCondLst>
                                  <p:iterate type="wd" backwards="0">
                                    <p:tmAbs val="0"/>
                                  </p:iterate>
                                  <p:childTnLst>
                                    <p:set>
                                      <p:cBhvr>
                                        <p:cTn id="24" fill="hold"/>
                                        <p:tgtEl>
                                          <p:spTgt spid="294">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4"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Double-click to edit"/>
          <p:cNvSpPr txBox="1"/>
          <p:nvPr>
            <p:ph type="title"/>
          </p:nvPr>
        </p:nvSpPr>
        <p:spPr>
          <a:prstGeom prst="rect">
            <a:avLst/>
          </a:prstGeom>
        </p:spPr>
        <p:txBody>
          <a:bodyPr/>
          <a:lstStyle/>
          <a:p>
            <a:pPr/>
          </a:p>
        </p:txBody>
      </p:sp>
      <p:sp>
        <p:nvSpPr>
          <p:cNvPr id="300" name="Slide Number"/>
          <p:cNvSpPr txBox="1"/>
          <p:nvPr>
            <p:ph type="sldNum" sz="quarter" idx="2"/>
          </p:nvPr>
        </p:nvSpPr>
        <p:spPr>
          <a:xfrm>
            <a:off x="5961106" y="6506918"/>
            <a:ext cx="26661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1" name="pasted-movie.png" descr="pasted-movie.png"/>
          <p:cNvPicPr>
            <a:picLocks noChangeAspect="1"/>
          </p:cNvPicPr>
          <p:nvPr/>
        </p:nvPicPr>
        <p:blipFill>
          <a:blip r:embed="rId2">
            <a:extLst/>
          </a:blip>
          <a:stretch>
            <a:fillRect/>
          </a:stretch>
        </p:blipFill>
        <p:spPr>
          <a:xfrm>
            <a:off x="2260600" y="1153366"/>
            <a:ext cx="7658100" cy="5257801"/>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Title 3"/>
          <p:cNvSpPr txBox="1"/>
          <p:nvPr>
            <p:ph type="title"/>
          </p:nvPr>
        </p:nvSpPr>
        <p:spPr>
          <a:xfrm>
            <a:off x="304721" y="287506"/>
            <a:ext cx="11579384" cy="674519"/>
          </a:xfrm>
          <a:prstGeom prst="rect">
            <a:avLst/>
          </a:prstGeom>
        </p:spPr>
        <p:txBody>
          <a:bodyPr/>
          <a:lstStyle/>
          <a:p>
            <a:pPr/>
            <a:r>
              <a:t>General Preconditions:</a:t>
            </a:r>
          </a:p>
        </p:txBody>
      </p:sp>
      <p:sp>
        <p:nvSpPr>
          <p:cNvPr id="304" name="Content Placeholder 4"/>
          <p:cNvSpPr txBox="1"/>
          <p:nvPr>
            <p:ph type="body" idx="1"/>
          </p:nvPr>
        </p:nvSpPr>
        <p:spPr>
          <a:xfrm>
            <a:off x="304720" y="1431923"/>
            <a:ext cx="11582481" cy="4593973"/>
          </a:xfrm>
          <a:prstGeom prst="rect">
            <a:avLst/>
          </a:prstGeom>
        </p:spPr>
        <p:txBody>
          <a:bodyPr/>
          <a:lstStyle/>
          <a:p>
            <a:pPr/>
            <a:r>
              <a:t>Referenced objects must be within the objects lifetime</a:t>
            </a:r>
          </a:p>
          <a:p>
            <a:pPr/>
            <a:r>
              <a:t>inout and sink arguments cannot be accessed except directly by the implementation for the duration of the call</a:t>
            </a:r>
          </a:p>
          <a:p>
            <a:pPr/>
            <a:r>
              <a:t>let arguments passed by reference cannot be mutated for the duration of the call</a:t>
            </a:r>
          </a:p>
          <a:p>
            <a:pPr lvl="1"/>
            <a:r>
              <a:t>Unless otherwise specified</a:t>
            </a:r>
          </a:p>
        </p:txBody>
      </p:sp>
      <p:sp>
        <p:nvSpPr>
          <p:cNvPr id="305" name="Slide Number"/>
          <p:cNvSpPr txBox="1"/>
          <p:nvPr>
            <p:ph type="sldNum" sz="quarter" idx="2"/>
          </p:nvPr>
        </p:nvSpPr>
        <p:spPr>
          <a:xfrm>
            <a:off x="5959887" y="6506918"/>
            <a:ext cx="26905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Title 3"/>
          <p:cNvSpPr txBox="1"/>
          <p:nvPr>
            <p:ph type="title"/>
          </p:nvPr>
        </p:nvSpPr>
        <p:spPr>
          <a:xfrm>
            <a:off x="304721" y="287506"/>
            <a:ext cx="11579384" cy="674519"/>
          </a:xfrm>
          <a:prstGeom prst="rect">
            <a:avLst/>
          </a:prstGeom>
        </p:spPr>
        <p:txBody>
          <a:bodyPr/>
          <a:lstStyle/>
          <a:p>
            <a:pPr/>
            <a:r>
              <a:t>Swift Law of Exclusivity</a:t>
            </a:r>
          </a:p>
        </p:txBody>
      </p:sp>
      <p:sp>
        <p:nvSpPr>
          <p:cNvPr id="310" name="Content Placeholder 4"/>
          <p:cNvSpPr txBox="1"/>
          <p:nvPr>
            <p:ph type="body" idx="1"/>
          </p:nvPr>
        </p:nvSpPr>
        <p:spPr>
          <a:xfrm>
            <a:off x="304720" y="1431923"/>
            <a:ext cx="11582481" cy="4593973"/>
          </a:xfrm>
          <a:prstGeom prst="rect">
            <a:avLst/>
          </a:prstGeom>
        </p:spPr>
        <p:txBody>
          <a:bodyPr/>
          <a:lstStyle/>
          <a:p>
            <a:pPr/>
            <a:r>
              <a:t>To achieve memory safety, Swift requires exclusive access to a variable in order to modify that variable. In essence, a variable cannot be accessed via a different name for the duration in which the same variable is being modified as an </a:t>
            </a:r>
            <a:r>
              <a:rPr>
                <a:latin typeface="Menlo Regular"/>
                <a:ea typeface="Menlo Regular"/>
                <a:cs typeface="Menlo Regular"/>
                <a:sym typeface="Menlo Regular"/>
              </a:rPr>
              <a:t>inout</a:t>
            </a:r>
            <a:r>
              <a:t> argument or as </a:t>
            </a:r>
            <a:r>
              <a:rPr>
                <a:latin typeface="Menlo Regular"/>
                <a:ea typeface="Menlo Regular"/>
                <a:cs typeface="Menlo Regular"/>
                <a:sym typeface="Menlo Regular"/>
              </a:rPr>
              <a:t>self</a:t>
            </a:r>
            <a:r>
              <a:t> within a mutating method.</a:t>
            </a:r>
          </a:p>
          <a:p>
            <a:pPr lvl="1"/>
            <a:r>
              <a:t>– </a:t>
            </a:r>
            <a:r>
              <a:rPr u="sng">
                <a:solidFill>
                  <a:srgbClr val="5F5F5F"/>
                </a:solidFill>
                <a:uFill>
                  <a:solidFill>
                    <a:srgbClr val="5F5F5F"/>
                  </a:solidFill>
                </a:uFill>
                <a:hlinkClick r:id="rId3" invalidUrl="" action="" tgtFrame="" tooltip="" history="1" highlightClick="0" endSnd="0"/>
              </a:rPr>
              <a:t>Swift 5 Exclusivity Enforcement</a:t>
            </a:r>
          </a:p>
        </p:txBody>
      </p:sp>
      <p:sp>
        <p:nvSpPr>
          <p:cNvPr id="311" name="Slide Number"/>
          <p:cNvSpPr txBox="1"/>
          <p:nvPr>
            <p:ph type="sldNum" sz="quarter" idx="2"/>
          </p:nvPr>
        </p:nvSpPr>
        <p:spPr>
          <a:xfrm>
            <a:off x="5957753" y="6506918"/>
            <a:ext cx="273320"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Title 3"/>
          <p:cNvSpPr txBox="1"/>
          <p:nvPr>
            <p:ph type="title"/>
          </p:nvPr>
        </p:nvSpPr>
        <p:spPr>
          <a:xfrm>
            <a:off x="304721" y="287506"/>
            <a:ext cx="11579384" cy="674519"/>
          </a:xfrm>
          <a:prstGeom prst="rect">
            <a:avLst/>
          </a:prstGeom>
        </p:spPr>
        <p:txBody>
          <a:bodyPr/>
          <a:lstStyle/>
          <a:p>
            <a:pPr/>
            <a:r>
              <a:t>Rust Borrowing</a:t>
            </a:r>
          </a:p>
        </p:txBody>
      </p:sp>
      <p:sp>
        <p:nvSpPr>
          <p:cNvPr id="316" name="Content Placeholder 4"/>
          <p:cNvSpPr txBox="1"/>
          <p:nvPr>
            <p:ph type="body" idx="1"/>
          </p:nvPr>
        </p:nvSpPr>
        <p:spPr>
          <a:xfrm>
            <a:off x="304720" y="1431923"/>
            <a:ext cx="11582481" cy="4593973"/>
          </a:xfrm>
          <a:prstGeom prst="rect">
            <a:avLst/>
          </a:prstGeom>
        </p:spPr>
        <p:txBody>
          <a:bodyPr/>
          <a:lstStyle/>
          <a:p>
            <a:pPr/>
            <a:r>
              <a:t>Mutable references have one big restriction: if you have a mutable reference to a value, you can have no other references to that value.</a:t>
            </a:r>
          </a:p>
          <a:p>
            <a:pPr lvl="1"/>
            <a:r>
              <a:t>– </a:t>
            </a:r>
            <a:r>
              <a:rPr u="sng">
                <a:solidFill>
                  <a:srgbClr val="5F5F5F"/>
                </a:solidFill>
                <a:uFill>
                  <a:solidFill>
                    <a:srgbClr val="5F5F5F"/>
                  </a:solidFill>
                </a:uFill>
                <a:hlinkClick r:id="rId3" invalidUrl="" action="" tgtFrame="" tooltip="" history="1" highlightClick="0" endSnd="0"/>
              </a:rPr>
              <a:t>The Rust Programming Language: References and Borrowing</a:t>
            </a:r>
          </a:p>
        </p:txBody>
      </p:sp>
      <p:sp>
        <p:nvSpPr>
          <p:cNvPr id="317" name="Slide Number"/>
          <p:cNvSpPr txBox="1"/>
          <p:nvPr>
            <p:ph type="sldNum" sz="quarter" idx="2"/>
          </p:nvPr>
        </p:nvSpPr>
        <p:spPr>
          <a:xfrm>
            <a:off x="5960649" y="6506918"/>
            <a:ext cx="267528"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The Law of Exclusivity Applies to C++"/>
          <p:cNvSpPr txBox="1"/>
          <p:nvPr>
            <p:ph type="title"/>
          </p:nvPr>
        </p:nvSpPr>
        <p:spPr>
          <a:prstGeom prst="rect">
            <a:avLst/>
          </a:prstGeom>
        </p:spPr>
        <p:txBody>
          <a:bodyPr/>
          <a:lstStyle/>
          <a:p>
            <a:pPr/>
            <a:r>
              <a:t>The Law of Exclusivity Applies to C++</a:t>
            </a:r>
          </a:p>
        </p:txBody>
      </p:sp>
      <p:sp>
        <p:nvSpPr>
          <p:cNvPr id="322" name="Upholding it is left as an execise for the developer"/>
          <p:cNvSpPr txBox="1"/>
          <p:nvPr>
            <p:ph type="body" idx="1"/>
          </p:nvPr>
        </p:nvSpPr>
        <p:spPr>
          <a:prstGeom prst="rect">
            <a:avLst/>
          </a:prstGeom>
        </p:spPr>
        <p:txBody>
          <a:bodyPr/>
          <a:lstStyle/>
          <a:p>
            <a:pPr/>
            <a:r>
              <a:t>Upholding it is left as an execise for the developer</a:t>
            </a:r>
          </a:p>
        </p:txBody>
      </p:sp>
      <p:sp>
        <p:nvSpPr>
          <p:cNvPr id="323" name="Slide Number"/>
          <p:cNvSpPr txBox="1"/>
          <p:nvPr>
            <p:ph type="sldNum" sz="quarter" idx="2"/>
          </p:nvPr>
        </p:nvSpPr>
        <p:spPr>
          <a:xfrm>
            <a:off x="5956610" y="6506918"/>
            <a:ext cx="275606"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2" grpId="1"/>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Title 1"/>
          <p:cNvSpPr txBox="1"/>
          <p:nvPr>
            <p:ph type="title"/>
          </p:nvPr>
        </p:nvSpPr>
        <p:spPr>
          <a:xfrm>
            <a:off x="795528" y="2798064"/>
            <a:ext cx="5907024" cy="1399033"/>
          </a:xfrm>
          <a:prstGeom prst="rect">
            <a:avLst/>
          </a:prstGeom>
        </p:spPr>
        <p:txBody>
          <a:bodyPr/>
          <a:lstStyle/>
          <a:p>
            <a:pPr/>
            <a:r>
              <a:t>Projections</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Title 3"/>
          <p:cNvSpPr txBox="1"/>
          <p:nvPr>
            <p:ph type="title"/>
          </p:nvPr>
        </p:nvSpPr>
        <p:spPr>
          <a:xfrm>
            <a:off x="304721" y="287506"/>
            <a:ext cx="11579384" cy="674519"/>
          </a:xfrm>
          <a:prstGeom prst="rect">
            <a:avLst/>
          </a:prstGeom>
        </p:spPr>
        <p:txBody>
          <a:bodyPr/>
          <a:lstStyle/>
          <a:p>
            <a:pPr/>
            <a:r>
              <a:t>Function Results</a:t>
            </a:r>
          </a:p>
        </p:txBody>
      </p:sp>
      <p:sp>
        <p:nvSpPr>
          <p:cNvPr id="330" name="Content Placeholder 4"/>
          <p:cNvSpPr txBox="1"/>
          <p:nvPr>
            <p:ph type="body" idx="1"/>
          </p:nvPr>
        </p:nvSpPr>
        <p:spPr>
          <a:xfrm>
            <a:off x="304720" y="1431923"/>
            <a:ext cx="11582481" cy="4593973"/>
          </a:xfrm>
          <a:prstGeom prst="rect">
            <a:avLst/>
          </a:prstGeom>
        </p:spPr>
        <p:txBody>
          <a:bodyPr/>
          <a:lstStyle/>
          <a:p>
            <a:pPr lvl="2"/>
            <a:r>
              <a:t>// Returns the successor of `x`.</a:t>
            </a:r>
          </a:p>
          <a:p>
            <a:pPr lvl="2"/>
            <a:r>
              <a:t>// Precondition: `x &lt; INT_MAX`</a:t>
            </a:r>
          </a:p>
          <a:p>
            <a:pPr lvl="2"/>
          </a:p>
          <a:p>
            <a:pPr lvl="2"/>
            <a:r>
              <a:t>int f(int x) { return x + 1; }</a:t>
            </a:r>
          </a:p>
        </p:txBody>
      </p:sp>
      <p:sp>
        <p:nvSpPr>
          <p:cNvPr id="331" name="Slide Number"/>
          <p:cNvSpPr txBox="1"/>
          <p:nvPr>
            <p:ph type="sldNum" sz="quarter" idx="2"/>
          </p:nvPr>
        </p:nvSpPr>
        <p:spPr>
          <a:xfrm>
            <a:off x="5957906" y="6506918"/>
            <a:ext cx="27301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Title 3"/>
          <p:cNvSpPr txBox="1"/>
          <p:nvPr>
            <p:ph type="title"/>
          </p:nvPr>
        </p:nvSpPr>
        <p:spPr>
          <a:xfrm>
            <a:off x="304721" y="287506"/>
            <a:ext cx="11579384" cy="674519"/>
          </a:xfrm>
          <a:prstGeom prst="rect">
            <a:avLst/>
          </a:prstGeom>
        </p:spPr>
        <p:txBody>
          <a:bodyPr/>
          <a:lstStyle/>
          <a:p>
            <a:pPr/>
            <a:r>
              <a:t>Return-by-reference</a:t>
            </a:r>
          </a:p>
        </p:txBody>
      </p:sp>
      <p:sp>
        <p:nvSpPr>
          <p:cNvPr id="336" name="Content Placeholder 4"/>
          <p:cNvSpPr txBox="1"/>
          <p:nvPr>
            <p:ph type="body" idx="1"/>
          </p:nvPr>
        </p:nvSpPr>
        <p:spPr>
          <a:xfrm>
            <a:off x="304720" y="1431923"/>
            <a:ext cx="11582481" cy="4593973"/>
          </a:xfrm>
          <a:prstGeom prst="rect">
            <a:avLst/>
          </a:prstGeom>
        </p:spPr>
        <p:txBody>
          <a:bodyPr/>
          <a:lstStyle/>
          <a:p>
            <a:pPr lvl="2"/>
            <a:r>
              <a:t>vector a{0, 1, 2, 3};</a:t>
            </a:r>
          </a:p>
          <a:p>
            <a:pPr lvl="2"/>
            <a:r>
              <a:t>a.back() = 42;</a:t>
            </a:r>
          </a:p>
          <a:p>
            <a:pPr lvl="2"/>
          </a:p>
          <a:p>
            <a:pPr lvl="2"/>
            <a:r>
              <a:t>println("{}", a);</a:t>
            </a:r>
          </a:p>
          <a:p>
            <a:pPr lvl="2"/>
          </a:p>
          <a:p>
            <a:pPr lvl="4"/>
            <a:r>
              <a:t>[0, 1, 2, 42]</a:t>
            </a:r>
          </a:p>
        </p:txBody>
      </p:sp>
      <p:sp>
        <p:nvSpPr>
          <p:cNvPr id="337" name="Slide Number"/>
          <p:cNvSpPr txBox="1"/>
          <p:nvPr>
            <p:ph type="sldNum" sz="quarter" idx="2"/>
          </p:nvPr>
        </p:nvSpPr>
        <p:spPr>
          <a:xfrm>
            <a:off x="5958591" y="6506918"/>
            <a:ext cx="271643"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 name="Title 3"/>
          <p:cNvSpPr txBox="1"/>
          <p:nvPr>
            <p:ph type="title"/>
          </p:nvPr>
        </p:nvSpPr>
        <p:spPr>
          <a:xfrm>
            <a:off x="304721" y="287506"/>
            <a:ext cx="11579384" cy="674519"/>
          </a:xfrm>
          <a:prstGeom prst="rect">
            <a:avLst/>
          </a:prstGeom>
        </p:spPr>
        <p:txBody>
          <a:bodyPr/>
          <a:lstStyle/>
          <a:p>
            <a:pPr/>
            <a:r>
              <a:t>Network of Object</a:t>
            </a:r>
          </a:p>
        </p:txBody>
      </p:sp>
      <p:sp>
        <p:nvSpPr>
          <p:cNvPr id="136" name="Slide Number"/>
          <p:cNvSpPr txBox="1"/>
          <p:nvPr>
            <p:ph type="sldNum" sz="quarter" idx="2"/>
          </p:nvPr>
        </p:nvSpPr>
        <p:spPr>
          <a:xfrm>
            <a:off x="5995396" y="6506918"/>
            <a:ext cx="19803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7" name="pasted-movie.png" descr="pasted-movie.png"/>
          <p:cNvPicPr>
            <a:picLocks noChangeAspect="1"/>
          </p:cNvPicPr>
          <p:nvPr/>
        </p:nvPicPr>
        <p:blipFill>
          <a:blip r:embed="rId3">
            <a:extLst/>
          </a:blip>
          <a:srcRect l="0" t="0" r="0" b="0"/>
          <a:stretch>
            <a:fillRect/>
          </a:stretch>
        </p:blipFill>
        <p:spPr>
          <a:xfrm>
            <a:off x="4116784" y="775295"/>
            <a:ext cx="3945843" cy="5307390"/>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Title 3"/>
          <p:cNvSpPr txBox="1"/>
          <p:nvPr>
            <p:ph type="title"/>
          </p:nvPr>
        </p:nvSpPr>
        <p:spPr>
          <a:xfrm>
            <a:off x="304721" y="287506"/>
            <a:ext cx="11579384" cy="674519"/>
          </a:xfrm>
          <a:prstGeom prst="rect">
            <a:avLst/>
          </a:prstGeom>
        </p:spPr>
        <p:txBody>
          <a:bodyPr/>
          <a:lstStyle/>
          <a:p>
            <a:pPr/>
            <a:r>
              <a:t>Projection Qualifiers</a:t>
            </a:r>
          </a:p>
        </p:txBody>
      </p:sp>
      <p:sp>
        <p:nvSpPr>
          <p:cNvPr id="342" name="Content Placeholder 4"/>
          <p:cNvSpPr txBox="1"/>
          <p:nvPr>
            <p:ph type="body" idx="1"/>
          </p:nvPr>
        </p:nvSpPr>
        <p:spPr>
          <a:xfrm>
            <a:off x="304720" y="1431923"/>
            <a:ext cx="11582481" cy="4593973"/>
          </a:xfrm>
          <a:prstGeom prst="rect">
            <a:avLst/>
          </a:prstGeom>
        </p:spPr>
        <p:txBody>
          <a:bodyPr/>
          <a:lstStyle/>
          <a:p>
            <a:pPr/>
            <a:r>
              <a:t>Projections qualifiers mirror argument qualifiers</a:t>
            </a:r>
          </a:p>
          <a:p>
            <a:pPr lvl="1"/>
            <a:r>
              <a:rPr i="1"/>
              <a:t>Mutable</a:t>
            </a:r>
            <a:r>
              <a:t> (</a:t>
            </a:r>
            <a:r>
              <a:rPr>
                <a:latin typeface="Menlo Regular"/>
                <a:ea typeface="Menlo Regular"/>
                <a:cs typeface="Menlo Regular"/>
                <a:sym typeface="Menlo Regular"/>
              </a:rPr>
              <a:t>T&amp;</a:t>
            </a:r>
            <a:r>
              <a:t>) projections allows the projected objects to be modified</a:t>
            </a:r>
          </a:p>
          <a:p>
            <a:pPr lvl="1"/>
            <a:r>
              <a:rPr i="1"/>
              <a:t>Constant</a:t>
            </a:r>
            <a:r>
              <a:t> (</a:t>
            </a:r>
            <a:r>
              <a:rPr>
                <a:latin typeface="Menlo Regular"/>
                <a:ea typeface="Menlo Regular"/>
                <a:cs typeface="Menlo Regular"/>
                <a:sym typeface="Menlo Regular"/>
              </a:rPr>
              <a:t>const T&amp;</a:t>
            </a:r>
            <a:r>
              <a:t>) projections do not allow the projected object to be modified</a:t>
            </a:r>
          </a:p>
          <a:p>
            <a:pPr lvl="1">
              <a:defRPr i="1"/>
            </a:pPr>
            <a:r>
              <a:t>Consumable</a:t>
            </a:r>
            <a:r>
              <a:rPr i="0"/>
              <a:t> (</a:t>
            </a:r>
            <a:r>
              <a:rPr i="0">
                <a:latin typeface="Menlo Regular"/>
                <a:ea typeface="Menlo Regular"/>
                <a:cs typeface="Menlo Regular"/>
                <a:sym typeface="Menlo Regular"/>
              </a:rPr>
              <a:t>T&amp;&amp;</a:t>
            </a:r>
            <a:r>
              <a:rPr i="0"/>
              <a:t>) projections allow the projected objects to be consumed</a:t>
            </a:r>
          </a:p>
        </p:txBody>
      </p:sp>
      <p:sp>
        <p:nvSpPr>
          <p:cNvPr id="343" name="Slide Number"/>
          <p:cNvSpPr txBox="1"/>
          <p:nvPr>
            <p:ph type="sldNum" sz="quarter" idx="2"/>
          </p:nvPr>
        </p:nvSpPr>
        <p:spPr>
          <a:xfrm>
            <a:off x="5954019" y="6506918"/>
            <a:ext cx="280787"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Title 3"/>
          <p:cNvSpPr txBox="1"/>
          <p:nvPr>
            <p:ph type="title"/>
          </p:nvPr>
        </p:nvSpPr>
        <p:spPr>
          <a:xfrm>
            <a:off x="304721" y="287506"/>
            <a:ext cx="11579384" cy="674519"/>
          </a:xfrm>
          <a:prstGeom prst="rect">
            <a:avLst/>
          </a:prstGeom>
        </p:spPr>
        <p:txBody>
          <a:bodyPr/>
          <a:lstStyle/>
          <a:p>
            <a:pPr/>
            <a:r>
              <a:t>Projection Qualifiers</a:t>
            </a:r>
          </a:p>
        </p:txBody>
      </p:sp>
      <p:sp>
        <p:nvSpPr>
          <p:cNvPr id="348" name="Content Placeholder 4"/>
          <p:cNvSpPr txBox="1"/>
          <p:nvPr>
            <p:ph type="body" idx="1"/>
          </p:nvPr>
        </p:nvSpPr>
        <p:spPr>
          <a:xfrm>
            <a:off x="304720" y="1431923"/>
            <a:ext cx="11582481" cy="4593973"/>
          </a:xfrm>
          <a:prstGeom prst="rect">
            <a:avLst/>
          </a:prstGeom>
        </p:spPr>
        <p:txBody>
          <a:bodyPr/>
          <a:lstStyle/>
          <a:p>
            <a:pPr/>
            <a:r>
              <a:t>Returning consumable projections are uncommon</a:t>
            </a:r>
          </a:p>
          <a:p>
            <a:pPr lvl="1"/>
            <a:r>
              <a:t>Usually return by-value is used but consumables may be more efficient when extracting a value from an rvalue:</a:t>
            </a:r>
          </a:p>
          <a:p>
            <a:pPr lvl="2"/>
          </a:p>
          <a:p>
            <a:pPr lvl="2"/>
            <a:r>
              <a:t>T&amp;&amp; extract() &amp;&amp;;</a:t>
            </a:r>
          </a:p>
          <a:p>
            <a:pPr lvl="2"/>
          </a:p>
          <a:p>
            <a:pPr lvl="1"/>
            <a:r>
              <a:t>Mutable projections may also be consumed but require an additional operation to restore invariants on the owning object. i.e.</a:t>
            </a:r>
          </a:p>
          <a:p>
            <a:pPr lvl="2"/>
          </a:p>
          <a:p>
            <a:pPr lvl="2"/>
            <a:r>
              <a:t>auto e{std::move(a.back());}</a:t>
            </a:r>
          </a:p>
          <a:p>
            <a:pPr lvl="2"/>
            <a:r>
              <a:t>a.pop_back(); // erase the moved-from object</a:t>
            </a:r>
          </a:p>
        </p:txBody>
      </p:sp>
      <p:sp>
        <p:nvSpPr>
          <p:cNvPr id="349" name="Slide Number"/>
          <p:cNvSpPr txBox="1"/>
          <p:nvPr>
            <p:ph type="sldNum" sz="quarter" idx="2"/>
          </p:nvPr>
        </p:nvSpPr>
        <p:spPr>
          <a:xfrm>
            <a:off x="5970250" y="6506918"/>
            <a:ext cx="248326"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Title 3"/>
          <p:cNvSpPr txBox="1"/>
          <p:nvPr>
            <p:ph type="title"/>
          </p:nvPr>
        </p:nvSpPr>
        <p:spPr>
          <a:xfrm>
            <a:off x="304721" y="287506"/>
            <a:ext cx="11579384" cy="674519"/>
          </a:xfrm>
          <a:prstGeom prst="rect">
            <a:avLst/>
          </a:prstGeom>
        </p:spPr>
        <p:txBody>
          <a:bodyPr/>
          <a:lstStyle/>
          <a:p>
            <a:pPr/>
            <a:r>
              <a:t>Projection Validity</a:t>
            </a:r>
          </a:p>
        </p:txBody>
      </p:sp>
      <p:sp>
        <p:nvSpPr>
          <p:cNvPr id="352" name="Content Placeholder 4"/>
          <p:cNvSpPr txBox="1"/>
          <p:nvPr>
            <p:ph type="body" idx="1"/>
          </p:nvPr>
        </p:nvSpPr>
        <p:spPr>
          <a:xfrm>
            <a:off x="304720" y="1431923"/>
            <a:ext cx="11582481" cy="4593973"/>
          </a:xfrm>
          <a:prstGeom prst="rect">
            <a:avLst/>
          </a:prstGeom>
        </p:spPr>
        <p:txBody>
          <a:bodyPr/>
          <a:lstStyle/>
          <a:p>
            <a:pPr/>
            <a:r>
              <a:t>A projection is invalidated when:</a:t>
            </a:r>
          </a:p>
          <a:p>
            <a:pPr lvl="1"/>
            <a:r>
              <a:t>The object they are projected from is modified other than through the projection.</a:t>
            </a:r>
          </a:p>
          <a:p>
            <a:pPr lvl="2"/>
          </a:p>
          <a:p>
            <a:pPr lvl="2"/>
            <a:r>
              <a:t>vector a{0};</a:t>
            </a:r>
          </a:p>
          <a:p>
            <a:pPr lvl="2"/>
            <a:r>
              <a:t>int&amp; p{a[0]};   // p is a projection</a:t>
            </a:r>
          </a:p>
          <a:p>
            <a:pPr lvl="2"/>
            <a:r>
              <a:t>a.push_back(1); // p is invalidated</a:t>
            </a:r>
          </a:p>
        </p:txBody>
      </p:sp>
      <p:sp>
        <p:nvSpPr>
          <p:cNvPr id="353" name="Slide Number"/>
          <p:cNvSpPr txBox="1"/>
          <p:nvPr>
            <p:ph type="sldNum" sz="quarter" idx="2"/>
          </p:nvPr>
        </p:nvSpPr>
        <p:spPr>
          <a:xfrm>
            <a:off x="5957906" y="6506918"/>
            <a:ext cx="27301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Title 3"/>
          <p:cNvSpPr txBox="1"/>
          <p:nvPr>
            <p:ph type="title"/>
          </p:nvPr>
        </p:nvSpPr>
        <p:spPr>
          <a:xfrm>
            <a:off x="304721" y="287506"/>
            <a:ext cx="11579384" cy="674519"/>
          </a:xfrm>
          <a:prstGeom prst="rect">
            <a:avLst/>
          </a:prstGeom>
        </p:spPr>
        <p:txBody>
          <a:bodyPr/>
          <a:lstStyle/>
          <a:p>
            <a:pPr/>
            <a:r>
              <a:t>Projection Validity</a:t>
            </a:r>
          </a:p>
        </p:txBody>
      </p:sp>
      <p:sp>
        <p:nvSpPr>
          <p:cNvPr id="358" name="Content Placeholder 4"/>
          <p:cNvSpPr txBox="1"/>
          <p:nvPr>
            <p:ph type="body" idx="1"/>
          </p:nvPr>
        </p:nvSpPr>
        <p:spPr>
          <a:xfrm>
            <a:off x="304720" y="1431923"/>
            <a:ext cx="11582481" cy="4593973"/>
          </a:xfrm>
          <a:prstGeom prst="rect">
            <a:avLst/>
          </a:prstGeom>
        </p:spPr>
        <p:txBody>
          <a:bodyPr/>
          <a:lstStyle/>
          <a:p>
            <a:pPr/>
            <a:r>
              <a:t>A projection is invalidated when:</a:t>
            </a:r>
          </a:p>
          <a:p>
            <a:pPr lvl="1"/>
            <a:r>
              <a:t>The object they are projected from is modified other than through the projection or through another non-overlapping projection</a:t>
            </a:r>
          </a:p>
          <a:p>
            <a:pPr lvl="2"/>
          </a:p>
          <a:p>
            <a:pPr lvl="2"/>
            <a:r>
              <a:t>vector a{0, 1, 2, 3};</a:t>
            </a:r>
          </a:p>
          <a:p>
            <a:pPr lvl="2"/>
            <a:r>
              <a:t>const e&amp; = a.back();</a:t>
            </a:r>
          </a:p>
          <a:p>
            <a:pPr lvl="2"/>
            <a:r>
              <a:t>a.clear(); // invalidates e</a:t>
            </a:r>
          </a:p>
          <a:p>
            <a:pPr lvl="2"/>
          </a:p>
          <a:p>
            <a:pPr lvl="1"/>
            <a:r>
              <a:t>The lifetime of the object they are projected from ends</a:t>
            </a:r>
          </a:p>
          <a:p>
            <a:pPr lvl="2"/>
          </a:p>
          <a:p>
            <a:pPr lvl="2"/>
            <a:r>
              <a:t>int&amp; p{vector{0}[0]}; // p is invalidated right after creation!</a:t>
            </a:r>
          </a:p>
        </p:txBody>
      </p:sp>
      <p:sp>
        <p:nvSpPr>
          <p:cNvPr id="359" name="Slide Number"/>
          <p:cNvSpPr txBox="1"/>
          <p:nvPr>
            <p:ph type="sldNum" sz="quarter" idx="2"/>
          </p:nvPr>
        </p:nvSpPr>
        <p:spPr>
          <a:xfrm>
            <a:off x="5957906" y="6506918"/>
            <a:ext cx="27301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60" name="vector a{0, 1, 2, 3};…"/>
          <p:cNvSpPr txBox="1"/>
          <p:nvPr/>
        </p:nvSpPr>
        <p:spPr>
          <a:xfrm>
            <a:off x="5842621" y="3012573"/>
            <a:ext cx="5823383" cy="1043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2" indent="0" defTabSz="1088291">
              <a:defRPr sz="2200">
                <a:latin typeface="Menlo Regular"/>
                <a:ea typeface="Menlo Regular"/>
                <a:cs typeface="Menlo Regular"/>
                <a:sym typeface="Menlo Regular"/>
              </a:defRPr>
            </a:pPr>
            <a:r>
              <a:t>vector a{0, 1, 2, 3};</a:t>
            </a:r>
          </a:p>
          <a:p>
            <a:pPr lvl="2" indent="0" defTabSz="1088291">
              <a:defRPr sz="2200">
                <a:latin typeface="Menlo Regular"/>
                <a:ea typeface="Menlo Regular"/>
                <a:cs typeface="Menlo Regular"/>
                <a:sym typeface="Menlo Regular"/>
              </a:defRPr>
            </a:pPr>
            <a:r>
              <a:t>const e&amp; = a.back();</a:t>
            </a:r>
          </a:p>
          <a:p>
            <a:pPr lvl="2" indent="0" defTabSz="1088291">
              <a:defRPr sz="2200">
                <a:latin typeface="Menlo Regular"/>
                <a:ea typeface="Menlo Regular"/>
                <a:cs typeface="Menlo Regular"/>
                <a:sym typeface="Menlo Regular"/>
              </a:defRPr>
            </a:pPr>
            <a:r>
              <a:t>a[2] = 42; // e is not invalidated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58">
                                            <p:txEl>
                                              <p:pRg st="3" end="3"/>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358">
                                            <p:txEl>
                                              <p:pRg st="4" end="4"/>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el" backwards="0">
                                    <p:tmAbs val="0"/>
                                  </p:iterate>
                                  <p:childTnLst>
                                    <p:set>
                                      <p:cBhvr>
                                        <p:cTn id="12" fill="hold"/>
                                        <p:tgtEl>
                                          <p:spTgt spid="358">
                                            <p:txEl>
                                              <p:pRg st="5" end="5"/>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el" backwards="0">
                                    <p:tmAbs val="0"/>
                                  </p:iterate>
                                  <p:childTnLst>
                                    <p:set>
                                      <p:cBhvr>
                                        <p:cTn id="15" fill="hold"/>
                                        <p:tgtEl>
                                          <p:spTgt spid="358">
                                            <p:txEl>
                                              <p:pRg st="6" end="6"/>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2" fill="hold">
                                  <p:stCondLst>
                                    <p:cond delay="0"/>
                                  </p:stCondLst>
                                  <p:iterate type="el" backwards="0">
                                    <p:tmAbs val="0"/>
                                  </p:iterate>
                                  <p:childTnLst>
                                    <p:set>
                                      <p:cBhvr>
                                        <p:cTn id="19" fill="hold"/>
                                        <p:tgtEl>
                                          <p:spTgt spid="36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0" presetID="1" grpId="1" fill="hold">
                                  <p:stCondLst>
                                    <p:cond delay="0"/>
                                  </p:stCondLst>
                                  <p:iterate type="el" backwards="0">
                                    <p:tmAbs val="0"/>
                                  </p:iterate>
                                  <p:childTnLst>
                                    <p:set>
                                      <p:cBhvr>
                                        <p:cTn id="23" fill="hold"/>
                                        <p:tgtEl>
                                          <p:spTgt spid="358">
                                            <p:txEl>
                                              <p:pRg st="7" end="7"/>
                                            </p:txEl>
                                          </p:spTgt>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0" presetID="1" grpId="1" fill="hold">
                                  <p:stCondLst>
                                    <p:cond delay="0"/>
                                  </p:stCondLst>
                                  <p:iterate type="el" backwards="0">
                                    <p:tmAbs val="0"/>
                                  </p:iterate>
                                  <p:childTnLst>
                                    <p:set>
                                      <p:cBhvr>
                                        <p:cTn id="26" fill="hold"/>
                                        <p:tgtEl>
                                          <p:spTgt spid="358">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1" fill="hold">
                                  <p:stCondLst>
                                    <p:cond delay="0"/>
                                  </p:stCondLst>
                                  <p:iterate type="el" backwards="0">
                                    <p:tmAbs val="0"/>
                                  </p:iterate>
                                  <p:childTnLst>
                                    <p:set>
                                      <p:cBhvr>
                                        <p:cTn id="30" fill="hold"/>
                                        <p:tgtEl>
                                          <p:spTgt spid="358">
                                            <p:txEl>
                                              <p:pRg st="9" end="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8" grpId="1"/>
      <p:bldP build="whole" bldLvl="1" animBg="1" rev="0" advAuto="0" spid="360" grpId="2"/>
    </p:bld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Projecting Multiple Values"/>
          <p:cNvSpPr txBox="1"/>
          <p:nvPr>
            <p:ph type="title"/>
          </p:nvPr>
        </p:nvSpPr>
        <p:spPr>
          <a:prstGeom prst="rect">
            <a:avLst/>
          </a:prstGeom>
        </p:spPr>
        <p:txBody>
          <a:bodyPr/>
          <a:lstStyle/>
          <a:p>
            <a:pPr/>
            <a:r>
              <a:t>Projecting Multiple Values</a:t>
            </a:r>
          </a:p>
        </p:txBody>
      </p:sp>
      <p:sp>
        <p:nvSpPr>
          <p:cNvPr id="365" name="Iterator pairs, views, and spans project a collection of values from an object…"/>
          <p:cNvSpPr txBox="1"/>
          <p:nvPr>
            <p:ph type="body" idx="1"/>
          </p:nvPr>
        </p:nvSpPr>
        <p:spPr>
          <a:prstGeom prst="rect">
            <a:avLst/>
          </a:prstGeom>
        </p:spPr>
        <p:txBody>
          <a:bodyPr/>
          <a:lstStyle/>
          <a:p>
            <a:pPr/>
            <a:r>
              <a:t>Iterator pairs, views, and spans project a collection of values from an object</a:t>
            </a:r>
          </a:p>
          <a:p>
            <a:pPr/>
            <a:r>
              <a:t>They follow the same rules as reference projections</a:t>
            </a:r>
          </a:p>
          <a:p>
            <a:pPr lvl="2"/>
          </a:p>
          <a:p>
            <a:pPr lvl="2"/>
            <a:r>
              <a:t>vector a{3, 2, 1, 0};</a:t>
            </a:r>
          </a:p>
          <a:p>
            <a:pPr lvl="2"/>
            <a:r>
              <a:t>copy(begin(a), begin(a) + 2, begin(a) + 1); // Invalid - overlapping</a:t>
            </a:r>
          </a:p>
          <a:p>
            <a:pPr lvl="2"/>
          </a:p>
          <a:p>
            <a:pPr lvl="2"/>
            <a:r>
              <a:t>vector a{3, 2, 1, 0};</a:t>
            </a:r>
          </a:p>
          <a:p>
            <a:pPr lvl="2"/>
            <a:r>
              <a:t>copy(begin(a), begin(a) + 2, begin(a) + 2); // OK - not overlapping</a:t>
            </a:r>
          </a:p>
        </p:txBody>
      </p:sp>
      <p:sp>
        <p:nvSpPr>
          <p:cNvPr id="366" name="Slide Number"/>
          <p:cNvSpPr txBox="1"/>
          <p:nvPr>
            <p:ph type="sldNum" sz="quarter" idx="2"/>
          </p:nvPr>
        </p:nvSpPr>
        <p:spPr>
          <a:xfrm>
            <a:off x="5955620" y="6506918"/>
            <a:ext cx="277586"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65">
                                            <p:txEl>
                                              <p:pRg st="3" end="3"/>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365">
                                            <p:txEl>
                                              <p:pRg st="4" end="4"/>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el" backwards="0">
                                    <p:tmAbs val="0"/>
                                  </p:iterate>
                                  <p:childTnLst>
                                    <p:set>
                                      <p:cBhvr>
                                        <p:cTn id="12" fill="hold"/>
                                        <p:tgtEl>
                                          <p:spTgt spid="365">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65">
                                            <p:txEl>
                                              <p:pRg st="6" end="6"/>
                                            </p:txEl>
                                          </p:spTgt>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1" fill="hold">
                                  <p:stCondLst>
                                    <p:cond delay="0"/>
                                  </p:stCondLst>
                                  <p:iterate type="el" backwards="0">
                                    <p:tmAbs val="0"/>
                                  </p:iterate>
                                  <p:childTnLst>
                                    <p:set>
                                      <p:cBhvr>
                                        <p:cTn id="19" fill="hold"/>
                                        <p:tgtEl>
                                          <p:spTgt spid="365">
                                            <p:txEl>
                                              <p:pRg st="7" end="7"/>
                                            </p:txEl>
                                          </p:spTgt>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1" fill="hold">
                                  <p:stCondLst>
                                    <p:cond delay="0"/>
                                  </p:stCondLst>
                                  <p:iterate type="el" backwards="0">
                                    <p:tmAbs val="0"/>
                                  </p:iterate>
                                  <p:childTnLst>
                                    <p:set>
                                      <p:cBhvr>
                                        <p:cTn id="22" fill="hold"/>
                                        <p:tgtEl>
                                          <p:spTgt spid="365">
                                            <p:txEl>
                                              <p:pRg st="8" end="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5" grpId="1"/>
    </p:bld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Title 1"/>
          <p:cNvSpPr txBox="1"/>
          <p:nvPr>
            <p:ph type="title"/>
          </p:nvPr>
        </p:nvSpPr>
        <p:spPr>
          <a:xfrm>
            <a:off x="795528" y="2798064"/>
            <a:ext cx="5907024" cy="1399033"/>
          </a:xfrm>
          <a:prstGeom prst="rect">
            <a:avLst/>
          </a:prstGeom>
        </p:spPr>
        <p:txBody>
          <a:bodyPr/>
          <a:lstStyle/>
          <a:p>
            <a:pPr/>
            <a:r>
              <a:t>Objects</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Objects"/>
          <p:cNvSpPr txBox="1"/>
          <p:nvPr>
            <p:ph type="title"/>
          </p:nvPr>
        </p:nvSpPr>
        <p:spPr>
          <a:prstGeom prst="rect">
            <a:avLst/>
          </a:prstGeom>
        </p:spPr>
        <p:txBody>
          <a:bodyPr/>
          <a:lstStyle/>
          <a:p>
            <a:pPr/>
            <a:r>
              <a:t>Objects</a:t>
            </a:r>
          </a:p>
        </p:txBody>
      </p:sp>
      <p:sp>
        <p:nvSpPr>
          <p:cNvPr id="375" name="void f(shared_ptr&lt;widget&gt; p);…"/>
          <p:cNvSpPr txBox="1"/>
          <p:nvPr>
            <p:ph type="body" idx="1"/>
          </p:nvPr>
        </p:nvSpPr>
        <p:spPr>
          <a:prstGeom prst="rect">
            <a:avLst/>
          </a:prstGeom>
        </p:spPr>
        <p:txBody>
          <a:bodyPr/>
          <a:lstStyle/>
          <a:p>
            <a:pPr lvl="2"/>
            <a:r>
              <a:t>void f(shared_ptr&lt;widget&gt; p);</a:t>
            </a:r>
          </a:p>
          <a:p>
            <a:pPr lvl="2"/>
          </a:p>
          <a:p>
            <a:pPr/>
            <a:r>
              <a:t>What is the </a:t>
            </a:r>
            <a:r>
              <a:rPr i="1"/>
              <a:t>type</a:t>
            </a:r>
            <a:r>
              <a:t> of the argument for </a:t>
            </a:r>
            <a:r>
              <a:rPr>
                <a:latin typeface="Menlo Regular"/>
                <a:ea typeface="Menlo Regular"/>
                <a:cs typeface="Menlo Regular"/>
                <a:sym typeface="Menlo Regular"/>
              </a:rPr>
              <a:t>f()</a:t>
            </a:r>
            <a:r>
              <a:t>?</a:t>
            </a:r>
          </a:p>
          <a:p>
            <a:pPr/>
          </a:p>
          <a:p>
            <a:pPr/>
            <a:r>
              <a:t>To understand </a:t>
            </a:r>
            <a:r>
              <a:rPr>
                <a:latin typeface="Menlo Regular"/>
                <a:ea typeface="Menlo Regular"/>
                <a:cs typeface="Menlo Regular"/>
                <a:sym typeface="Menlo Regular"/>
              </a:rPr>
              <a:t>f()</a:t>
            </a:r>
            <a:r>
              <a:t> we need to understand the </a:t>
            </a:r>
            <a:r>
              <a:rPr i="1"/>
              <a:t>extent</a:t>
            </a:r>
            <a:r>
              <a:t> </a:t>
            </a:r>
            <a:r>
              <a:rPr>
                <a:latin typeface="Menlo Regular"/>
                <a:ea typeface="Menlo Regular"/>
                <a:cs typeface="Menlo Regular"/>
                <a:sym typeface="Menlo Regular"/>
              </a:rPr>
              <a:t>p</a:t>
            </a:r>
          </a:p>
        </p:txBody>
      </p:sp>
      <p:sp>
        <p:nvSpPr>
          <p:cNvPr id="376" name="Slide Number"/>
          <p:cNvSpPr txBox="1"/>
          <p:nvPr>
            <p:ph type="sldNum" sz="quarter" idx="2"/>
          </p:nvPr>
        </p:nvSpPr>
        <p:spPr>
          <a:xfrm>
            <a:off x="5954019" y="6506918"/>
            <a:ext cx="280787"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75">
                                            <p:txEl>
                                              <p:pRg st="2" end="2"/>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375">
                                            <p:txEl>
                                              <p:pRg st="3" end="3"/>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1" fill="hold">
                                  <p:stCondLst>
                                    <p:cond delay="0"/>
                                  </p:stCondLst>
                                  <p:iterate type="el" backwards="0">
                                    <p:tmAbs val="0"/>
                                  </p:iterate>
                                  <p:childTnLst>
                                    <p:set>
                                      <p:cBhvr>
                                        <p:cTn id="13" fill="hold"/>
                                        <p:tgtEl>
                                          <p:spTgt spid="375">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5" grpId="1"/>
    </p:bld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0" name="Equational Reasoning"/>
          <p:cNvSpPr txBox="1"/>
          <p:nvPr>
            <p:ph type="title"/>
          </p:nvPr>
        </p:nvSpPr>
        <p:spPr>
          <a:prstGeom prst="rect">
            <a:avLst/>
          </a:prstGeom>
        </p:spPr>
        <p:txBody>
          <a:bodyPr/>
          <a:lstStyle/>
          <a:p>
            <a:pPr/>
            <a:r>
              <a:t>Equational Reasoning</a:t>
            </a:r>
          </a:p>
        </p:txBody>
      </p:sp>
      <p:sp>
        <p:nvSpPr>
          <p:cNvPr id="381" name="Equational reasoning is proving that expressions are equal by substituting equals for equals.…"/>
          <p:cNvSpPr txBox="1"/>
          <p:nvPr>
            <p:ph type="body" idx="1"/>
          </p:nvPr>
        </p:nvSpPr>
        <p:spPr>
          <a:prstGeom prst="rect">
            <a:avLst/>
          </a:prstGeom>
        </p:spPr>
        <p:txBody>
          <a:bodyPr/>
          <a:lstStyle/>
          <a:p>
            <a:pPr/>
            <a:r>
              <a:rPr i="1"/>
              <a:t>Equational reasoning</a:t>
            </a:r>
            <a:r>
              <a:t> is proving that expressions are equal by substituting equals for equals.</a:t>
            </a:r>
          </a:p>
          <a:p>
            <a:pPr/>
            <a:r>
              <a:t>Equational reasoning explains how code works and is a component part of larger proofs.</a:t>
            </a:r>
          </a:p>
          <a:p>
            <a:pPr/>
          </a:p>
          <a:p>
            <a:pPr/>
            <a:r>
              <a:t>To know if two values are equal, we need to know the </a:t>
            </a:r>
            <a:r>
              <a:rPr i="1"/>
              <a:t>extent</a:t>
            </a:r>
            <a:r>
              <a:t> of the values.</a:t>
            </a:r>
          </a:p>
        </p:txBody>
      </p:sp>
      <p:sp>
        <p:nvSpPr>
          <p:cNvPr id="382" name="Slide Number"/>
          <p:cNvSpPr txBox="1"/>
          <p:nvPr>
            <p:ph type="sldNum" sz="quarter" idx="2"/>
          </p:nvPr>
        </p:nvSpPr>
        <p:spPr>
          <a:xfrm>
            <a:off x="5961639" y="6506918"/>
            <a:ext cx="265547"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81">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1" grpId="1"/>
    </p:bldLst>
  </p:timing>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Equality"/>
          <p:cNvSpPr txBox="1"/>
          <p:nvPr>
            <p:ph type="title"/>
          </p:nvPr>
        </p:nvSpPr>
        <p:spPr>
          <a:prstGeom prst="rect">
            <a:avLst/>
          </a:prstGeom>
        </p:spPr>
        <p:txBody>
          <a:bodyPr/>
          <a:lstStyle/>
          <a:p>
            <a:pPr/>
            <a:r>
              <a:t>Equality</a:t>
            </a:r>
          </a:p>
        </p:txBody>
      </p:sp>
      <p:sp>
        <p:nvSpPr>
          <p:cNvPr id="387" name="Equality is an equivalence relation (reflexive, symmetric, and transitive)…"/>
          <p:cNvSpPr txBox="1"/>
          <p:nvPr>
            <p:ph type="body" idx="1"/>
          </p:nvPr>
        </p:nvSpPr>
        <p:spPr>
          <a:prstGeom prst="rect">
            <a:avLst/>
          </a:prstGeom>
        </p:spPr>
        <p:txBody>
          <a:bodyPr/>
          <a:lstStyle/>
          <a:p>
            <a:pPr/>
            <a:r>
              <a:rPr i="1"/>
              <a:t>Equality</a:t>
            </a:r>
            <a:r>
              <a:t> is an equivalence relation (reflexive, symmetric, and transitive)</a:t>
            </a:r>
          </a:p>
          <a:p>
            <a:pPr/>
            <a:r>
              <a:t>Equality connects to </a:t>
            </a:r>
            <a:r>
              <a:rPr i="1"/>
              <a:t>copy</a:t>
            </a:r>
            <a:r>
              <a:t> (equal and disjoint)</a:t>
            </a:r>
          </a:p>
        </p:txBody>
      </p:sp>
      <p:sp>
        <p:nvSpPr>
          <p:cNvPr id="388" name="Slide Number"/>
          <p:cNvSpPr txBox="1"/>
          <p:nvPr>
            <p:ph type="sldNum" sz="quarter" idx="2"/>
          </p:nvPr>
        </p:nvSpPr>
        <p:spPr>
          <a:xfrm>
            <a:off x="5955315" y="6506918"/>
            <a:ext cx="278196"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2" name="Title 3"/>
          <p:cNvSpPr txBox="1"/>
          <p:nvPr>
            <p:ph type="title"/>
          </p:nvPr>
        </p:nvSpPr>
        <p:spPr>
          <a:xfrm>
            <a:off x="304721" y="287506"/>
            <a:ext cx="11579384" cy="674519"/>
          </a:xfrm>
          <a:prstGeom prst="rect">
            <a:avLst/>
          </a:prstGeom>
        </p:spPr>
        <p:txBody>
          <a:bodyPr/>
          <a:lstStyle/>
          <a:p>
            <a:pPr/>
            <a:r>
              <a:t>Transformations and Actions</a:t>
            </a:r>
          </a:p>
        </p:txBody>
      </p:sp>
      <p:sp>
        <p:nvSpPr>
          <p:cNvPr id="393" name="Content Placeholder 4"/>
          <p:cNvSpPr txBox="1"/>
          <p:nvPr>
            <p:ph type="body" idx="1"/>
          </p:nvPr>
        </p:nvSpPr>
        <p:spPr>
          <a:xfrm>
            <a:off x="304720" y="1431923"/>
            <a:ext cx="11582481" cy="4593973"/>
          </a:xfrm>
          <a:prstGeom prst="rect">
            <a:avLst/>
          </a:prstGeom>
        </p:spPr>
        <p:txBody>
          <a:bodyPr/>
          <a:lstStyle/>
          <a:p>
            <a:pPr/>
            <a:r>
              <a:t>There is a duality between transformations and the corresponding actions: An action is defined in terms of a transformation, and vice versa:</a:t>
            </a:r>
          </a:p>
          <a:p>
            <a:pPr lvl="2"/>
          </a:p>
          <a:p>
            <a:pPr lvl="2"/>
            <a:r>
              <a:t>void a(T&amp; x) { x = f(x); } // action from transformation</a:t>
            </a:r>
          </a:p>
          <a:p>
            <a:pPr/>
            <a:r>
              <a:t>and</a:t>
            </a:r>
          </a:p>
          <a:p>
            <a:pPr lvl="2"/>
          </a:p>
          <a:p>
            <a:pPr lvl="2"/>
            <a:r>
              <a:t>T f(T x) { a(x); return x; } // transformation from action</a:t>
            </a:r>
          </a:p>
          <a:p>
            <a:pPr/>
          </a:p>
          <a:p>
            <a:pPr lvl="1"/>
            <a:r>
              <a:t>– Elements of Programming, Section 2.5</a:t>
            </a:r>
          </a:p>
        </p:txBody>
      </p:sp>
      <p:sp>
        <p:nvSpPr>
          <p:cNvPr id="394" name="Slide Number"/>
          <p:cNvSpPr txBox="1"/>
          <p:nvPr>
            <p:ph type="sldNum" sz="quarter" idx="2"/>
          </p:nvPr>
        </p:nvSpPr>
        <p:spPr>
          <a:xfrm>
            <a:off x="5956382" y="6506918"/>
            <a:ext cx="27606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Title 3"/>
          <p:cNvSpPr txBox="1"/>
          <p:nvPr>
            <p:ph type="title"/>
          </p:nvPr>
        </p:nvSpPr>
        <p:spPr>
          <a:xfrm>
            <a:off x="304721" y="287506"/>
            <a:ext cx="11579384" cy="674519"/>
          </a:xfrm>
          <a:prstGeom prst="rect">
            <a:avLst/>
          </a:prstGeom>
        </p:spPr>
        <p:txBody>
          <a:bodyPr/>
          <a:lstStyle/>
          <a:p>
            <a:pPr/>
            <a:r>
              <a:t>Network of Object</a:t>
            </a:r>
          </a:p>
        </p:txBody>
      </p:sp>
      <p:sp>
        <p:nvSpPr>
          <p:cNvPr id="142" name="Slide Number"/>
          <p:cNvSpPr txBox="1"/>
          <p:nvPr>
            <p:ph type="sldNum" sz="quarter" idx="2"/>
          </p:nvPr>
        </p:nvSpPr>
        <p:spPr>
          <a:xfrm>
            <a:off x="5997072" y="6506918"/>
            <a:ext cx="194681"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3" name="Eclipsepedia.jpeg" descr="Eclipsepedia.jpeg"/>
          <p:cNvPicPr>
            <a:picLocks noChangeAspect="1"/>
          </p:cNvPicPr>
          <p:nvPr/>
        </p:nvPicPr>
        <p:blipFill>
          <a:blip r:embed="rId3">
            <a:extLst/>
          </a:blip>
          <a:stretch>
            <a:fillRect/>
          </a:stretch>
        </p:blipFill>
        <p:spPr>
          <a:xfrm>
            <a:off x="2392836" y="1502406"/>
            <a:ext cx="7393628" cy="4631063"/>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8" name="Title 3"/>
          <p:cNvSpPr txBox="1"/>
          <p:nvPr>
            <p:ph type="title"/>
          </p:nvPr>
        </p:nvSpPr>
        <p:spPr>
          <a:xfrm>
            <a:off x="304721" y="287506"/>
            <a:ext cx="11579384" cy="674519"/>
          </a:xfrm>
          <a:prstGeom prst="rect">
            <a:avLst/>
          </a:prstGeom>
        </p:spPr>
        <p:txBody>
          <a:bodyPr/>
          <a:lstStyle/>
          <a:p>
            <a:pPr/>
            <a:r>
              <a:t>Composite Objects and Whole-Part Relationships</a:t>
            </a:r>
          </a:p>
        </p:txBody>
      </p:sp>
      <p:sp>
        <p:nvSpPr>
          <p:cNvPr id="399" name="Content Placeholder 4"/>
          <p:cNvSpPr txBox="1"/>
          <p:nvPr>
            <p:ph type="body" idx="1"/>
          </p:nvPr>
        </p:nvSpPr>
        <p:spPr>
          <a:xfrm>
            <a:off x="304720" y="1431923"/>
            <a:ext cx="11582481" cy="4593973"/>
          </a:xfrm>
          <a:prstGeom prst="rect">
            <a:avLst/>
          </a:prstGeom>
        </p:spPr>
        <p:txBody>
          <a:bodyPr/>
          <a:lstStyle/>
          <a:p>
            <a:pPr/>
            <a:r>
              <a:t>A </a:t>
            </a:r>
            <a:r>
              <a:rPr i="1"/>
              <a:t>composite object</a:t>
            </a:r>
            <a:r>
              <a:t> is made up of other objects, called its </a:t>
            </a:r>
            <a:r>
              <a:rPr i="1"/>
              <a:t>parts</a:t>
            </a:r>
            <a:r>
              <a:t>.</a:t>
            </a:r>
          </a:p>
          <a:p>
            <a:pPr/>
            <a:r>
              <a:t>The whole–part relationship satisfies the four properties of </a:t>
            </a:r>
            <a:r>
              <a:rPr i="1"/>
              <a:t>connectedness</a:t>
            </a:r>
            <a:r>
              <a:t>, </a:t>
            </a:r>
            <a:r>
              <a:rPr i="1"/>
              <a:t>noncircularity</a:t>
            </a:r>
            <a:r>
              <a:t>, </a:t>
            </a:r>
            <a:r>
              <a:rPr i="1"/>
              <a:t>disjointness</a:t>
            </a:r>
            <a:r>
              <a:t>, and </a:t>
            </a:r>
            <a:r>
              <a:rPr i="1"/>
              <a:t>ownership</a:t>
            </a:r>
            <a:endParaRPr i="1"/>
          </a:p>
          <a:p>
            <a:pPr/>
            <a:endParaRPr i="1"/>
          </a:p>
          <a:p>
            <a:pPr lvl="2"/>
            <a:r>
              <a:t>vector a{ 0, 1, 2, 3 };</a:t>
            </a:r>
          </a:p>
          <a:p>
            <a:pPr lvl="2"/>
          </a:p>
          <a:p>
            <a:pPr lvl="2"/>
            <a:r>
              <a:t>struct {</a:t>
            </a:r>
          </a:p>
          <a:p>
            <a:pPr lvl="2"/>
            <a:r>
              <a:t>  string name{ "John" };</a:t>
            </a:r>
          </a:p>
          <a:p>
            <a:pPr lvl="2"/>
            <a:r>
              <a:t>  int id{0}</a:t>
            </a:r>
          </a:p>
          <a:p>
            <a:pPr lvl="2"/>
            <a:r>
              <a:t>} b;</a:t>
            </a:r>
          </a:p>
        </p:txBody>
      </p:sp>
      <p:sp>
        <p:nvSpPr>
          <p:cNvPr id="400" name="Slide Number"/>
          <p:cNvSpPr txBox="1"/>
          <p:nvPr>
            <p:ph type="sldNum" sz="quarter" idx="2"/>
          </p:nvPr>
        </p:nvSpPr>
        <p:spPr>
          <a:xfrm>
            <a:off x="5956915" y="6506918"/>
            <a:ext cx="274996"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99">
                                            <p:txEl>
                                              <p:pRg st="3" end="3"/>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399">
                                            <p:txEl>
                                              <p:pRg st="4" end="4"/>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1" fill="hold">
                                  <p:stCondLst>
                                    <p:cond delay="0"/>
                                  </p:stCondLst>
                                  <p:iterate type="el" backwards="0">
                                    <p:tmAbs val="0"/>
                                  </p:iterate>
                                  <p:childTnLst>
                                    <p:set>
                                      <p:cBhvr>
                                        <p:cTn id="13" fill="hold"/>
                                        <p:tgtEl>
                                          <p:spTgt spid="399">
                                            <p:txEl>
                                              <p:pRg st="5" end="5"/>
                                            </p:txEl>
                                          </p:spTgt>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1" fill="hold">
                                  <p:stCondLst>
                                    <p:cond delay="0"/>
                                  </p:stCondLst>
                                  <p:iterate type="el" backwards="0">
                                    <p:tmAbs val="0"/>
                                  </p:iterate>
                                  <p:childTnLst>
                                    <p:set>
                                      <p:cBhvr>
                                        <p:cTn id="16" fill="hold"/>
                                        <p:tgtEl>
                                          <p:spTgt spid="399">
                                            <p:txEl>
                                              <p:pRg st="6" end="6"/>
                                            </p:txEl>
                                          </p:spTgt>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1" fill="hold">
                                  <p:stCondLst>
                                    <p:cond delay="0"/>
                                  </p:stCondLst>
                                  <p:iterate type="el" backwards="0">
                                    <p:tmAbs val="0"/>
                                  </p:iterate>
                                  <p:childTnLst>
                                    <p:set>
                                      <p:cBhvr>
                                        <p:cTn id="19" fill="hold"/>
                                        <p:tgtEl>
                                          <p:spTgt spid="399">
                                            <p:txEl>
                                              <p:pRg st="7" end="7"/>
                                            </p:txEl>
                                          </p:spTgt>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1" fill="hold">
                                  <p:stCondLst>
                                    <p:cond delay="0"/>
                                  </p:stCondLst>
                                  <p:iterate type="el" backwards="0">
                                    <p:tmAbs val="0"/>
                                  </p:iterate>
                                  <p:childTnLst>
                                    <p:set>
                                      <p:cBhvr>
                                        <p:cTn id="22" fill="hold"/>
                                        <p:tgtEl>
                                          <p:spTgt spid="399">
                                            <p:txEl>
                                              <p:pRg st="8" end="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9" grpId="1"/>
    </p:bldLst>
  </p:timing>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4" name="Objects"/>
          <p:cNvSpPr txBox="1"/>
          <p:nvPr>
            <p:ph type="title"/>
          </p:nvPr>
        </p:nvSpPr>
        <p:spPr>
          <a:prstGeom prst="rect">
            <a:avLst/>
          </a:prstGeom>
        </p:spPr>
        <p:txBody>
          <a:bodyPr/>
          <a:lstStyle/>
          <a:p>
            <a:pPr/>
            <a:r>
              <a:t>Objects</a:t>
            </a:r>
          </a:p>
        </p:txBody>
      </p:sp>
      <p:sp>
        <p:nvSpPr>
          <p:cNvPr id="405" name="void f(widget&amp; p);…"/>
          <p:cNvSpPr txBox="1"/>
          <p:nvPr>
            <p:ph type="body" idx="1"/>
          </p:nvPr>
        </p:nvSpPr>
        <p:spPr>
          <a:prstGeom prst="rect">
            <a:avLst/>
          </a:prstGeom>
        </p:spPr>
        <p:txBody>
          <a:bodyPr/>
          <a:lstStyle/>
          <a:p>
            <a:pPr lvl="2"/>
            <a:r>
              <a:t>void f(widget&amp; p);</a:t>
            </a:r>
          </a:p>
          <a:p>
            <a:pPr lvl="2"/>
          </a:p>
          <a:p>
            <a:pPr/>
            <a:r>
              <a:t>This should only modify an instance of </a:t>
            </a:r>
            <a:r>
              <a:rPr>
                <a:latin typeface="Menlo Regular"/>
                <a:ea typeface="Menlo Regular"/>
                <a:cs typeface="Menlo Regular"/>
                <a:sym typeface="Menlo Regular"/>
              </a:rPr>
              <a:t>widget</a:t>
            </a:r>
            <a:endParaRPr>
              <a:latin typeface="Menlo Regular"/>
              <a:ea typeface="Menlo Regular"/>
              <a:cs typeface="Menlo Regular"/>
              <a:sym typeface="Menlo Regular"/>
            </a:endParaRPr>
          </a:p>
          <a:p>
            <a:pPr/>
            <a:r>
              <a:t>It should be possible to express this as:</a:t>
            </a:r>
          </a:p>
          <a:p>
            <a:pPr lvl="2"/>
          </a:p>
          <a:p>
            <a:pPr lvl="2"/>
            <a:r>
              <a:t>widget a(widget&amp;&amp; p);</a:t>
            </a:r>
          </a:p>
        </p:txBody>
      </p:sp>
      <p:sp>
        <p:nvSpPr>
          <p:cNvPr id="406" name="Slide Number"/>
          <p:cNvSpPr txBox="1"/>
          <p:nvPr>
            <p:ph type="sldNum" sz="quarter" idx="2"/>
          </p:nvPr>
        </p:nvSpPr>
        <p:spPr>
          <a:xfrm>
            <a:off x="5973069" y="6506918"/>
            <a:ext cx="242687"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05">
                                            <p:txEl>
                                              <p:pRg st="3" end="3"/>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405">
                                            <p:txEl>
                                              <p:pRg st="4" end="4"/>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el" backwards="0">
                                    <p:tmAbs val="0"/>
                                  </p:iterate>
                                  <p:childTnLst>
                                    <p:set>
                                      <p:cBhvr>
                                        <p:cTn id="12" fill="hold"/>
                                        <p:tgtEl>
                                          <p:spTgt spid="405">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5" grpId="1"/>
    </p:bldLst>
  </p:timing>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0" name="Objects, Copies, and Argument Independence"/>
          <p:cNvSpPr txBox="1"/>
          <p:nvPr>
            <p:ph type="title"/>
          </p:nvPr>
        </p:nvSpPr>
        <p:spPr>
          <a:prstGeom prst="rect">
            <a:avLst/>
          </a:prstGeom>
        </p:spPr>
        <p:txBody>
          <a:bodyPr/>
          <a:lstStyle/>
          <a:p>
            <a:pPr/>
            <a:r>
              <a:t>Objects, Copies, and Argument Independence</a:t>
            </a:r>
          </a:p>
        </p:txBody>
      </p:sp>
      <p:sp>
        <p:nvSpPr>
          <p:cNvPr id="411" name="Objects used as arguments must be independent under mutation to uphold the Law of Exclusivity.…"/>
          <p:cNvSpPr txBox="1"/>
          <p:nvPr>
            <p:ph type="body" idx="1"/>
          </p:nvPr>
        </p:nvSpPr>
        <p:spPr>
          <a:prstGeom prst="rect">
            <a:avLst/>
          </a:prstGeom>
        </p:spPr>
        <p:txBody>
          <a:bodyPr/>
          <a:lstStyle/>
          <a:p>
            <a:pPr/>
            <a:r>
              <a:t>Objects used as arguments must be independent under mutation to uphold the Law of Exclusivity.</a:t>
            </a:r>
          </a:p>
          <a:p>
            <a:pPr/>
            <a:r>
              <a:t>Copies are equal and logically disjoint.</a:t>
            </a:r>
          </a:p>
        </p:txBody>
      </p:sp>
      <p:sp>
        <p:nvSpPr>
          <p:cNvPr id="412" name="Slide Number"/>
          <p:cNvSpPr txBox="1"/>
          <p:nvPr>
            <p:ph type="sldNum" sz="quarter" idx="2"/>
          </p:nvPr>
        </p:nvSpPr>
        <p:spPr>
          <a:xfrm>
            <a:off x="5961335" y="6506918"/>
            <a:ext cx="266156"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Achieving Independence"/>
          <p:cNvSpPr txBox="1"/>
          <p:nvPr>
            <p:ph type="title"/>
          </p:nvPr>
        </p:nvSpPr>
        <p:spPr>
          <a:prstGeom prst="rect">
            <a:avLst/>
          </a:prstGeom>
        </p:spPr>
        <p:txBody>
          <a:bodyPr/>
          <a:lstStyle/>
          <a:p>
            <a:pPr/>
            <a:r>
              <a:t>Achieving Independence </a:t>
            </a:r>
          </a:p>
        </p:txBody>
      </p:sp>
      <p:sp>
        <p:nvSpPr>
          <p:cNvPr id="417" name="No mutation…"/>
          <p:cNvSpPr txBox="1"/>
          <p:nvPr>
            <p:ph type="body" idx="1"/>
          </p:nvPr>
        </p:nvSpPr>
        <p:spPr>
          <a:prstGeom prst="rect">
            <a:avLst/>
          </a:prstGeom>
        </p:spPr>
        <p:txBody>
          <a:bodyPr/>
          <a:lstStyle/>
          <a:p>
            <a:pPr/>
            <a:r>
              <a:t>No mutation</a:t>
            </a:r>
          </a:p>
          <a:p>
            <a:pPr/>
            <a:r>
              <a:t>No sharing</a:t>
            </a:r>
          </a:p>
          <a:p>
            <a:pPr/>
            <a:r>
              <a:t>Copy-on-write (no mutation unless not shared)</a:t>
            </a:r>
          </a:p>
        </p:txBody>
      </p:sp>
      <p:sp>
        <p:nvSpPr>
          <p:cNvPr id="418" name="Slide Number"/>
          <p:cNvSpPr txBox="1"/>
          <p:nvPr>
            <p:ph type="sldNum" sz="quarter" idx="2"/>
          </p:nvPr>
        </p:nvSpPr>
        <p:spPr>
          <a:xfrm>
            <a:off x="5960192" y="6506918"/>
            <a:ext cx="26844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Extending Independence with Mutation"/>
          <p:cNvSpPr txBox="1"/>
          <p:nvPr>
            <p:ph type="title"/>
          </p:nvPr>
        </p:nvSpPr>
        <p:spPr>
          <a:prstGeom prst="rect">
            <a:avLst/>
          </a:prstGeom>
        </p:spPr>
        <p:txBody>
          <a:bodyPr/>
          <a:lstStyle/>
          <a:p>
            <a:pPr/>
            <a:r>
              <a:t>Extending Independence with Mutation </a:t>
            </a:r>
          </a:p>
        </p:txBody>
      </p:sp>
      <p:sp>
        <p:nvSpPr>
          <p:cNvPr id="423" name="A mutable object may extend permission for mutation to its parts through projections…"/>
          <p:cNvSpPr txBox="1"/>
          <p:nvPr>
            <p:ph type="body" idx="1"/>
          </p:nvPr>
        </p:nvSpPr>
        <p:spPr>
          <a:prstGeom prst="rect">
            <a:avLst/>
          </a:prstGeom>
        </p:spPr>
        <p:txBody>
          <a:bodyPr/>
          <a:lstStyle/>
          <a:p>
            <a:pPr/>
            <a:r>
              <a:t>A mutable object may extend permission for mutation to its parts through projections</a:t>
            </a:r>
          </a:p>
          <a:p>
            <a:pPr lvl="1"/>
            <a:r>
              <a:t>So long as those projections do not overlap</a:t>
            </a:r>
          </a:p>
        </p:txBody>
      </p:sp>
      <p:sp>
        <p:nvSpPr>
          <p:cNvPr id="424" name="Slide Number"/>
          <p:cNvSpPr txBox="1"/>
          <p:nvPr>
            <p:ph type="sldNum" sz="quarter" idx="2"/>
          </p:nvPr>
        </p:nvSpPr>
        <p:spPr>
          <a:xfrm>
            <a:off x="5957906" y="6506918"/>
            <a:ext cx="27301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 name="whole/part examples"/>
          <p:cNvSpPr txBox="1"/>
          <p:nvPr>
            <p:ph type="title"/>
          </p:nvPr>
        </p:nvSpPr>
        <p:spPr>
          <a:prstGeom prst="rect">
            <a:avLst/>
          </a:prstGeom>
        </p:spPr>
        <p:txBody>
          <a:bodyPr/>
          <a:lstStyle/>
          <a:p>
            <a:pPr/>
            <a:r>
              <a:t>whole/part examples</a:t>
            </a:r>
          </a:p>
        </p:txBody>
      </p:sp>
      <p:sp>
        <p:nvSpPr>
          <p:cNvPr id="429" name="class whole {…"/>
          <p:cNvSpPr txBox="1"/>
          <p:nvPr>
            <p:ph type="body" idx="1"/>
          </p:nvPr>
        </p:nvSpPr>
        <p:spPr>
          <a:prstGeom prst="rect">
            <a:avLst/>
          </a:prstGeom>
        </p:spPr>
        <p:txBody>
          <a:bodyPr/>
          <a:lstStyle/>
          <a:p>
            <a:pPr marL="0" indent="0" defTabSz="935930">
              <a:spcBef>
                <a:spcPts val="0"/>
              </a:spcBef>
              <a:buClrTx/>
              <a:buSzTx/>
              <a:buNone/>
              <a:defRPr sz="1892">
                <a:latin typeface="Menlo Regular"/>
                <a:ea typeface="Menlo Regular"/>
                <a:cs typeface="Menlo Regular"/>
                <a:sym typeface="Menlo Regular"/>
              </a:defRPr>
            </a:pPr>
            <a:r>
              <a:t>class whole {</a:t>
            </a:r>
          </a:p>
          <a:p>
            <a:pPr marL="0" indent="0" defTabSz="935930">
              <a:spcBef>
                <a:spcPts val="0"/>
              </a:spcBef>
              <a:buClrTx/>
              <a:buSzTx/>
              <a:buNone/>
              <a:defRPr sz="1892">
                <a:latin typeface="Menlo Regular"/>
                <a:ea typeface="Menlo Regular"/>
                <a:cs typeface="Menlo Regular"/>
                <a:sym typeface="Menlo Regular"/>
              </a:defRPr>
            </a:pPr>
            <a:r>
              <a:t>    part _part;</a:t>
            </a:r>
          </a:p>
          <a:p>
            <a:pPr marL="0" indent="0" defTabSz="935930">
              <a:spcBef>
                <a:spcPts val="0"/>
              </a:spcBef>
              <a:buClrTx/>
              <a:buSzTx/>
              <a:buNone/>
              <a:defRPr sz="1892">
                <a:latin typeface="Menlo Regular"/>
                <a:ea typeface="Menlo Regular"/>
                <a:cs typeface="Menlo Regular"/>
                <a:sym typeface="Menlo Regular"/>
              </a:defRPr>
            </a:pPr>
            <a:r>
              <a:t>public:</a:t>
            </a:r>
          </a:p>
          <a:p>
            <a:pPr marL="0" indent="0" defTabSz="935930">
              <a:spcBef>
                <a:spcPts val="0"/>
              </a:spcBef>
              <a:buClrTx/>
              <a:buSzTx/>
              <a:buNone/>
              <a:defRPr sz="1892">
                <a:latin typeface="Menlo Regular"/>
                <a:ea typeface="Menlo Regular"/>
                <a:cs typeface="Menlo Regular"/>
                <a:sym typeface="Menlo Regular"/>
              </a:defRPr>
            </a:pPr>
            <a:r>
              <a:t>    whole() = delete;</a:t>
            </a:r>
          </a:p>
          <a:p>
            <a:pPr marL="0" indent="0" defTabSz="935930">
              <a:spcBef>
                <a:spcPts val="0"/>
              </a:spcBef>
              <a:buClrTx/>
              <a:buSzTx/>
              <a:buNone/>
              <a:defRPr sz="1892">
                <a:latin typeface="Menlo Regular"/>
                <a:ea typeface="Menlo Regular"/>
                <a:cs typeface="Menlo Regular"/>
                <a:sym typeface="Menlo Regular"/>
              </a:defRPr>
            </a:pPr>
            <a:r>
              <a:t>    explicit whole(state s) : _part{s} { }</a:t>
            </a:r>
          </a:p>
          <a:p>
            <a:pPr marL="0" indent="0" defTabSz="935930">
              <a:spcBef>
                <a:spcPts val="0"/>
              </a:spcBef>
              <a:buClrTx/>
              <a:buSzTx/>
              <a:buNone/>
              <a:defRPr sz="1892">
                <a:latin typeface="Menlo Regular"/>
                <a:ea typeface="Menlo Regular"/>
                <a:cs typeface="Menlo Regular"/>
                <a:sym typeface="Menlo Regular"/>
              </a:defRPr>
            </a:pPr>
          </a:p>
          <a:p>
            <a:pPr marL="0" indent="0" defTabSz="935930">
              <a:spcBef>
                <a:spcPts val="0"/>
              </a:spcBef>
              <a:buClrTx/>
              <a:buSzTx/>
              <a:buNone/>
              <a:defRPr sz="1892">
                <a:latin typeface="Menlo Regular"/>
                <a:ea typeface="Menlo Regular"/>
                <a:cs typeface="Menlo Regular"/>
                <a:sym typeface="Menlo Regular"/>
              </a:defRPr>
            </a:pPr>
            <a:r>
              <a:t>    explicit whole(const whole&amp;) = default;</a:t>
            </a:r>
          </a:p>
          <a:p>
            <a:pPr marL="0" indent="0" defTabSz="935930">
              <a:spcBef>
                <a:spcPts val="0"/>
              </a:spcBef>
              <a:buClrTx/>
              <a:buSzTx/>
              <a:buNone/>
              <a:defRPr sz="1892">
                <a:latin typeface="Menlo Regular"/>
                <a:ea typeface="Menlo Regular"/>
                <a:cs typeface="Menlo Regular"/>
                <a:sym typeface="Menlo Regular"/>
              </a:defRPr>
            </a:pPr>
            <a:r>
              <a:t>    whole(whole&amp;&amp;) noexcept = default;</a:t>
            </a:r>
          </a:p>
          <a:p>
            <a:pPr marL="0" indent="0" defTabSz="935930">
              <a:spcBef>
                <a:spcPts val="0"/>
              </a:spcBef>
              <a:buClrTx/>
              <a:buSzTx/>
              <a:buNone/>
              <a:defRPr sz="1892">
                <a:latin typeface="Menlo Regular"/>
                <a:ea typeface="Menlo Regular"/>
                <a:cs typeface="Menlo Regular"/>
                <a:sym typeface="Menlo Regular"/>
              </a:defRPr>
            </a:pPr>
          </a:p>
          <a:p>
            <a:pPr marL="0" indent="0" defTabSz="935930">
              <a:spcBef>
                <a:spcPts val="0"/>
              </a:spcBef>
              <a:buClrTx/>
              <a:buSzTx/>
              <a:buNone/>
              <a:defRPr sz="1892">
                <a:latin typeface="Menlo Regular"/>
                <a:ea typeface="Menlo Regular"/>
                <a:cs typeface="Menlo Regular"/>
                <a:sym typeface="Menlo Regular"/>
              </a:defRPr>
            </a:pPr>
            <a:r>
              <a:t>    whole&amp; operator=(const whole&amp;) = default;</a:t>
            </a:r>
          </a:p>
          <a:p>
            <a:pPr marL="0" indent="0" defTabSz="935930">
              <a:spcBef>
                <a:spcPts val="0"/>
              </a:spcBef>
              <a:buClrTx/>
              <a:buSzTx/>
              <a:buNone/>
              <a:defRPr sz="1892">
                <a:latin typeface="Menlo Regular"/>
                <a:ea typeface="Menlo Regular"/>
                <a:cs typeface="Menlo Regular"/>
                <a:sym typeface="Menlo Regular"/>
              </a:defRPr>
            </a:pPr>
            <a:r>
              <a:t>    whole&amp; operator=(whole&amp;&amp;) noexcept = default;</a:t>
            </a:r>
          </a:p>
          <a:p>
            <a:pPr marL="0" indent="0" defTabSz="935930">
              <a:spcBef>
                <a:spcPts val="0"/>
              </a:spcBef>
              <a:buClrTx/>
              <a:buSzTx/>
              <a:buNone/>
              <a:defRPr sz="1892">
                <a:latin typeface="Menlo Regular"/>
                <a:ea typeface="Menlo Regular"/>
                <a:cs typeface="Menlo Regular"/>
                <a:sym typeface="Menlo Regular"/>
              </a:defRPr>
            </a:pPr>
          </a:p>
          <a:p>
            <a:pPr marL="0" indent="0" defTabSz="935930">
              <a:spcBef>
                <a:spcPts val="0"/>
              </a:spcBef>
              <a:buClrTx/>
              <a:buSzTx/>
              <a:buNone/>
              <a:defRPr sz="1892">
                <a:latin typeface="Menlo Regular"/>
                <a:ea typeface="Menlo Regular"/>
                <a:cs typeface="Menlo Regular"/>
                <a:sym typeface="Menlo Regular"/>
              </a:defRPr>
            </a:pPr>
            <a:r>
              <a:t>    bool operator==(const whole&amp;) const = default;</a:t>
            </a:r>
          </a:p>
          <a:p>
            <a:pPr marL="0" indent="0" defTabSz="935930">
              <a:spcBef>
                <a:spcPts val="0"/>
              </a:spcBef>
              <a:buClrTx/>
              <a:buSzTx/>
              <a:buNone/>
              <a:defRPr sz="1892">
                <a:latin typeface="Menlo Regular"/>
                <a:ea typeface="Menlo Regular"/>
                <a:cs typeface="Menlo Regular"/>
                <a:sym typeface="Menlo Regular"/>
              </a:defRPr>
            </a:pPr>
            <a:r>
              <a:t>};</a:t>
            </a:r>
          </a:p>
          <a:p>
            <a:pPr marL="0" indent="0" defTabSz="935930">
              <a:spcBef>
                <a:spcPts val="0"/>
              </a:spcBef>
              <a:buClrTx/>
              <a:buSzTx/>
              <a:buNone/>
              <a:defRPr sz="1892">
                <a:latin typeface="Menlo Regular"/>
                <a:ea typeface="Menlo Regular"/>
                <a:cs typeface="Menlo Regular"/>
                <a:sym typeface="Menlo Regular"/>
              </a:defRPr>
            </a:pPr>
          </a:p>
        </p:txBody>
      </p:sp>
      <p:sp>
        <p:nvSpPr>
          <p:cNvPr id="430" name="Slide Number"/>
          <p:cNvSpPr txBox="1"/>
          <p:nvPr>
            <p:ph type="sldNum" sz="quarter" idx="2"/>
          </p:nvPr>
        </p:nvSpPr>
        <p:spPr>
          <a:xfrm>
            <a:off x="5961030" y="6506918"/>
            <a:ext cx="266766"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whole/part examples"/>
          <p:cNvSpPr txBox="1"/>
          <p:nvPr>
            <p:ph type="title"/>
          </p:nvPr>
        </p:nvSpPr>
        <p:spPr>
          <a:prstGeom prst="rect">
            <a:avLst/>
          </a:prstGeom>
        </p:spPr>
        <p:txBody>
          <a:bodyPr/>
          <a:lstStyle/>
          <a:p>
            <a:pPr/>
            <a:r>
              <a:t>whole/part examples</a:t>
            </a:r>
          </a:p>
        </p:txBody>
      </p:sp>
      <p:sp>
        <p:nvSpPr>
          <p:cNvPr id="435" name="class whole {…"/>
          <p:cNvSpPr txBox="1"/>
          <p:nvPr>
            <p:ph type="body" idx="1"/>
          </p:nvPr>
        </p:nvSpPr>
        <p:spPr>
          <a:prstGeom prst="rect">
            <a:avLst/>
          </a:prstGeom>
        </p:spPr>
        <p:txBody>
          <a:bodyPr/>
          <a:lstStyle/>
          <a:p>
            <a:pPr marL="0" indent="0" defTabSz="870632">
              <a:spcBef>
                <a:spcPts val="0"/>
              </a:spcBef>
              <a:buClrTx/>
              <a:buSzTx/>
              <a:buNone/>
              <a:defRPr sz="1760">
                <a:latin typeface="Menlo Regular"/>
                <a:ea typeface="Menlo Regular"/>
                <a:cs typeface="Menlo Regular"/>
                <a:sym typeface="Menlo Regular"/>
              </a:defRPr>
            </a:pPr>
            <a:r>
              <a:t>class whole {</a:t>
            </a:r>
          </a:p>
          <a:p>
            <a:pPr marL="0" indent="0" defTabSz="870632">
              <a:spcBef>
                <a:spcPts val="0"/>
              </a:spcBef>
              <a:buClrTx/>
              <a:buSzTx/>
              <a:buNone/>
              <a:defRPr sz="1760">
                <a:latin typeface="Menlo Regular"/>
                <a:ea typeface="Menlo Regular"/>
                <a:cs typeface="Menlo Regular"/>
                <a:sym typeface="Menlo Regular"/>
              </a:defRPr>
            </a:pPr>
            <a:r>
              <a:t>    shared_ptr&lt;const part&gt; _shared_part;</a:t>
            </a:r>
          </a:p>
          <a:p>
            <a:pPr marL="0" indent="0" defTabSz="870632">
              <a:spcBef>
                <a:spcPts val="0"/>
              </a:spcBef>
              <a:buClrTx/>
              <a:buSzTx/>
              <a:buNone/>
              <a:defRPr sz="1760">
                <a:latin typeface="Menlo Regular"/>
                <a:ea typeface="Menlo Regular"/>
                <a:cs typeface="Menlo Regular"/>
                <a:sym typeface="Menlo Regular"/>
              </a:defRPr>
            </a:pPr>
            <a:r>
              <a:t>public:</a:t>
            </a:r>
          </a:p>
          <a:p>
            <a:pPr marL="0" indent="0" defTabSz="870632">
              <a:spcBef>
                <a:spcPts val="0"/>
              </a:spcBef>
              <a:buClrTx/>
              <a:buSzTx/>
              <a:buNone/>
              <a:defRPr sz="1760">
                <a:latin typeface="Menlo Regular"/>
                <a:ea typeface="Menlo Regular"/>
                <a:cs typeface="Menlo Regular"/>
                <a:sym typeface="Menlo Regular"/>
              </a:defRPr>
            </a:pPr>
            <a:r>
              <a:t>    whole() = delete;</a:t>
            </a:r>
          </a:p>
          <a:p>
            <a:pPr marL="0" indent="0" defTabSz="870632">
              <a:spcBef>
                <a:spcPts val="0"/>
              </a:spcBef>
              <a:buClrTx/>
              <a:buSzTx/>
              <a:buNone/>
              <a:defRPr sz="1760">
                <a:latin typeface="Menlo Regular"/>
                <a:ea typeface="Menlo Regular"/>
                <a:cs typeface="Menlo Regular"/>
                <a:sym typeface="Menlo Regular"/>
              </a:defRPr>
            </a:pPr>
            <a:r>
              <a:t>    explicit whole(state s) : _shared_part{make_shared&lt;part&gt;(s)} { }</a:t>
            </a:r>
          </a:p>
          <a:p>
            <a:pPr marL="0" indent="0" defTabSz="870632">
              <a:spcBef>
                <a:spcPts val="0"/>
              </a:spcBef>
              <a:buClrTx/>
              <a:buSzTx/>
              <a:buNone/>
              <a:defRPr sz="1760">
                <a:latin typeface="Menlo Regular"/>
                <a:ea typeface="Menlo Regular"/>
                <a:cs typeface="Menlo Regular"/>
                <a:sym typeface="Menlo Regular"/>
              </a:defRPr>
            </a:pPr>
          </a:p>
          <a:p>
            <a:pPr marL="0" indent="0" defTabSz="870632">
              <a:spcBef>
                <a:spcPts val="0"/>
              </a:spcBef>
              <a:buClrTx/>
              <a:buSzTx/>
              <a:buNone/>
              <a:defRPr sz="1760">
                <a:latin typeface="Menlo Regular"/>
                <a:ea typeface="Menlo Regular"/>
                <a:cs typeface="Menlo Regular"/>
                <a:sym typeface="Menlo Regular"/>
              </a:defRPr>
            </a:pPr>
            <a:r>
              <a:t>    explicit whole(const whole&amp;) = default;</a:t>
            </a:r>
          </a:p>
          <a:p>
            <a:pPr marL="0" indent="0" defTabSz="870632">
              <a:spcBef>
                <a:spcPts val="0"/>
              </a:spcBef>
              <a:buClrTx/>
              <a:buSzTx/>
              <a:buNone/>
              <a:defRPr sz="1760">
                <a:latin typeface="Menlo Regular"/>
                <a:ea typeface="Menlo Regular"/>
                <a:cs typeface="Menlo Regular"/>
                <a:sym typeface="Menlo Regular"/>
              </a:defRPr>
            </a:pPr>
            <a:r>
              <a:t>    whole(whole&amp;&amp;) noexcept = default;</a:t>
            </a:r>
          </a:p>
          <a:p>
            <a:pPr marL="0" indent="0" defTabSz="870632">
              <a:spcBef>
                <a:spcPts val="0"/>
              </a:spcBef>
              <a:buClrTx/>
              <a:buSzTx/>
              <a:buNone/>
              <a:defRPr sz="1760">
                <a:latin typeface="Menlo Regular"/>
                <a:ea typeface="Menlo Regular"/>
                <a:cs typeface="Menlo Regular"/>
                <a:sym typeface="Menlo Regular"/>
              </a:defRPr>
            </a:pPr>
          </a:p>
          <a:p>
            <a:pPr marL="0" indent="0" defTabSz="870632">
              <a:spcBef>
                <a:spcPts val="0"/>
              </a:spcBef>
              <a:buClrTx/>
              <a:buSzTx/>
              <a:buNone/>
              <a:defRPr sz="1760">
                <a:latin typeface="Menlo Regular"/>
                <a:ea typeface="Menlo Regular"/>
                <a:cs typeface="Menlo Regular"/>
                <a:sym typeface="Menlo Regular"/>
              </a:defRPr>
            </a:pPr>
            <a:r>
              <a:t>    whole&amp; operator=(const whole&amp;) = default;</a:t>
            </a:r>
          </a:p>
          <a:p>
            <a:pPr marL="0" indent="0" defTabSz="870632">
              <a:spcBef>
                <a:spcPts val="0"/>
              </a:spcBef>
              <a:buClrTx/>
              <a:buSzTx/>
              <a:buNone/>
              <a:defRPr sz="1760">
                <a:latin typeface="Menlo Regular"/>
                <a:ea typeface="Menlo Regular"/>
                <a:cs typeface="Menlo Regular"/>
                <a:sym typeface="Menlo Regular"/>
              </a:defRPr>
            </a:pPr>
            <a:r>
              <a:t>    whole&amp; operator=(whole&amp;&amp;) noexcept = default;</a:t>
            </a:r>
          </a:p>
          <a:p>
            <a:pPr marL="0" indent="0" defTabSz="870632">
              <a:spcBef>
                <a:spcPts val="0"/>
              </a:spcBef>
              <a:buClrTx/>
              <a:buSzTx/>
              <a:buNone/>
              <a:defRPr sz="1760">
                <a:latin typeface="Menlo Regular"/>
                <a:ea typeface="Menlo Regular"/>
                <a:cs typeface="Menlo Regular"/>
                <a:sym typeface="Menlo Regular"/>
              </a:defRPr>
            </a:pPr>
          </a:p>
          <a:p>
            <a:pPr marL="0" indent="0" defTabSz="870632">
              <a:spcBef>
                <a:spcPts val="0"/>
              </a:spcBef>
              <a:buClrTx/>
              <a:buSzTx/>
              <a:buNone/>
              <a:defRPr sz="1760">
                <a:solidFill>
                  <a:schemeClr val="accent1">
                    <a:lumOff val="-6117"/>
                  </a:schemeClr>
                </a:solidFill>
                <a:latin typeface="Menlo Regular"/>
                <a:ea typeface="Menlo Regular"/>
                <a:cs typeface="Menlo Regular"/>
                <a:sym typeface="Menlo Regular"/>
              </a:defRPr>
            </a:pPr>
            <a:r>
              <a:t>    // bool operator==(const whole&amp;) const = default; // OK</a:t>
            </a:r>
          </a:p>
          <a:p>
            <a:pPr marL="0" indent="0" defTabSz="870632">
              <a:spcBef>
                <a:spcPts val="0"/>
              </a:spcBef>
              <a:buClrTx/>
              <a:buSzTx/>
              <a:buNone/>
              <a:defRPr sz="1760">
                <a:latin typeface="Menlo Regular"/>
                <a:ea typeface="Menlo Regular"/>
                <a:cs typeface="Menlo Regular"/>
                <a:sym typeface="Menlo Regular"/>
              </a:defRPr>
            </a:pPr>
            <a:r>
              <a:t>    bool operator==(const whole&amp; w) const {</a:t>
            </a:r>
          </a:p>
          <a:p>
            <a:pPr marL="0" indent="0" defTabSz="870632">
              <a:spcBef>
                <a:spcPts val="0"/>
              </a:spcBef>
              <a:buClrTx/>
              <a:buSzTx/>
              <a:buNone/>
              <a:defRPr sz="1760">
                <a:latin typeface="Menlo Regular"/>
                <a:ea typeface="Menlo Regular"/>
                <a:cs typeface="Menlo Regular"/>
                <a:sym typeface="Menlo Regular"/>
              </a:defRPr>
            </a:pPr>
            <a:r>
              <a:t>        return *_shared_part == *w._shared_part;</a:t>
            </a:r>
          </a:p>
          <a:p>
            <a:pPr marL="0" indent="0" defTabSz="870632">
              <a:spcBef>
                <a:spcPts val="0"/>
              </a:spcBef>
              <a:buClrTx/>
              <a:buSzTx/>
              <a:buNone/>
              <a:defRPr sz="1760">
                <a:latin typeface="Menlo Regular"/>
                <a:ea typeface="Menlo Regular"/>
                <a:cs typeface="Menlo Regular"/>
                <a:sym typeface="Menlo Regular"/>
              </a:defRPr>
            </a:pPr>
            <a:r>
              <a:t>    }</a:t>
            </a:r>
          </a:p>
          <a:p>
            <a:pPr marL="0" indent="0" defTabSz="870632">
              <a:spcBef>
                <a:spcPts val="0"/>
              </a:spcBef>
              <a:buClrTx/>
              <a:buSzTx/>
              <a:buNone/>
              <a:defRPr sz="1760">
                <a:latin typeface="Menlo Regular"/>
                <a:ea typeface="Menlo Regular"/>
                <a:cs typeface="Menlo Regular"/>
                <a:sym typeface="Menlo Regular"/>
              </a:defRPr>
            </a:pPr>
            <a:r>
              <a:t>};</a:t>
            </a:r>
          </a:p>
        </p:txBody>
      </p:sp>
      <p:sp>
        <p:nvSpPr>
          <p:cNvPr id="436" name="Slide Number"/>
          <p:cNvSpPr txBox="1"/>
          <p:nvPr>
            <p:ph type="sldNum" sz="quarter" idx="2"/>
          </p:nvPr>
        </p:nvSpPr>
        <p:spPr>
          <a:xfrm>
            <a:off x="5956610" y="6506918"/>
            <a:ext cx="275606"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 name="whole/part examples"/>
          <p:cNvSpPr txBox="1"/>
          <p:nvPr>
            <p:ph type="title"/>
          </p:nvPr>
        </p:nvSpPr>
        <p:spPr>
          <a:prstGeom prst="rect">
            <a:avLst/>
          </a:prstGeom>
        </p:spPr>
        <p:txBody>
          <a:bodyPr/>
          <a:lstStyle/>
          <a:p>
            <a:pPr/>
            <a:r>
              <a:t>whole/part examples</a:t>
            </a:r>
          </a:p>
        </p:txBody>
      </p:sp>
      <p:sp>
        <p:nvSpPr>
          <p:cNvPr id="441" name="class whole {…"/>
          <p:cNvSpPr txBox="1"/>
          <p:nvPr>
            <p:ph type="body" idx="1"/>
          </p:nvPr>
        </p:nvSpPr>
        <p:spPr>
          <a:prstGeom prst="rect">
            <a:avLst/>
          </a:prstGeom>
        </p:spPr>
        <p:txBody>
          <a:bodyPr/>
          <a:lstStyle/>
          <a:p>
            <a:pPr marL="0" indent="0" defTabSz="827101">
              <a:spcBef>
                <a:spcPts val="0"/>
              </a:spcBef>
              <a:buClrTx/>
              <a:buSzTx/>
              <a:buNone/>
              <a:defRPr sz="1671">
                <a:latin typeface="Menlo Regular"/>
                <a:ea typeface="Menlo Regular"/>
                <a:cs typeface="Menlo Regular"/>
                <a:sym typeface="Menlo Regular"/>
              </a:defRPr>
            </a:pPr>
            <a:r>
              <a:t>class whole {</a:t>
            </a:r>
          </a:p>
          <a:p>
            <a:pPr marL="0" indent="0" defTabSz="827101">
              <a:spcBef>
                <a:spcPts val="0"/>
              </a:spcBef>
              <a:buClrTx/>
              <a:buSzTx/>
              <a:buNone/>
              <a:defRPr sz="1671">
                <a:latin typeface="Menlo Regular"/>
                <a:ea typeface="Menlo Regular"/>
                <a:cs typeface="Menlo Regular"/>
                <a:sym typeface="Menlo Regular"/>
              </a:defRPr>
            </a:pPr>
            <a:r>
              <a:t>    unique_ptr&lt;part&gt; _remote_part;</a:t>
            </a:r>
          </a:p>
          <a:p>
            <a:pPr marL="0" indent="0" defTabSz="827101">
              <a:spcBef>
                <a:spcPts val="0"/>
              </a:spcBef>
              <a:buClrTx/>
              <a:buSzTx/>
              <a:buNone/>
              <a:defRPr sz="1671">
                <a:latin typeface="Menlo Regular"/>
                <a:ea typeface="Menlo Regular"/>
                <a:cs typeface="Menlo Regular"/>
                <a:sym typeface="Menlo Regular"/>
              </a:defRPr>
            </a:pPr>
            <a:r>
              <a:t>public:</a:t>
            </a:r>
          </a:p>
          <a:p>
            <a:pPr marL="0" indent="0" defTabSz="827101">
              <a:spcBef>
                <a:spcPts val="0"/>
              </a:spcBef>
              <a:buClrTx/>
              <a:buSzTx/>
              <a:buNone/>
              <a:defRPr sz="1671">
                <a:latin typeface="Menlo Regular"/>
                <a:ea typeface="Menlo Regular"/>
                <a:cs typeface="Menlo Regular"/>
                <a:sym typeface="Menlo Regular"/>
              </a:defRPr>
            </a:pPr>
            <a:r>
              <a:t>    whole() = delete;</a:t>
            </a:r>
          </a:p>
          <a:p>
            <a:pPr marL="0" indent="0" defTabSz="827101">
              <a:spcBef>
                <a:spcPts val="0"/>
              </a:spcBef>
              <a:buClrTx/>
              <a:buSzTx/>
              <a:buNone/>
              <a:defRPr sz="1671">
                <a:latin typeface="Menlo Regular"/>
                <a:ea typeface="Menlo Regular"/>
                <a:cs typeface="Menlo Regular"/>
                <a:sym typeface="Menlo Regular"/>
              </a:defRPr>
            </a:pPr>
            <a:r>
              <a:t>    explicit whole(state s) : _remote_part{make_unique&lt;part&gt;(s)} { }</a:t>
            </a:r>
          </a:p>
          <a:p>
            <a:pPr marL="0" indent="0" defTabSz="827101">
              <a:spcBef>
                <a:spcPts val="0"/>
              </a:spcBef>
              <a:buClrTx/>
              <a:buSzTx/>
              <a:buNone/>
              <a:defRPr sz="1671">
                <a:latin typeface="Menlo Regular"/>
                <a:ea typeface="Menlo Regular"/>
                <a:cs typeface="Menlo Regular"/>
                <a:sym typeface="Menlo Regular"/>
              </a:defRPr>
            </a:pPr>
          </a:p>
          <a:p>
            <a:pPr marL="0" indent="0" defTabSz="827101">
              <a:spcBef>
                <a:spcPts val="0"/>
              </a:spcBef>
              <a:buClrTx/>
              <a:buSzTx/>
              <a:buNone/>
              <a:defRPr sz="1671">
                <a:latin typeface="Menlo Regular"/>
                <a:ea typeface="Menlo Regular"/>
                <a:cs typeface="Menlo Regular"/>
                <a:sym typeface="Menlo Regular"/>
              </a:defRPr>
            </a:pPr>
            <a:r>
              <a:t>    explicit whole(const whole&amp; w) : _remote_part{make_unique&lt;part&gt;(*w._remote_part)} { }</a:t>
            </a:r>
          </a:p>
          <a:p>
            <a:pPr marL="0" indent="0" defTabSz="827101">
              <a:spcBef>
                <a:spcPts val="0"/>
              </a:spcBef>
              <a:buClrTx/>
              <a:buSzTx/>
              <a:buNone/>
              <a:defRPr sz="1671">
                <a:latin typeface="Menlo Regular"/>
                <a:ea typeface="Menlo Regular"/>
                <a:cs typeface="Menlo Regular"/>
                <a:sym typeface="Menlo Regular"/>
              </a:defRPr>
            </a:pPr>
            <a:r>
              <a:t>    whole(whole&amp;&amp;) noexcept = default;</a:t>
            </a:r>
          </a:p>
          <a:p>
            <a:pPr marL="0" indent="0" defTabSz="827101">
              <a:spcBef>
                <a:spcPts val="0"/>
              </a:spcBef>
              <a:buClrTx/>
              <a:buSzTx/>
              <a:buNone/>
              <a:defRPr sz="1671">
                <a:latin typeface="Menlo Regular"/>
                <a:ea typeface="Menlo Regular"/>
                <a:cs typeface="Menlo Regular"/>
                <a:sym typeface="Menlo Regular"/>
              </a:defRPr>
            </a:pPr>
          </a:p>
          <a:p>
            <a:pPr marL="0" indent="0" defTabSz="827101">
              <a:spcBef>
                <a:spcPts val="0"/>
              </a:spcBef>
              <a:buClrTx/>
              <a:buSzTx/>
              <a:buNone/>
              <a:defRPr sz="1671">
                <a:latin typeface="Menlo Regular"/>
                <a:ea typeface="Menlo Regular"/>
                <a:cs typeface="Menlo Regular"/>
                <a:sym typeface="Menlo Regular"/>
              </a:defRPr>
            </a:pPr>
            <a:r>
              <a:t>    whole&amp; operator=(const whole&amp; w) { return *this = whole{w}; }</a:t>
            </a:r>
          </a:p>
          <a:p>
            <a:pPr marL="0" indent="0" defTabSz="827101">
              <a:spcBef>
                <a:spcPts val="0"/>
              </a:spcBef>
              <a:buClrTx/>
              <a:buSzTx/>
              <a:buNone/>
              <a:defRPr sz="1671">
                <a:latin typeface="Menlo Regular"/>
                <a:ea typeface="Menlo Regular"/>
                <a:cs typeface="Menlo Regular"/>
                <a:sym typeface="Menlo Regular"/>
              </a:defRPr>
            </a:pPr>
            <a:r>
              <a:t>    whole&amp; operator=(whole&amp;&amp;) noexcept = default;</a:t>
            </a:r>
          </a:p>
          <a:p>
            <a:pPr marL="0" indent="0" defTabSz="827101">
              <a:spcBef>
                <a:spcPts val="0"/>
              </a:spcBef>
              <a:buClrTx/>
              <a:buSzTx/>
              <a:buNone/>
              <a:defRPr sz="1671">
                <a:latin typeface="Menlo Regular"/>
                <a:ea typeface="Menlo Regular"/>
                <a:cs typeface="Menlo Regular"/>
                <a:sym typeface="Menlo Regular"/>
              </a:defRPr>
            </a:pPr>
          </a:p>
          <a:p>
            <a:pPr marL="0" indent="0" defTabSz="827101">
              <a:spcBef>
                <a:spcPts val="0"/>
              </a:spcBef>
              <a:buClrTx/>
              <a:buSzTx/>
              <a:buNone/>
              <a:defRPr sz="1671">
                <a:solidFill>
                  <a:schemeClr val="accent1">
                    <a:lumOff val="-6117"/>
                  </a:schemeClr>
                </a:solidFill>
                <a:latin typeface="Menlo Regular"/>
                <a:ea typeface="Menlo Regular"/>
                <a:cs typeface="Menlo Regular"/>
                <a:sym typeface="Menlo Regular"/>
              </a:defRPr>
            </a:pPr>
            <a:r>
              <a:t>    // bool operator==(const whole&amp;) const = default; // NOT OK</a:t>
            </a:r>
          </a:p>
          <a:p>
            <a:pPr marL="0" indent="0" defTabSz="827101">
              <a:spcBef>
                <a:spcPts val="0"/>
              </a:spcBef>
              <a:buClrTx/>
              <a:buSzTx/>
              <a:buNone/>
              <a:defRPr sz="1671">
                <a:latin typeface="Menlo Regular"/>
                <a:ea typeface="Menlo Regular"/>
                <a:cs typeface="Menlo Regular"/>
                <a:sym typeface="Menlo Regular"/>
              </a:defRPr>
            </a:pPr>
            <a:r>
              <a:t>    bool operator==(const whole&amp; w) const {</a:t>
            </a:r>
          </a:p>
          <a:p>
            <a:pPr marL="0" indent="0" defTabSz="827101">
              <a:spcBef>
                <a:spcPts val="0"/>
              </a:spcBef>
              <a:buClrTx/>
              <a:buSzTx/>
              <a:buNone/>
              <a:defRPr sz="1671">
                <a:latin typeface="Menlo Regular"/>
                <a:ea typeface="Menlo Regular"/>
                <a:cs typeface="Menlo Regular"/>
                <a:sym typeface="Menlo Regular"/>
              </a:defRPr>
            </a:pPr>
            <a:r>
              <a:t>        return *_remote_part == *w._remote_part;</a:t>
            </a:r>
          </a:p>
          <a:p>
            <a:pPr marL="0" indent="0" defTabSz="827101">
              <a:spcBef>
                <a:spcPts val="0"/>
              </a:spcBef>
              <a:buClrTx/>
              <a:buSzTx/>
              <a:buNone/>
              <a:defRPr sz="1671">
                <a:latin typeface="Menlo Regular"/>
                <a:ea typeface="Menlo Regular"/>
                <a:cs typeface="Menlo Regular"/>
                <a:sym typeface="Menlo Regular"/>
              </a:defRPr>
            </a:pPr>
            <a:r>
              <a:t>    }</a:t>
            </a:r>
          </a:p>
          <a:p>
            <a:pPr marL="0" indent="0" defTabSz="827101">
              <a:spcBef>
                <a:spcPts val="0"/>
              </a:spcBef>
              <a:buClrTx/>
              <a:buSzTx/>
              <a:buNone/>
              <a:defRPr sz="1671">
                <a:latin typeface="Menlo Regular"/>
                <a:ea typeface="Menlo Regular"/>
                <a:cs typeface="Menlo Regular"/>
                <a:sym typeface="Menlo Regular"/>
              </a:defRPr>
            </a:pPr>
            <a:r>
              <a:t>};</a:t>
            </a:r>
          </a:p>
        </p:txBody>
      </p:sp>
      <p:sp>
        <p:nvSpPr>
          <p:cNvPr id="442" name="Slide Number"/>
          <p:cNvSpPr txBox="1"/>
          <p:nvPr>
            <p:ph type="sldNum" sz="quarter" idx="2"/>
          </p:nvPr>
        </p:nvSpPr>
        <p:spPr>
          <a:xfrm>
            <a:off x="5963544" y="6506918"/>
            <a:ext cx="261737"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6" name="Title 1"/>
          <p:cNvSpPr txBox="1"/>
          <p:nvPr>
            <p:ph type="title"/>
          </p:nvPr>
        </p:nvSpPr>
        <p:spPr>
          <a:xfrm>
            <a:off x="795528" y="2798064"/>
            <a:ext cx="5907024" cy="1399033"/>
          </a:xfrm>
          <a:prstGeom prst="rect">
            <a:avLst/>
          </a:prstGeom>
        </p:spPr>
        <p:txBody>
          <a:bodyPr/>
          <a:lstStyle/>
          <a:p>
            <a:pPr/>
            <a:r>
              <a:t>Extrinsic Relationships</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0" name="Extrinsic Relationships"/>
          <p:cNvSpPr txBox="1"/>
          <p:nvPr>
            <p:ph type="title"/>
          </p:nvPr>
        </p:nvSpPr>
        <p:spPr>
          <a:prstGeom prst="rect">
            <a:avLst/>
          </a:prstGeom>
        </p:spPr>
        <p:txBody>
          <a:bodyPr/>
          <a:lstStyle/>
          <a:p>
            <a:pPr/>
            <a:r>
              <a:t>Extrinsic Relationships</a:t>
            </a:r>
          </a:p>
        </p:txBody>
      </p:sp>
      <p:sp>
        <p:nvSpPr>
          <p:cNvPr id="451" name="An extrinsic relationship is a relationship that is not a whole-part relationship…"/>
          <p:cNvSpPr txBox="1"/>
          <p:nvPr>
            <p:ph type="body" idx="1"/>
          </p:nvPr>
        </p:nvSpPr>
        <p:spPr>
          <a:prstGeom prst="rect">
            <a:avLst/>
          </a:prstGeom>
        </p:spPr>
        <p:txBody>
          <a:bodyPr/>
          <a:lstStyle/>
          <a:p>
            <a:pPr/>
            <a:r>
              <a:t>An </a:t>
            </a:r>
            <a:r>
              <a:rPr i="1"/>
              <a:t>extrinsic relationship</a:t>
            </a:r>
            <a:r>
              <a:t> is a relationship that is not a whole-part relationship</a:t>
            </a:r>
          </a:p>
          <a:p>
            <a:pPr lvl="2"/>
          </a:p>
          <a:p>
            <a:pPr lvl="2"/>
            <a:r>
              <a:t>vector a{0, 1, 2, 3};</a:t>
            </a:r>
          </a:p>
          <a:p>
            <a:pPr lvl="1"/>
            <a:r>
              <a:rPr i="1">
                <a:latin typeface="Menlo Regular"/>
                <a:ea typeface="Menlo Regular"/>
                <a:cs typeface="Menlo Regular"/>
                <a:sym typeface="Menlo Regular"/>
              </a:rPr>
              <a:t>a[0]</a:t>
            </a:r>
            <a:r>
              <a:rPr i="1"/>
              <a:t> is before </a:t>
            </a:r>
            <a:r>
              <a:rPr i="1">
                <a:latin typeface="Menlo Regular"/>
                <a:ea typeface="Menlo Regular"/>
                <a:cs typeface="Menlo Regular"/>
                <a:sym typeface="Menlo Regular"/>
              </a:rPr>
              <a:t>a[1]</a:t>
            </a:r>
            <a:r>
              <a:t> is an extrinsic relationship</a:t>
            </a:r>
          </a:p>
        </p:txBody>
      </p:sp>
      <p:sp>
        <p:nvSpPr>
          <p:cNvPr id="452" name="Slide Number"/>
          <p:cNvSpPr txBox="1"/>
          <p:nvPr>
            <p:ph type="sldNum" sz="quarter" idx="2"/>
          </p:nvPr>
        </p:nvSpPr>
        <p:spPr>
          <a:xfrm>
            <a:off x="5959506" y="6506918"/>
            <a:ext cx="26981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Title 3"/>
          <p:cNvSpPr txBox="1"/>
          <p:nvPr>
            <p:ph type="title"/>
          </p:nvPr>
        </p:nvSpPr>
        <p:spPr>
          <a:xfrm>
            <a:off x="304721" y="287506"/>
            <a:ext cx="11579384" cy="674519"/>
          </a:xfrm>
          <a:prstGeom prst="rect">
            <a:avLst/>
          </a:prstGeom>
        </p:spPr>
        <p:txBody>
          <a:bodyPr/>
          <a:lstStyle/>
          <a:p>
            <a:pPr/>
            <a:r>
              <a:t>Software Crisis</a:t>
            </a:r>
          </a:p>
        </p:txBody>
      </p:sp>
      <p:sp>
        <p:nvSpPr>
          <p:cNvPr id="148" name="Content Placeholder 4"/>
          <p:cNvSpPr txBox="1"/>
          <p:nvPr>
            <p:ph type="body" idx="1"/>
          </p:nvPr>
        </p:nvSpPr>
        <p:spPr>
          <a:xfrm>
            <a:off x="304720" y="1431923"/>
            <a:ext cx="11582481" cy="4593973"/>
          </a:xfrm>
          <a:prstGeom prst="rect">
            <a:avLst/>
          </a:prstGeom>
        </p:spPr>
        <p:txBody>
          <a:bodyPr/>
          <a:lstStyle/>
          <a:p>
            <a:pPr/>
            <a:r>
              <a:t>OOP was supposed to solve the software crisis</a:t>
            </a:r>
          </a:p>
          <a:p>
            <a:pPr/>
            <a:r>
              <a:t>Wikipedia lists 17 major failed software projects totaling billions of dollars in losses since 1980</a:t>
            </a:r>
          </a:p>
        </p:txBody>
      </p:sp>
      <p:sp>
        <p:nvSpPr>
          <p:cNvPr id="149" name="Slide Number"/>
          <p:cNvSpPr txBox="1"/>
          <p:nvPr>
            <p:ph type="sldNum" sz="quarter" idx="2"/>
          </p:nvPr>
        </p:nvSpPr>
        <p:spPr>
          <a:xfrm>
            <a:off x="5993491" y="6506918"/>
            <a:ext cx="20184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0" name="List of failed and overbudget custom software projects. (2024, August 28). In Wikipedia."/>
          <p:cNvSpPr txBox="1"/>
          <p:nvPr/>
        </p:nvSpPr>
        <p:spPr>
          <a:xfrm>
            <a:off x="6274043" y="6142764"/>
            <a:ext cx="5521335"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57200">
              <a:defRPr sz="1200">
                <a:latin typeface="Times Roman"/>
                <a:ea typeface="Times Roman"/>
                <a:cs typeface="Times Roman"/>
                <a:sym typeface="Times Roman"/>
              </a:defRPr>
            </a:pPr>
            <a:r>
              <a:t>List of failed and overbudget custom software projects. (2024, August 28). </a:t>
            </a:r>
            <a:r>
              <a:rPr u="sng">
                <a:solidFill>
                  <a:srgbClr val="5F5F5F"/>
                </a:solidFill>
                <a:uFill>
                  <a:solidFill>
                    <a:srgbClr val="5F5F5F"/>
                  </a:solidFill>
                </a:uFill>
                <a:hlinkClick r:id="rId3" invalidUrl="" action="" tgtFrame="" tooltip="" history="1" highlightClick="0" endSnd="0"/>
              </a:rPr>
              <a:t>In Wikipedia.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8">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8" grpId="1"/>
    </p:bldLst>
  </p:timing>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6" name="Relationships"/>
          <p:cNvSpPr txBox="1"/>
          <p:nvPr>
            <p:ph type="title"/>
          </p:nvPr>
        </p:nvSpPr>
        <p:spPr>
          <a:prstGeom prst="rect">
            <a:avLst/>
          </a:prstGeom>
        </p:spPr>
        <p:txBody>
          <a:bodyPr/>
          <a:lstStyle/>
          <a:p>
            <a:pPr/>
            <a:r>
              <a:t>Relationships</a:t>
            </a:r>
          </a:p>
        </p:txBody>
      </p:sp>
      <p:sp>
        <p:nvSpPr>
          <p:cNvPr id="457" name="A relationship is a connection between elements of two sets…"/>
          <p:cNvSpPr txBox="1"/>
          <p:nvPr>
            <p:ph type="body" idx="1"/>
          </p:nvPr>
        </p:nvSpPr>
        <p:spPr>
          <a:prstGeom prst="rect">
            <a:avLst/>
          </a:prstGeom>
        </p:spPr>
        <p:txBody>
          <a:bodyPr/>
          <a:lstStyle/>
          <a:p>
            <a:pPr/>
            <a:r>
              <a:t>A relationship is a connection between elements of two sets</a:t>
            </a:r>
          </a:p>
          <a:p>
            <a:pPr lvl="1"/>
            <a:r>
              <a:t>For every relationship, there is a corresponding binary predicate. i.e., </a:t>
            </a:r>
            <a:r>
              <a:rPr>
                <a:latin typeface="Menlo Regular"/>
                <a:ea typeface="Menlo Regular"/>
                <a:cs typeface="Menlo Regular"/>
                <a:sym typeface="Menlo Regular"/>
              </a:rPr>
              <a:t>is_married(a, b)</a:t>
            </a:r>
          </a:p>
          <a:p>
            <a:pPr/>
            <a:r>
              <a:t>A relationship between objects may be severed by modifying or destroying either object </a:t>
            </a:r>
          </a:p>
          <a:p>
            <a:pPr/>
            <a:r>
              <a:t>A relationship may be </a:t>
            </a:r>
            <a:r>
              <a:rPr i="1"/>
              <a:t>witnessed</a:t>
            </a:r>
            <a:r>
              <a:t> by an object such as a pointer or </a:t>
            </a:r>
            <a:r>
              <a:rPr b="1"/>
              <a:t>index</a:t>
            </a:r>
          </a:p>
          <a:p>
            <a:pPr lvl="1"/>
            <a:r>
              <a:t>An object that is a witness to a severed relationship may be </a:t>
            </a:r>
            <a:r>
              <a:rPr i="1"/>
              <a:t>invalid</a:t>
            </a:r>
          </a:p>
        </p:txBody>
      </p:sp>
      <p:sp>
        <p:nvSpPr>
          <p:cNvPr id="458" name="Slide Number"/>
          <p:cNvSpPr txBox="1"/>
          <p:nvPr>
            <p:ph type="sldNum" sz="quarter" idx="2"/>
          </p:nvPr>
        </p:nvSpPr>
        <p:spPr>
          <a:xfrm>
            <a:off x="5953105" y="6506918"/>
            <a:ext cx="282616"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2" name="You Have an Extrinsic Relationship If..."/>
          <p:cNvSpPr txBox="1"/>
          <p:nvPr>
            <p:ph type="title"/>
          </p:nvPr>
        </p:nvSpPr>
        <p:spPr>
          <a:prstGeom prst="rect">
            <a:avLst/>
          </a:prstGeom>
        </p:spPr>
        <p:txBody>
          <a:bodyPr/>
          <a:lstStyle/>
          <a:p>
            <a:pPr/>
            <a:r>
              <a:t>You Have an Extrinsic Relationship If...</a:t>
            </a:r>
          </a:p>
        </p:txBody>
      </p:sp>
      <p:sp>
        <p:nvSpPr>
          <p:cNvPr id="463" name="Your class stores a non-owning pointer or any pointer that doesn't witness a whole/part relation.…"/>
          <p:cNvSpPr txBox="1"/>
          <p:nvPr>
            <p:ph type="body" idx="1"/>
          </p:nvPr>
        </p:nvSpPr>
        <p:spPr>
          <a:prstGeom prst="rect">
            <a:avLst/>
          </a:prstGeom>
        </p:spPr>
        <p:txBody>
          <a:bodyPr/>
          <a:lstStyle/>
          <a:p>
            <a:pPr/>
            <a:r>
              <a:t>Your class stores a non-owning pointer or any pointer that doesn't witness a whole/part relation.</a:t>
            </a:r>
          </a:p>
          <a:p>
            <a:pPr/>
            <a:r>
              <a:t>Your class stores a key or index.</a:t>
            </a:r>
          </a:p>
          <a:p>
            <a:pPr/>
            <a:r>
              <a:t>You reference a global variable.</a:t>
            </a:r>
          </a:p>
          <a:p>
            <a:pPr/>
            <a:r>
              <a:t>You use any synchronization primitive (mutex, atomic, etc.).</a:t>
            </a:r>
          </a:p>
        </p:txBody>
      </p:sp>
      <p:sp>
        <p:nvSpPr>
          <p:cNvPr id="464" name="Slide Number"/>
          <p:cNvSpPr txBox="1"/>
          <p:nvPr>
            <p:ph type="sldNum" sz="quarter" idx="2"/>
          </p:nvPr>
        </p:nvSpPr>
        <p:spPr>
          <a:xfrm>
            <a:off x="5969793" y="6506918"/>
            <a:ext cx="249240"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6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6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6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6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463">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63" grpId="1"/>
    </p:bldLst>
  </p:timing>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6" name="Local Reasoning and Extrinsic Relationship"/>
          <p:cNvSpPr txBox="1"/>
          <p:nvPr>
            <p:ph type="title"/>
          </p:nvPr>
        </p:nvSpPr>
        <p:spPr>
          <a:prstGeom prst="rect">
            <a:avLst/>
          </a:prstGeom>
        </p:spPr>
        <p:txBody>
          <a:bodyPr/>
          <a:lstStyle/>
          <a:p>
            <a:pPr/>
            <a:r>
              <a:t>Local Reasoning and Extrinsic Relationship</a:t>
            </a:r>
          </a:p>
        </p:txBody>
      </p:sp>
      <p:sp>
        <p:nvSpPr>
          <p:cNvPr id="467" name="To reason locally about extrinsic relationships they should be encapsulated into a class…"/>
          <p:cNvSpPr txBox="1"/>
          <p:nvPr>
            <p:ph type="body" idx="1"/>
          </p:nvPr>
        </p:nvSpPr>
        <p:spPr>
          <a:prstGeom prst="rect">
            <a:avLst/>
          </a:prstGeom>
        </p:spPr>
        <p:txBody>
          <a:bodyPr/>
          <a:lstStyle/>
          <a:p>
            <a:pPr/>
            <a:r>
              <a:t>To reason </a:t>
            </a:r>
            <a:r>
              <a:rPr i="1"/>
              <a:t>locally</a:t>
            </a:r>
            <a:r>
              <a:t> about extrinsic relationships they should be encapsulated into a class</a:t>
            </a:r>
          </a:p>
          <a:p>
            <a:pPr/>
            <a:r>
              <a:t>The relationships are maintained between parts by the class </a:t>
            </a:r>
          </a:p>
          <a:p>
            <a:pPr/>
            <a:r>
              <a:t>The class ensures the validity and correctness of the relationships by controlling access to the related objects</a:t>
            </a:r>
          </a:p>
          <a:p>
            <a:pPr/>
            <a:r>
              <a:t>An intrusive witness in a part should only be manipulated by the owning class, and explicitly severed if the object is moved or copied outside the whole</a:t>
            </a:r>
          </a:p>
          <a:p>
            <a:pPr/>
            <a:r>
              <a:t>Containers are examples of classes that manage extrinsic relationships between their parts</a:t>
            </a:r>
          </a:p>
        </p:txBody>
      </p:sp>
      <p:sp>
        <p:nvSpPr>
          <p:cNvPr id="468" name="Slide Number"/>
          <p:cNvSpPr txBox="1"/>
          <p:nvPr>
            <p:ph type="sldNum" sz="quarter" idx="2"/>
          </p:nvPr>
        </p:nvSpPr>
        <p:spPr>
          <a:xfrm>
            <a:off x="5957525" y="6506918"/>
            <a:ext cx="273776"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An Analogy"/>
          <p:cNvSpPr txBox="1"/>
          <p:nvPr>
            <p:ph type="title"/>
          </p:nvPr>
        </p:nvSpPr>
        <p:spPr>
          <a:prstGeom prst="rect">
            <a:avLst/>
          </a:prstGeom>
        </p:spPr>
        <p:txBody>
          <a:bodyPr/>
          <a:lstStyle/>
          <a:p>
            <a:pPr/>
            <a:r>
              <a:t>An Analogy</a:t>
            </a:r>
          </a:p>
        </p:txBody>
      </p:sp>
      <p:sp>
        <p:nvSpPr>
          <p:cNvPr id="473" name="Slide Number"/>
          <p:cNvSpPr txBox="1"/>
          <p:nvPr>
            <p:ph type="sldNum" sz="quarter" idx="2"/>
          </p:nvPr>
        </p:nvSpPr>
        <p:spPr>
          <a:xfrm>
            <a:off x="5956610" y="6506918"/>
            <a:ext cx="275606"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74" name="pasted-movie.png" descr="pasted-movie.png"/>
          <p:cNvPicPr>
            <a:picLocks noChangeAspect="1"/>
          </p:cNvPicPr>
          <p:nvPr/>
        </p:nvPicPr>
        <p:blipFill>
          <a:blip r:embed="rId3">
            <a:extLst/>
          </a:blip>
          <a:stretch>
            <a:fillRect/>
          </a:stretch>
        </p:blipFill>
        <p:spPr>
          <a:xfrm>
            <a:off x="3378984" y="1110333"/>
            <a:ext cx="5240999" cy="5248277"/>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8" name="Object Independence"/>
          <p:cNvSpPr txBox="1"/>
          <p:nvPr>
            <p:ph type="title"/>
          </p:nvPr>
        </p:nvSpPr>
        <p:spPr>
          <a:prstGeom prst="rect">
            <a:avLst/>
          </a:prstGeom>
        </p:spPr>
        <p:txBody>
          <a:bodyPr/>
          <a:lstStyle/>
          <a:p>
            <a:pPr/>
            <a:r>
              <a:t>Object Independence</a:t>
            </a:r>
          </a:p>
        </p:txBody>
      </p:sp>
      <p:sp>
        <p:nvSpPr>
          <p:cNvPr id="479" name="Slide Number"/>
          <p:cNvSpPr txBox="1"/>
          <p:nvPr>
            <p:ph type="sldNum" sz="quarter" idx="2"/>
          </p:nvPr>
        </p:nvSpPr>
        <p:spPr>
          <a:xfrm>
            <a:off x="5954248" y="6506918"/>
            <a:ext cx="280330"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80" name="Three-body_Problem_Animation_with_COM.gif" descr="Three-body_Problem_Animation_with_COM.gif"/>
          <p:cNvPicPr>
            <a:picLocks noChangeAspect="0"/>
          </p:cNvPicPr>
          <p:nvPr/>
        </p:nvPicPr>
        <p:blipFill>
          <a:blip r:embed="rId3">
            <a:extLst/>
          </a:blip>
          <a:stretch>
            <a:fillRect/>
          </a:stretch>
        </p:blipFill>
        <p:spPr>
          <a:xfrm>
            <a:off x="3465511" y="804861"/>
            <a:ext cx="5248278" cy="5248278"/>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4" name="Object Independence"/>
          <p:cNvSpPr txBox="1"/>
          <p:nvPr>
            <p:ph type="title"/>
          </p:nvPr>
        </p:nvSpPr>
        <p:spPr>
          <a:prstGeom prst="rect">
            <a:avLst/>
          </a:prstGeom>
        </p:spPr>
        <p:txBody>
          <a:bodyPr/>
          <a:lstStyle/>
          <a:p>
            <a:pPr/>
            <a:r>
              <a:t>Object Independence</a:t>
            </a:r>
          </a:p>
        </p:txBody>
      </p:sp>
      <p:sp>
        <p:nvSpPr>
          <p:cNvPr id="485" name="Slide Number"/>
          <p:cNvSpPr txBox="1"/>
          <p:nvPr>
            <p:ph type="sldNum" sz="quarter" idx="2"/>
          </p:nvPr>
        </p:nvSpPr>
        <p:spPr>
          <a:xfrm>
            <a:off x="5957144" y="6506918"/>
            <a:ext cx="274538"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86" name="Hénon_4D.webm.1080p.vp9.mp4" descr="Hénon_4D.webm.1080p.vp9.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424514" y="1193799"/>
            <a:ext cx="9330272" cy="524827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6938" fill="hold"/>
                                        <p:tgtEl>
                                          <p:spTgt spid="48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486"/>
                </p:tgtEl>
              </p:cMediaNode>
            </p:video>
            <p:seq concurrent="1" prevAc="none" nextAc="seek">
              <p:cTn id="8" evtFilter="cancelBubble" nodeType="interactiveSeq" restart="whenNotActive" fill="hold">
                <p:stCondLst>
                  <p:cond delay="0" evt="onClick">
                    <p:tgtEl>
                      <p:spTgt spid="486"/>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486"/>
                                        </p:tgtEl>
                                      </p:cBhvr>
                                    </p:cmd>
                                  </p:childTnLst>
                                </p:cTn>
                              </p:par>
                            </p:childTnLst>
                          </p:cTn>
                        </p:par>
                      </p:childTnLst>
                    </p:cTn>
                  </p:par>
                </p:childTnLst>
              </p:cTn>
              <p:nextCondLst>
                <p:cond delay="0" evt="onClick">
                  <p:tgtEl>
                    <p:spTgt spid="486"/>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0" name="Structural Complexity - Hierarchies and Trees"/>
          <p:cNvSpPr txBox="1"/>
          <p:nvPr>
            <p:ph type="title"/>
          </p:nvPr>
        </p:nvSpPr>
        <p:spPr>
          <a:prstGeom prst="rect">
            <a:avLst/>
          </a:prstGeom>
        </p:spPr>
        <p:txBody>
          <a:bodyPr/>
          <a:lstStyle/>
          <a:p>
            <a:pPr/>
            <a:r>
              <a:t>Structural Complexity - Hierarchies and Trees</a:t>
            </a:r>
          </a:p>
        </p:txBody>
      </p:sp>
      <p:sp>
        <p:nvSpPr>
          <p:cNvPr id="491" name="Slide Number"/>
          <p:cNvSpPr txBox="1"/>
          <p:nvPr>
            <p:ph type="sldNum" sz="quarter" idx="2"/>
          </p:nvPr>
        </p:nvSpPr>
        <p:spPr>
          <a:xfrm>
            <a:off x="5952876" y="6506918"/>
            <a:ext cx="283073"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92" name="Image" descr="Image"/>
          <p:cNvPicPr>
            <a:picLocks noChangeAspect="1"/>
          </p:cNvPicPr>
          <p:nvPr/>
        </p:nvPicPr>
        <p:blipFill>
          <a:blip r:embed="rId3">
            <a:extLst/>
          </a:blip>
          <a:stretch>
            <a:fillRect/>
          </a:stretch>
        </p:blipFill>
        <p:spPr>
          <a:xfrm>
            <a:off x="3841750" y="977900"/>
            <a:ext cx="4495800" cy="4902200"/>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6" name="Structural Complexity - Polytrees"/>
          <p:cNvSpPr txBox="1"/>
          <p:nvPr>
            <p:ph type="title"/>
          </p:nvPr>
        </p:nvSpPr>
        <p:spPr>
          <a:prstGeom prst="rect">
            <a:avLst/>
          </a:prstGeom>
        </p:spPr>
        <p:txBody>
          <a:bodyPr/>
          <a:lstStyle/>
          <a:p>
            <a:pPr/>
            <a:r>
              <a:t>Structural Complexity - Polytrees</a:t>
            </a:r>
          </a:p>
        </p:txBody>
      </p:sp>
      <p:sp>
        <p:nvSpPr>
          <p:cNvPr id="497" name="Slide Number"/>
          <p:cNvSpPr txBox="1"/>
          <p:nvPr>
            <p:ph type="sldNum" sz="quarter" idx="2"/>
          </p:nvPr>
        </p:nvSpPr>
        <p:spPr>
          <a:xfrm>
            <a:off x="5961411" y="6506918"/>
            <a:ext cx="26600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98" name="Image" descr="Image"/>
          <p:cNvPicPr>
            <a:picLocks noChangeAspect="1"/>
          </p:cNvPicPr>
          <p:nvPr/>
        </p:nvPicPr>
        <p:blipFill>
          <a:blip r:embed="rId3">
            <a:extLst/>
          </a:blip>
          <a:stretch>
            <a:fillRect/>
          </a:stretch>
        </p:blipFill>
        <p:spPr>
          <a:xfrm>
            <a:off x="3460750" y="984250"/>
            <a:ext cx="5257800" cy="4889500"/>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2" name="Structural Complexity - DAGs"/>
          <p:cNvSpPr txBox="1"/>
          <p:nvPr>
            <p:ph type="title"/>
          </p:nvPr>
        </p:nvSpPr>
        <p:spPr>
          <a:prstGeom prst="rect">
            <a:avLst/>
          </a:prstGeom>
        </p:spPr>
        <p:txBody>
          <a:bodyPr/>
          <a:lstStyle/>
          <a:p>
            <a:pPr/>
            <a:r>
              <a:t>Structural Complexity - DAGs</a:t>
            </a:r>
          </a:p>
        </p:txBody>
      </p:sp>
      <p:sp>
        <p:nvSpPr>
          <p:cNvPr id="503" name="Slide Number"/>
          <p:cNvSpPr txBox="1"/>
          <p:nvPr>
            <p:ph type="sldNum" sz="quarter" idx="2"/>
          </p:nvPr>
        </p:nvSpPr>
        <p:spPr>
          <a:xfrm>
            <a:off x="5954096" y="6506918"/>
            <a:ext cx="28063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4" name="Image" descr="Image"/>
          <p:cNvPicPr>
            <a:picLocks noChangeAspect="1"/>
          </p:cNvPicPr>
          <p:nvPr/>
        </p:nvPicPr>
        <p:blipFill>
          <a:blip r:embed="rId3">
            <a:extLst/>
          </a:blip>
          <a:stretch>
            <a:fillRect/>
          </a:stretch>
        </p:blipFill>
        <p:spPr>
          <a:xfrm>
            <a:off x="3841750" y="984250"/>
            <a:ext cx="4495800" cy="4889500"/>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8" name="Structural Complexity - Directed Graphs"/>
          <p:cNvSpPr txBox="1"/>
          <p:nvPr>
            <p:ph type="title"/>
          </p:nvPr>
        </p:nvSpPr>
        <p:spPr>
          <a:prstGeom prst="rect">
            <a:avLst/>
          </a:prstGeom>
        </p:spPr>
        <p:txBody>
          <a:bodyPr/>
          <a:lstStyle/>
          <a:p>
            <a:pPr/>
            <a:r>
              <a:t>Structural Complexity - Directed Graphs</a:t>
            </a:r>
          </a:p>
        </p:txBody>
      </p:sp>
      <p:sp>
        <p:nvSpPr>
          <p:cNvPr id="509" name="Slide Number"/>
          <p:cNvSpPr txBox="1"/>
          <p:nvPr>
            <p:ph type="sldNum" sz="quarter" idx="2"/>
          </p:nvPr>
        </p:nvSpPr>
        <p:spPr>
          <a:xfrm>
            <a:off x="5955239" y="6506918"/>
            <a:ext cx="278348"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0" name="Image" descr="Image"/>
          <p:cNvPicPr>
            <a:picLocks noChangeAspect="1"/>
          </p:cNvPicPr>
          <p:nvPr/>
        </p:nvPicPr>
        <p:blipFill>
          <a:blip r:embed="rId3">
            <a:extLst/>
          </a:blip>
          <a:stretch>
            <a:fillRect/>
          </a:stretch>
        </p:blipFill>
        <p:spPr>
          <a:xfrm>
            <a:off x="3841750" y="977900"/>
            <a:ext cx="4495800" cy="49022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Failed Software Projects"/>
          <p:cNvSpPr txBox="1"/>
          <p:nvPr>
            <p:ph type="title"/>
          </p:nvPr>
        </p:nvSpPr>
        <p:spPr>
          <a:prstGeom prst="rect">
            <a:avLst/>
          </a:prstGeom>
        </p:spPr>
        <p:txBody>
          <a:bodyPr/>
          <a:lstStyle/>
          <a:p>
            <a:pPr/>
            <a:r>
              <a:t>Failed Software Projects</a:t>
            </a:r>
          </a:p>
        </p:txBody>
      </p:sp>
      <p:sp>
        <p:nvSpPr>
          <p:cNvPr id="155" name="Slide Number"/>
          <p:cNvSpPr txBox="1"/>
          <p:nvPr>
            <p:ph type="sldNum" sz="quarter" idx="2"/>
          </p:nvPr>
        </p:nvSpPr>
        <p:spPr>
          <a:xfrm>
            <a:off x="6000501" y="6506918"/>
            <a:ext cx="187823"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6" name="pasted-movie.png" descr="pasted-movie.png"/>
          <p:cNvPicPr>
            <a:picLocks noChangeAspect="1"/>
          </p:cNvPicPr>
          <p:nvPr/>
        </p:nvPicPr>
        <p:blipFill>
          <a:blip r:embed="rId3">
            <a:extLst/>
          </a:blip>
          <a:stretch>
            <a:fillRect/>
          </a:stretch>
        </p:blipFill>
        <p:spPr>
          <a:xfrm>
            <a:off x="2066131" y="1085850"/>
            <a:ext cx="8047089" cy="5464244"/>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4" name="Title 1"/>
          <p:cNvSpPr txBox="1"/>
          <p:nvPr>
            <p:ph type="title"/>
          </p:nvPr>
        </p:nvSpPr>
        <p:spPr>
          <a:xfrm>
            <a:off x="795528" y="2798064"/>
            <a:ext cx="5907024" cy="1399033"/>
          </a:xfrm>
          <a:prstGeom prst="rect">
            <a:avLst/>
          </a:prstGeom>
        </p:spPr>
        <p:txBody>
          <a:bodyPr/>
          <a:lstStyle/>
          <a:p>
            <a:pPr/>
            <a:r>
              <a:t>Free Relationships</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8" name="Free relationships"/>
          <p:cNvSpPr txBox="1"/>
          <p:nvPr>
            <p:ph type="title"/>
          </p:nvPr>
        </p:nvSpPr>
        <p:spPr>
          <a:prstGeom prst="rect">
            <a:avLst/>
          </a:prstGeom>
        </p:spPr>
        <p:txBody>
          <a:bodyPr/>
          <a:lstStyle/>
          <a:p>
            <a:pPr/>
            <a:r>
              <a:t>Free relationships</a:t>
            </a:r>
          </a:p>
        </p:txBody>
      </p:sp>
      <p:sp>
        <p:nvSpPr>
          <p:cNvPr id="519" name="A free relationship is an extrinsic relationship that is not managed between parts of an object.…"/>
          <p:cNvSpPr txBox="1"/>
          <p:nvPr>
            <p:ph type="body" idx="1"/>
          </p:nvPr>
        </p:nvSpPr>
        <p:spPr>
          <a:prstGeom prst="rect">
            <a:avLst/>
          </a:prstGeom>
        </p:spPr>
        <p:txBody>
          <a:bodyPr/>
          <a:lstStyle/>
          <a:p>
            <a:pPr/>
            <a:r>
              <a:t>A </a:t>
            </a:r>
            <a:r>
              <a:rPr i="1"/>
              <a:t>free relationship</a:t>
            </a:r>
            <a:r>
              <a:t> is an extrinsic relationship that is not managed between parts of an object.</a:t>
            </a:r>
          </a:p>
          <a:p>
            <a:pPr/>
            <a:r>
              <a:t>If we assume local reasoning what meaningful structures can we build?</a:t>
            </a:r>
          </a:p>
        </p:txBody>
      </p:sp>
      <p:sp>
        <p:nvSpPr>
          <p:cNvPr id="520" name="Slide Number"/>
          <p:cNvSpPr txBox="1"/>
          <p:nvPr>
            <p:ph type="sldNum" sz="quarter" idx="2"/>
          </p:nvPr>
        </p:nvSpPr>
        <p:spPr>
          <a:xfrm>
            <a:off x="5972231" y="6506918"/>
            <a:ext cx="24436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4" name="CALM"/>
          <p:cNvSpPr txBox="1"/>
          <p:nvPr>
            <p:ph type="title"/>
          </p:nvPr>
        </p:nvSpPr>
        <p:spPr>
          <a:prstGeom prst="rect">
            <a:avLst/>
          </a:prstGeom>
        </p:spPr>
        <p:txBody>
          <a:bodyPr/>
          <a:lstStyle/>
          <a:p>
            <a:pPr/>
            <a:r>
              <a:t>CALM</a:t>
            </a:r>
          </a:p>
        </p:txBody>
      </p:sp>
      <p:sp>
        <p:nvSpPr>
          <p:cNvPr id="525" name="&quot;Question: What is the family of problems that can be consistently computed in a distributed fashion without coordination, and what problems lie outside that family?&quot;…"/>
          <p:cNvSpPr txBox="1"/>
          <p:nvPr>
            <p:ph type="body" idx="1"/>
          </p:nvPr>
        </p:nvSpPr>
        <p:spPr>
          <a:prstGeom prst="rect">
            <a:avLst/>
          </a:prstGeom>
        </p:spPr>
        <p:txBody>
          <a:bodyPr/>
          <a:lstStyle/>
          <a:p>
            <a:pPr marL="538558" marR="538480"/>
            <a:r>
              <a:t>"Question: What is the family of problems that can be consistently computed in a distributed fashion without coordination, and what problems lie outside that family?"</a:t>
            </a:r>
          </a:p>
          <a:p>
            <a:pPr lvl="1"/>
            <a:r>
              <a:t>– </a:t>
            </a:r>
            <a:r>
              <a:rPr u="sng">
                <a:solidFill>
                  <a:srgbClr val="5F5F5F"/>
                </a:solidFill>
                <a:uFill>
                  <a:solidFill>
                    <a:srgbClr val="5F5F5F"/>
                  </a:solidFill>
                </a:uFill>
                <a:hlinkClick r:id="rId3" invalidUrl="" action="" tgtFrame="" tooltip="" history="1" highlightClick="0" endSnd="0"/>
              </a:rPr>
              <a:t>Keeping CALM: WhenDistributed Consistency is Easy</a:t>
            </a:r>
          </a:p>
        </p:txBody>
      </p:sp>
      <p:sp>
        <p:nvSpPr>
          <p:cNvPr id="526" name="Slide Number"/>
          <p:cNvSpPr txBox="1"/>
          <p:nvPr>
            <p:ph type="sldNum" sz="quarter" idx="2"/>
          </p:nvPr>
        </p:nvSpPr>
        <p:spPr>
          <a:xfrm>
            <a:off x="5962401" y="6506918"/>
            <a:ext cx="264023"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0" name="CALM"/>
          <p:cNvSpPr txBox="1"/>
          <p:nvPr>
            <p:ph type="title"/>
          </p:nvPr>
        </p:nvSpPr>
        <p:spPr>
          <a:prstGeom prst="rect">
            <a:avLst/>
          </a:prstGeom>
        </p:spPr>
        <p:txBody>
          <a:bodyPr/>
          <a:lstStyle/>
          <a:p>
            <a:pPr/>
            <a:r>
              <a:t>CALM</a:t>
            </a:r>
          </a:p>
        </p:txBody>
      </p:sp>
      <p:sp>
        <p:nvSpPr>
          <p:cNvPr id="531" name="&quot;A program has a consistent, coordination-free distributed implementation if and only if it is monotonic.&quot;…"/>
          <p:cNvSpPr txBox="1"/>
          <p:nvPr>
            <p:ph type="body" idx="1"/>
          </p:nvPr>
        </p:nvSpPr>
        <p:spPr>
          <a:prstGeom prst="rect">
            <a:avLst/>
          </a:prstGeom>
        </p:spPr>
        <p:txBody>
          <a:bodyPr/>
          <a:lstStyle/>
          <a:p>
            <a:pPr/>
            <a:r>
              <a:t>"A program has a consistent, coordination-free distributed implementation if and only if it is monotonic."</a:t>
            </a:r>
          </a:p>
          <a:p>
            <a:pPr lvl="1"/>
            <a:r>
              <a:t>– </a:t>
            </a:r>
            <a:r>
              <a:rPr u="sng">
                <a:solidFill>
                  <a:srgbClr val="5F5F5F"/>
                </a:solidFill>
                <a:uFill>
                  <a:solidFill>
                    <a:srgbClr val="5F5F5F"/>
                  </a:solidFill>
                </a:uFill>
                <a:hlinkClick r:id="rId3" invalidUrl="" action="" tgtFrame="" tooltip="" history="1" highlightClick="0" endSnd="0"/>
              </a:rPr>
              <a:t>Keeping CALM: WhenDistributed Consistency is Easy</a:t>
            </a:r>
          </a:p>
        </p:txBody>
      </p:sp>
      <p:sp>
        <p:nvSpPr>
          <p:cNvPr id="532" name="Slide Number"/>
          <p:cNvSpPr txBox="1"/>
          <p:nvPr>
            <p:ph type="sldNum" sz="quarter" idx="2"/>
          </p:nvPr>
        </p:nvSpPr>
        <p:spPr>
          <a:xfrm>
            <a:off x="5961258" y="6506918"/>
            <a:ext cx="266309"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6" name="CALM"/>
          <p:cNvSpPr txBox="1"/>
          <p:nvPr>
            <p:ph type="title"/>
          </p:nvPr>
        </p:nvSpPr>
        <p:spPr>
          <a:prstGeom prst="rect">
            <a:avLst/>
          </a:prstGeom>
        </p:spPr>
        <p:txBody>
          <a:bodyPr/>
          <a:lstStyle/>
          <a:p>
            <a:pPr/>
            <a:r>
              <a:t>CALM</a:t>
            </a:r>
          </a:p>
        </p:txBody>
      </p:sp>
      <p:sp>
        <p:nvSpPr>
          <p:cNvPr id="537" name="Conflict-free replicated data types(CRDTs) provide a framework for monotonic programming patterns…"/>
          <p:cNvSpPr txBox="1"/>
          <p:nvPr>
            <p:ph type="body" idx="1"/>
          </p:nvPr>
        </p:nvSpPr>
        <p:spPr>
          <a:prstGeom prst="rect">
            <a:avLst/>
          </a:prstGeom>
        </p:spPr>
        <p:txBody>
          <a:bodyPr/>
          <a:lstStyle/>
          <a:p>
            <a:pPr/>
            <a:r>
              <a:t>Conflict-free replicated data types(CRDTs) provide a framework for monotonic programming patterns</a:t>
            </a:r>
          </a:p>
          <a:p>
            <a:pPr/>
            <a:r>
              <a:t>An immutable variable is a monotonic pattern that transitions from undefined to its final value and never returns. Immutable variables generalize to immutable data structures</a:t>
            </a:r>
          </a:p>
        </p:txBody>
      </p:sp>
      <p:sp>
        <p:nvSpPr>
          <p:cNvPr id="538" name="Slide Number"/>
          <p:cNvSpPr txBox="1"/>
          <p:nvPr>
            <p:ph type="sldNum" sz="quarter" idx="2"/>
          </p:nvPr>
        </p:nvSpPr>
        <p:spPr>
          <a:xfrm>
            <a:off x="5965449" y="6506918"/>
            <a:ext cx="257927"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2" name="Image" descr="Image"/>
          <p:cNvPicPr>
            <a:picLocks noChangeAspect="1"/>
          </p:cNvPicPr>
          <p:nvPr/>
        </p:nvPicPr>
        <p:blipFill>
          <a:blip r:embed="rId3">
            <a:extLst/>
          </a:blip>
          <a:stretch>
            <a:fillRect/>
          </a:stretch>
        </p:blipFill>
        <p:spPr>
          <a:xfrm>
            <a:off x="3316004" y="2705854"/>
            <a:ext cx="5556807" cy="1446292"/>
          </a:xfrm>
          <a:prstGeom prst="rect">
            <a:avLst/>
          </a:prstGeom>
          <a:ln w="12700">
            <a:miter lim="400000"/>
          </a:ln>
        </p:spPr>
      </p:pic>
      <p:pic>
        <p:nvPicPr>
          <p:cNvPr id="543" name="Image" descr="Image"/>
          <p:cNvPicPr>
            <a:picLocks noChangeAspect="1"/>
          </p:cNvPicPr>
          <p:nvPr/>
        </p:nvPicPr>
        <p:blipFill>
          <a:blip r:embed="rId4">
            <a:extLst/>
          </a:blip>
          <a:stretch>
            <a:fillRect/>
          </a:stretch>
        </p:blipFill>
        <p:spPr>
          <a:xfrm>
            <a:off x="3322118" y="2705854"/>
            <a:ext cx="2816464" cy="1446292"/>
          </a:xfrm>
          <a:prstGeom prst="rect">
            <a:avLst/>
          </a:prstGeom>
          <a:ln w="12700">
            <a:miter lim="400000"/>
          </a:ln>
        </p:spPr>
      </p:pic>
      <p:sp>
        <p:nvSpPr>
          <p:cNvPr id="544" name="Russian Coat Check Algorithm"/>
          <p:cNvSpPr txBox="1"/>
          <p:nvPr>
            <p:ph type="title"/>
          </p:nvPr>
        </p:nvSpPr>
        <p:spPr>
          <a:prstGeom prst="rect">
            <a:avLst/>
          </a:prstGeom>
        </p:spPr>
        <p:txBody>
          <a:bodyPr/>
          <a:lstStyle/>
          <a:p>
            <a:pPr/>
            <a:r>
              <a:t>Russian Coat Check Algorithm</a:t>
            </a:r>
          </a:p>
        </p:txBody>
      </p:sp>
      <p:sp>
        <p:nvSpPr>
          <p:cNvPr id="545" name="Slide Number"/>
          <p:cNvSpPr txBox="1"/>
          <p:nvPr>
            <p:ph type="sldNum" sz="quarter" idx="2"/>
          </p:nvPr>
        </p:nvSpPr>
        <p:spPr>
          <a:xfrm>
            <a:off x="5963392" y="6506918"/>
            <a:ext cx="26204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6" name="Image" descr="Image"/>
          <p:cNvPicPr>
            <a:picLocks noChangeAspect="1"/>
          </p:cNvPicPr>
          <p:nvPr/>
        </p:nvPicPr>
        <p:blipFill>
          <a:blip r:embed="rId5">
            <a:extLst/>
          </a:blip>
          <a:stretch>
            <a:fillRect/>
          </a:stretch>
        </p:blipFill>
        <p:spPr>
          <a:xfrm>
            <a:off x="3318118" y="2705854"/>
            <a:ext cx="761208" cy="1446292"/>
          </a:xfrm>
          <a:prstGeom prst="rect">
            <a:avLst/>
          </a:prstGeom>
          <a:ln w="12700">
            <a:miter lim="400000"/>
          </a:ln>
        </p:spPr>
      </p:pic>
      <p:pic>
        <p:nvPicPr>
          <p:cNvPr id="547" name="Image" descr="Image"/>
          <p:cNvPicPr>
            <a:picLocks noChangeAspect="1"/>
          </p:cNvPicPr>
          <p:nvPr/>
        </p:nvPicPr>
        <p:blipFill>
          <a:blip r:embed="rId6">
            <a:extLst/>
          </a:blip>
          <a:stretch>
            <a:fillRect/>
          </a:stretch>
        </p:blipFill>
        <p:spPr>
          <a:xfrm>
            <a:off x="4003204" y="2705854"/>
            <a:ext cx="761207" cy="1446292"/>
          </a:xfrm>
          <a:prstGeom prst="rect">
            <a:avLst/>
          </a:prstGeom>
          <a:ln w="12700">
            <a:miter lim="400000"/>
          </a:ln>
        </p:spPr>
      </p:pic>
      <p:pic>
        <p:nvPicPr>
          <p:cNvPr id="548" name="Image" descr="Image"/>
          <p:cNvPicPr>
            <a:picLocks noChangeAspect="1"/>
          </p:cNvPicPr>
          <p:nvPr/>
        </p:nvPicPr>
        <p:blipFill>
          <a:blip r:embed="rId7">
            <a:extLst/>
          </a:blip>
          <a:stretch>
            <a:fillRect/>
          </a:stretch>
        </p:blipFill>
        <p:spPr>
          <a:xfrm>
            <a:off x="4688289" y="2705854"/>
            <a:ext cx="761208" cy="1446292"/>
          </a:xfrm>
          <a:prstGeom prst="rect">
            <a:avLst/>
          </a:prstGeom>
          <a:ln w="12700">
            <a:miter lim="400000"/>
          </a:ln>
        </p:spPr>
      </p:pic>
      <p:pic>
        <p:nvPicPr>
          <p:cNvPr id="549" name="Image" descr="Image"/>
          <p:cNvPicPr>
            <a:picLocks noChangeAspect="1"/>
          </p:cNvPicPr>
          <p:nvPr/>
        </p:nvPicPr>
        <p:blipFill>
          <a:blip r:embed="rId8">
            <a:extLst/>
          </a:blip>
          <a:stretch>
            <a:fillRect/>
          </a:stretch>
        </p:blipFill>
        <p:spPr>
          <a:xfrm>
            <a:off x="5371031" y="2705854"/>
            <a:ext cx="761207" cy="1446292"/>
          </a:xfrm>
          <a:prstGeom prst="rect">
            <a:avLst/>
          </a:prstGeom>
          <a:ln w="12700">
            <a:miter lim="400000"/>
          </a:ln>
        </p:spPr>
      </p:pic>
      <p:pic>
        <p:nvPicPr>
          <p:cNvPr id="550" name="Image" descr="Image"/>
          <p:cNvPicPr>
            <a:picLocks noChangeAspect="1"/>
          </p:cNvPicPr>
          <p:nvPr/>
        </p:nvPicPr>
        <p:blipFill>
          <a:blip r:embed="rId9">
            <a:extLst/>
          </a:blip>
          <a:stretch>
            <a:fillRect/>
          </a:stretch>
        </p:blipFill>
        <p:spPr>
          <a:xfrm>
            <a:off x="6048967" y="2705854"/>
            <a:ext cx="761208" cy="1446292"/>
          </a:xfrm>
          <a:prstGeom prst="rect">
            <a:avLst/>
          </a:prstGeom>
          <a:ln w="12700">
            <a:miter lim="400000"/>
          </a:ln>
        </p:spPr>
      </p:pic>
      <p:pic>
        <p:nvPicPr>
          <p:cNvPr id="551" name="Image" descr="Image"/>
          <p:cNvPicPr>
            <a:picLocks noChangeAspect="1"/>
          </p:cNvPicPr>
          <p:nvPr/>
        </p:nvPicPr>
        <p:blipFill>
          <a:blip r:embed="rId10">
            <a:extLst/>
          </a:blip>
          <a:stretch>
            <a:fillRect/>
          </a:stretch>
        </p:blipFill>
        <p:spPr>
          <a:xfrm>
            <a:off x="6738674" y="2705854"/>
            <a:ext cx="761207" cy="1446292"/>
          </a:xfrm>
          <a:prstGeom prst="rect">
            <a:avLst/>
          </a:prstGeom>
          <a:ln w="12700">
            <a:miter lim="400000"/>
          </a:ln>
        </p:spPr>
      </p:pic>
      <p:pic>
        <p:nvPicPr>
          <p:cNvPr id="552" name="Image" descr="Image"/>
          <p:cNvPicPr>
            <a:picLocks noChangeAspect="1"/>
          </p:cNvPicPr>
          <p:nvPr/>
        </p:nvPicPr>
        <p:blipFill>
          <a:blip r:embed="rId11">
            <a:extLst/>
          </a:blip>
          <a:stretch>
            <a:fillRect/>
          </a:stretch>
        </p:blipFill>
        <p:spPr>
          <a:xfrm>
            <a:off x="7415989" y="2705854"/>
            <a:ext cx="761208" cy="1446292"/>
          </a:xfrm>
          <a:prstGeom prst="rect">
            <a:avLst/>
          </a:prstGeom>
          <a:ln w="12700">
            <a:miter lim="400000"/>
          </a:ln>
        </p:spPr>
      </p:pic>
      <p:pic>
        <p:nvPicPr>
          <p:cNvPr id="553" name="Image" descr="Image"/>
          <p:cNvPicPr>
            <a:picLocks noChangeAspect="1"/>
          </p:cNvPicPr>
          <p:nvPr/>
        </p:nvPicPr>
        <p:blipFill>
          <a:blip r:embed="rId12">
            <a:extLst/>
          </a:blip>
          <a:stretch>
            <a:fillRect/>
          </a:stretch>
        </p:blipFill>
        <p:spPr>
          <a:xfrm>
            <a:off x="8099975" y="2705854"/>
            <a:ext cx="761207" cy="144629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546"/>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300"/>
                                  </p:stCondLst>
                                  <p:iterate type="el" backwards="0">
                                    <p:tmAbs val="0"/>
                                  </p:iterate>
                                  <p:childTnLst>
                                    <p:set>
                                      <p:cBhvr>
                                        <p:cTn id="9" fill="hold"/>
                                        <p:tgtEl>
                                          <p:spTgt spid="547"/>
                                        </p:tgtEl>
                                        <p:attrNameLst>
                                          <p:attrName>style.visibility</p:attrName>
                                        </p:attrNameLst>
                                      </p:cBhvr>
                                      <p:to>
                                        <p:strVal val="visible"/>
                                      </p:to>
                                    </p:set>
                                  </p:childTnLst>
                                </p:cTn>
                              </p:par>
                            </p:childTnLst>
                          </p:cTn>
                        </p:par>
                        <p:par>
                          <p:cTn id="10" fill="hold">
                            <p:stCondLst>
                              <p:cond delay="300"/>
                            </p:stCondLst>
                            <p:childTnLst>
                              <p:par>
                                <p:cTn id="11" presetClass="entr" nodeType="afterEffect" presetSubtype="0" presetID="1" grpId="3" fill="hold">
                                  <p:stCondLst>
                                    <p:cond delay="300"/>
                                  </p:stCondLst>
                                  <p:iterate type="el" backwards="0">
                                    <p:tmAbs val="0"/>
                                  </p:iterate>
                                  <p:childTnLst>
                                    <p:set>
                                      <p:cBhvr>
                                        <p:cTn id="12" fill="hold"/>
                                        <p:tgtEl>
                                          <p:spTgt spid="548"/>
                                        </p:tgtEl>
                                        <p:attrNameLst>
                                          <p:attrName>style.visibility</p:attrName>
                                        </p:attrNameLst>
                                      </p:cBhvr>
                                      <p:to>
                                        <p:strVal val="visible"/>
                                      </p:to>
                                    </p:set>
                                  </p:childTnLst>
                                </p:cTn>
                              </p:par>
                            </p:childTnLst>
                          </p:cTn>
                        </p:par>
                        <p:par>
                          <p:cTn id="13" fill="hold">
                            <p:stCondLst>
                              <p:cond delay="600"/>
                            </p:stCondLst>
                            <p:childTnLst>
                              <p:par>
                                <p:cTn id="14" presetClass="entr" nodeType="afterEffect" presetSubtype="0" presetID="1" grpId="4" fill="hold">
                                  <p:stCondLst>
                                    <p:cond delay="0"/>
                                  </p:stCondLst>
                                  <p:iterate type="el" backwards="0">
                                    <p:tmAbs val="0"/>
                                  </p:iterate>
                                  <p:childTnLst>
                                    <p:set>
                                      <p:cBhvr>
                                        <p:cTn id="15" fill="hold"/>
                                        <p:tgtEl>
                                          <p:spTgt spid="543"/>
                                        </p:tgtEl>
                                        <p:attrNameLst>
                                          <p:attrName>style.visibility</p:attrName>
                                        </p:attrNameLst>
                                      </p:cBhvr>
                                      <p:to>
                                        <p:strVal val="visible"/>
                                      </p:to>
                                    </p:set>
                                  </p:childTnLst>
                                </p:cTn>
                              </p:par>
                            </p:childTnLst>
                          </p:cTn>
                        </p:par>
                        <p:par>
                          <p:cTn id="16" fill="hold">
                            <p:stCondLst>
                              <p:cond delay="600"/>
                            </p:stCondLst>
                            <p:childTnLst>
                              <p:par>
                                <p:cTn id="17" presetClass="entr" nodeType="afterEffect" presetSubtype="0" presetID="1" grpId="5" fill="hold">
                                  <p:stCondLst>
                                    <p:cond delay="300"/>
                                  </p:stCondLst>
                                  <p:iterate type="el" backwards="0">
                                    <p:tmAbs val="0"/>
                                  </p:iterate>
                                  <p:childTnLst>
                                    <p:set>
                                      <p:cBhvr>
                                        <p:cTn id="18" fill="hold"/>
                                        <p:tgtEl>
                                          <p:spTgt spid="549"/>
                                        </p:tgtEl>
                                        <p:attrNameLst>
                                          <p:attrName>style.visibility</p:attrName>
                                        </p:attrNameLst>
                                      </p:cBhvr>
                                      <p:to>
                                        <p:strVal val="visible"/>
                                      </p:to>
                                    </p:set>
                                  </p:childTnLst>
                                </p:cTn>
                              </p:par>
                            </p:childTnLst>
                          </p:cTn>
                        </p:par>
                        <p:par>
                          <p:cTn id="19" fill="hold">
                            <p:stCondLst>
                              <p:cond delay="900"/>
                            </p:stCondLst>
                            <p:childTnLst>
                              <p:par>
                                <p:cTn id="20" presetClass="entr" nodeType="afterEffect" presetSubtype="0" presetID="1" grpId="6" fill="hold">
                                  <p:stCondLst>
                                    <p:cond delay="300"/>
                                  </p:stCondLst>
                                  <p:iterate type="el" backwards="0">
                                    <p:tmAbs val="0"/>
                                  </p:iterate>
                                  <p:childTnLst>
                                    <p:set>
                                      <p:cBhvr>
                                        <p:cTn id="21" fill="hold"/>
                                        <p:tgtEl>
                                          <p:spTgt spid="550"/>
                                        </p:tgtEl>
                                        <p:attrNameLst>
                                          <p:attrName>style.visibility</p:attrName>
                                        </p:attrNameLst>
                                      </p:cBhvr>
                                      <p:to>
                                        <p:strVal val="visible"/>
                                      </p:to>
                                    </p:set>
                                  </p:childTnLst>
                                </p:cTn>
                              </p:par>
                            </p:childTnLst>
                          </p:cTn>
                        </p:par>
                        <p:par>
                          <p:cTn id="22" fill="hold">
                            <p:stCondLst>
                              <p:cond delay="1200"/>
                            </p:stCondLst>
                            <p:childTnLst>
                              <p:par>
                                <p:cTn id="23" presetClass="entr" nodeType="afterEffect" presetSubtype="0" presetID="1" grpId="7" fill="hold">
                                  <p:stCondLst>
                                    <p:cond delay="0"/>
                                  </p:stCondLst>
                                  <p:iterate type="el" backwards="0">
                                    <p:tmAbs val="0"/>
                                  </p:iterate>
                                  <p:childTnLst>
                                    <p:set>
                                      <p:cBhvr>
                                        <p:cTn id="24" fill="hold"/>
                                        <p:tgtEl>
                                          <p:spTgt spid="542"/>
                                        </p:tgtEl>
                                        <p:attrNameLst>
                                          <p:attrName>style.visibility</p:attrName>
                                        </p:attrNameLst>
                                      </p:cBhvr>
                                      <p:to>
                                        <p:strVal val="visible"/>
                                      </p:to>
                                    </p:set>
                                  </p:childTnLst>
                                </p:cTn>
                              </p:par>
                            </p:childTnLst>
                          </p:cTn>
                        </p:par>
                        <p:par>
                          <p:cTn id="25" fill="hold">
                            <p:stCondLst>
                              <p:cond delay="1200"/>
                            </p:stCondLst>
                            <p:childTnLst>
                              <p:par>
                                <p:cTn id="26" presetClass="entr" nodeType="afterEffect" presetSubtype="0" presetID="1" grpId="8" fill="hold">
                                  <p:stCondLst>
                                    <p:cond delay="300"/>
                                  </p:stCondLst>
                                  <p:iterate type="el" backwards="0">
                                    <p:tmAbs val="0"/>
                                  </p:iterate>
                                  <p:childTnLst>
                                    <p:set>
                                      <p:cBhvr>
                                        <p:cTn id="27" fill="hold"/>
                                        <p:tgtEl>
                                          <p:spTgt spid="551"/>
                                        </p:tgtEl>
                                        <p:attrNameLst>
                                          <p:attrName>style.visibility</p:attrName>
                                        </p:attrNameLst>
                                      </p:cBhvr>
                                      <p:to>
                                        <p:strVal val="visible"/>
                                      </p:to>
                                    </p:set>
                                  </p:childTnLst>
                                </p:cTn>
                              </p:par>
                            </p:childTnLst>
                          </p:cTn>
                        </p:par>
                        <p:par>
                          <p:cTn id="28" fill="hold">
                            <p:stCondLst>
                              <p:cond delay="1500"/>
                            </p:stCondLst>
                            <p:childTnLst>
                              <p:par>
                                <p:cTn id="29" presetClass="entr" nodeType="afterEffect" presetSubtype="0" presetID="1" grpId="9" fill="hold">
                                  <p:stCondLst>
                                    <p:cond delay="300"/>
                                  </p:stCondLst>
                                  <p:iterate type="el" backwards="0">
                                    <p:tmAbs val="0"/>
                                  </p:iterate>
                                  <p:childTnLst>
                                    <p:set>
                                      <p:cBhvr>
                                        <p:cTn id="30" fill="hold"/>
                                        <p:tgtEl>
                                          <p:spTgt spid="552"/>
                                        </p:tgtEl>
                                        <p:attrNameLst>
                                          <p:attrName>style.visibility</p:attrName>
                                        </p:attrNameLst>
                                      </p:cBhvr>
                                      <p:to>
                                        <p:strVal val="visible"/>
                                      </p:to>
                                    </p:set>
                                  </p:childTnLst>
                                </p:cTn>
                              </p:par>
                            </p:childTnLst>
                          </p:cTn>
                        </p:par>
                        <p:par>
                          <p:cTn id="31" fill="hold">
                            <p:stCondLst>
                              <p:cond delay="1800"/>
                            </p:stCondLst>
                            <p:childTnLst>
                              <p:par>
                                <p:cTn id="32" presetClass="entr" nodeType="afterEffect" presetSubtype="0" presetID="1" grpId="10" fill="hold">
                                  <p:stCondLst>
                                    <p:cond delay="300"/>
                                  </p:stCondLst>
                                  <p:iterate type="el" backwards="0">
                                    <p:tmAbs val="0"/>
                                  </p:iterate>
                                  <p:childTnLst>
                                    <p:set>
                                      <p:cBhvr>
                                        <p:cTn id="33" fill="hold"/>
                                        <p:tgtEl>
                                          <p:spTgt spid="5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2" grpId="7"/>
      <p:bldP build="whole" bldLvl="1" animBg="1" rev="0" advAuto="0" spid="553" grpId="10"/>
      <p:bldP build="whole" bldLvl="1" animBg="1" rev="0" advAuto="0" spid="551" grpId="8"/>
      <p:bldP build="whole" bldLvl="1" animBg="1" rev="0" advAuto="0" spid="547" grpId="2"/>
      <p:bldP build="whole" bldLvl="1" animBg="1" rev="0" advAuto="0" spid="548" grpId="3"/>
      <p:bldP build="whole" bldLvl="1" animBg="1" rev="0" advAuto="0" spid="546" grpId="1"/>
      <p:bldP build="whole" bldLvl="1" animBg="1" rev="0" advAuto="0" spid="543" grpId="4"/>
      <p:bldP build="whole" bldLvl="1" animBg="1" rev="0" advAuto="0" spid="549" grpId="5"/>
      <p:bldP build="whole" bldLvl="1" animBg="1" rev="0" advAuto="0" spid="550" grpId="6"/>
      <p:bldP build="whole" bldLvl="1" animBg="1" rev="0" advAuto="0" spid="552" grpId="9"/>
    </p:bldLst>
  </p:timing>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7" name="Russian Coat Check Algorithm"/>
          <p:cNvSpPr txBox="1"/>
          <p:nvPr>
            <p:ph type="title"/>
          </p:nvPr>
        </p:nvSpPr>
        <p:spPr>
          <a:prstGeom prst="rect">
            <a:avLst/>
          </a:prstGeom>
        </p:spPr>
        <p:txBody>
          <a:bodyPr/>
          <a:lstStyle/>
          <a:p>
            <a:pPr/>
            <a:r>
              <a:t>Russian Coat Check Algorithm</a:t>
            </a:r>
          </a:p>
        </p:txBody>
      </p:sp>
      <p:sp>
        <p:nvSpPr>
          <p:cNvPr id="558" name="Slide Number"/>
          <p:cNvSpPr txBox="1"/>
          <p:nvPr>
            <p:ph type="sldNum" sz="quarter" idx="2"/>
          </p:nvPr>
        </p:nvSpPr>
        <p:spPr>
          <a:xfrm>
            <a:off x="5961563" y="6506918"/>
            <a:ext cx="265700"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59" name="Image" descr="Image"/>
          <p:cNvPicPr>
            <a:picLocks noChangeAspect="1"/>
          </p:cNvPicPr>
          <p:nvPr/>
        </p:nvPicPr>
        <p:blipFill>
          <a:blip r:embed="rId3">
            <a:extLst/>
          </a:blip>
          <a:stretch>
            <a:fillRect/>
          </a:stretch>
        </p:blipFill>
        <p:spPr>
          <a:xfrm>
            <a:off x="3318118" y="2705854"/>
            <a:ext cx="761208" cy="1446292"/>
          </a:xfrm>
          <a:prstGeom prst="rect">
            <a:avLst/>
          </a:prstGeom>
          <a:ln w="12700">
            <a:miter lim="400000"/>
          </a:ln>
        </p:spPr>
      </p:pic>
      <p:pic>
        <p:nvPicPr>
          <p:cNvPr id="560" name="Image" descr="Image"/>
          <p:cNvPicPr>
            <a:picLocks noChangeAspect="1"/>
          </p:cNvPicPr>
          <p:nvPr/>
        </p:nvPicPr>
        <p:blipFill>
          <a:blip r:embed="rId4">
            <a:extLst/>
          </a:blip>
          <a:stretch>
            <a:fillRect/>
          </a:stretch>
        </p:blipFill>
        <p:spPr>
          <a:xfrm>
            <a:off x="4003204" y="2705854"/>
            <a:ext cx="761207" cy="1446292"/>
          </a:xfrm>
          <a:prstGeom prst="rect">
            <a:avLst/>
          </a:prstGeom>
          <a:ln w="12700">
            <a:miter lim="400000"/>
          </a:ln>
        </p:spPr>
      </p:pic>
      <p:pic>
        <p:nvPicPr>
          <p:cNvPr id="561" name="Image" descr="Image"/>
          <p:cNvPicPr>
            <a:picLocks noChangeAspect="1"/>
          </p:cNvPicPr>
          <p:nvPr/>
        </p:nvPicPr>
        <p:blipFill>
          <a:blip r:embed="rId5">
            <a:extLst/>
          </a:blip>
          <a:stretch>
            <a:fillRect/>
          </a:stretch>
        </p:blipFill>
        <p:spPr>
          <a:xfrm>
            <a:off x="4688289" y="2705854"/>
            <a:ext cx="761208" cy="1446292"/>
          </a:xfrm>
          <a:prstGeom prst="rect">
            <a:avLst/>
          </a:prstGeom>
          <a:ln w="12700">
            <a:miter lim="400000"/>
          </a:ln>
        </p:spPr>
      </p:pic>
      <p:pic>
        <p:nvPicPr>
          <p:cNvPr id="562" name="Image" descr="Image"/>
          <p:cNvPicPr>
            <a:picLocks noChangeAspect="1"/>
          </p:cNvPicPr>
          <p:nvPr/>
        </p:nvPicPr>
        <p:blipFill>
          <a:blip r:embed="rId6">
            <a:extLst/>
          </a:blip>
          <a:stretch>
            <a:fillRect/>
          </a:stretch>
        </p:blipFill>
        <p:spPr>
          <a:xfrm>
            <a:off x="5371031" y="2705854"/>
            <a:ext cx="761207" cy="1446292"/>
          </a:xfrm>
          <a:prstGeom prst="rect">
            <a:avLst/>
          </a:prstGeom>
          <a:ln w="12700">
            <a:miter lim="400000"/>
          </a:ln>
        </p:spPr>
      </p:pic>
      <p:pic>
        <p:nvPicPr>
          <p:cNvPr id="563" name="Image" descr="Image"/>
          <p:cNvPicPr>
            <a:picLocks noChangeAspect="1"/>
          </p:cNvPicPr>
          <p:nvPr/>
        </p:nvPicPr>
        <p:blipFill>
          <a:blip r:embed="rId7">
            <a:extLst/>
          </a:blip>
          <a:stretch>
            <a:fillRect/>
          </a:stretch>
        </p:blipFill>
        <p:spPr>
          <a:xfrm>
            <a:off x="6048967" y="2705854"/>
            <a:ext cx="761208" cy="1446292"/>
          </a:xfrm>
          <a:prstGeom prst="rect">
            <a:avLst/>
          </a:prstGeom>
          <a:ln w="12700">
            <a:miter lim="400000"/>
          </a:ln>
        </p:spPr>
      </p:pic>
      <p:pic>
        <p:nvPicPr>
          <p:cNvPr id="564" name="Image" descr="Image"/>
          <p:cNvPicPr>
            <a:picLocks noChangeAspect="1"/>
          </p:cNvPicPr>
          <p:nvPr/>
        </p:nvPicPr>
        <p:blipFill>
          <a:blip r:embed="rId8">
            <a:extLst/>
          </a:blip>
          <a:stretch>
            <a:fillRect/>
          </a:stretch>
        </p:blipFill>
        <p:spPr>
          <a:xfrm>
            <a:off x="6738674" y="2705854"/>
            <a:ext cx="761207" cy="1446292"/>
          </a:xfrm>
          <a:prstGeom prst="rect">
            <a:avLst/>
          </a:prstGeom>
          <a:ln w="12700">
            <a:miter lim="400000"/>
          </a:ln>
        </p:spPr>
      </p:pic>
      <p:pic>
        <p:nvPicPr>
          <p:cNvPr id="565" name="Image" descr="Image"/>
          <p:cNvPicPr>
            <a:picLocks noChangeAspect="1"/>
          </p:cNvPicPr>
          <p:nvPr/>
        </p:nvPicPr>
        <p:blipFill>
          <a:blip r:embed="rId9">
            <a:extLst/>
          </a:blip>
          <a:stretch>
            <a:fillRect/>
          </a:stretch>
        </p:blipFill>
        <p:spPr>
          <a:xfrm>
            <a:off x="7409646" y="2705854"/>
            <a:ext cx="761207" cy="1446292"/>
          </a:xfrm>
          <a:prstGeom prst="rect">
            <a:avLst/>
          </a:prstGeom>
          <a:ln w="12700">
            <a:miter lim="400000"/>
          </a:ln>
        </p:spPr>
      </p:pic>
      <p:pic>
        <p:nvPicPr>
          <p:cNvPr id="566" name="Image" descr="Image"/>
          <p:cNvPicPr>
            <a:picLocks noChangeAspect="1"/>
          </p:cNvPicPr>
          <p:nvPr/>
        </p:nvPicPr>
        <p:blipFill>
          <a:blip r:embed="rId10">
            <a:extLst/>
          </a:blip>
          <a:stretch>
            <a:fillRect/>
          </a:stretch>
        </p:blipFill>
        <p:spPr>
          <a:xfrm>
            <a:off x="8099975" y="2705854"/>
            <a:ext cx="761207" cy="1446292"/>
          </a:xfrm>
          <a:prstGeom prst="rect">
            <a:avLst/>
          </a:prstGeom>
          <a:ln w="12700">
            <a:miter lim="400000"/>
          </a:ln>
        </p:spPr>
      </p:pic>
      <p:pic>
        <p:nvPicPr>
          <p:cNvPr id="567" name="Image" descr="Image"/>
          <p:cNvPicPr>
            <a:picLocks noChangeAspect="1"/>
          </p:cNvPicPr>
          <p:nvPr/>
        </p:nvPicPr>
        <p:blipFill>
          <a:blip r:embed="rId11">
            <a:extLst/>
          </a:blip>
          <a:stretch>
            <a:fillRect/>
          </a:stretch>
        </p:blipFill>
        <p:spPr>
          <a:xfrm>
            <a:off x="3996860" y="3390719"/>
            <a:ext cx="761207" cy="761208"/>
          </a:xfrm>
          <a:prstGeom prst="rect">
            <a:avLst/>
          </a:prstGeom>
          <a:ln w="12700">
            <a:miter lim="400000"/>
          </a:ln>
        </p:spPr>
      </p:pic>
      <p:pic>
        <p:nvPicPr>
          <p:cNvPr id="568" name="Image" descr="Image"/>
          <p:cNvPicPr>
            <a:picLocks noChangeAspect="1"/>
          </p:cNvPicPr>
          <p:nvPr/>
        </p:nvPicPr>
        <p:blipFill>
          <a:blip r:embed="rId11">
            <a:extLst/>
          </a:blip>
          <a:stretch>
            <a:fillRect/>
          </a:stretch>
        </p:blipFill>
        <p:spPr>
          <a:xfrm>
            <a:off x="4686567" y="3390719"/>
            <a:ext cx="761207" cy="761208"/>
          </a:xfrm>
          <a:prstGeom prst="rect">
            <a:avLst/>
          </a:prstGeom>
          <a:ln w="12700">
            <a:miter lim="400000"/>
          </a:ln>
        </p:spPr>
      </p:pic>
      <p:pic>
        <p:nvPicPr>
          <p:cNvPr id="569" name="Image" descr="Image"/>
          <p:cNvPicPr>
            <a:picLocks noChangeAspect="1"/>
          </p:cNvPicPr>
          <p:nvPr/>
        </p:nvPicPr>
        <p:blipFill>
          <a:blip r:embed="rId11">
            <a:extLst/>
          </a:blip>
          <a:stretch>
            <a:fillRect/>
          </a:stretch>
        </p:blipFill>
        <p:spPr>
          <a:xfrm>
            <a:off x="6727710" y="3390719"/>
            <a:ext cx="761207" cy="761208"/>
          </a:xfrm>
          <a:prstGeom prst="rect">
            <a:avLst/>
          </a:prstGeom>
          <a:ln w="12700">
            <a:miter lim="400000"/>
          </a:ln>
        </p:spPr>
      </p:pic>
      <p:pic>
        <p:nvPicPr>
          <p:cNvPr id="570" name="Image" descr="Image"/>
          <p:cNvPicPr>
            <a:picLocks noChangeAspect="1"/>
          </p:cNvPicPr>
          <p:nvPr/>
        </p:nvPicPr>
        <p:blipFill>
          <a:blip r:embed="rId11">
            <a:extLst/>
          </a:blip>
          <a:stretch>
            <a:fillRect/>
          </a:stretch>
        </p:blipFill>
        <p:spPr>
          <a:xfrm>
            <a:off x="7410451" y="3390719"/>
            <a:ext cx="761207" cy="761208"/>
          </a:xfrm>
          <a:prstGeom prst="rect">
            <a:avLst/>
          </a:prstGeom>
          <a:ln w="12700">
            <a:miter lim="400000"/>
          </a:ln>
        </p:spPr>
      </p:pic>
      <p:pic>
        <p:nvPicPr>
          <p:cNvPr id="571" name="Image" descr="Image"/>
          <p:cNvPicPr>
            <a:picLocks noChangeAspect="1"/>
          </p:cNvPicPr>
          <p:nvPr/>
        </p:nvPicPr>
        <p:blipFill>
          <a:blip r:embed="rId11">
            <a:extLst/>
          </a:blip>
          <a:stretch>
            <a:fillRect/>
          </a:stretch>
        </p:blipFill>
        <p:spPr>
          <a:xfrm>
            <a:off x="8100158" y="3390719"/>
            <a:ext cx="761207" cy="76120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67"/>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300"/>
                                  </p:stCondLst>
                                  <p:iterate type="el" backwards="0">
                                    <p:tmAbs val="0"/>
                                  </p:iterate>
                                  <p:childTnLst>
                                    <p:set>
                                      <p:cBhvr>
                                        <p:cTn id="9" fill="hold"/>
                                        <p:tgtEl>
                                          <p:spTgt spid="570"/>
                                        </p:tgtEl>
                                        <p:attrNameLst>
                                          <p:attrName>style.visibility</p:attrName>
                                        </p:attrNameLst>
                                      </p:cBhvr>
                                      <p:to>
                                        <p:strVal val="visible"/>
                                      </p:to>
                                    </p:set>
                                  </p:childTnLst>
                                </p:cTn>
                              </p:par>
                            </p:childTnLst>
                          </p:cTn>
                        </p:par>
                        <p:par>
                          <p:cTn id="10" fill="hold">
                            <p:stCondLst>
                              <p:cond delay="300"/>
                            </p:stCondLst>
                            <p:childTnLst>
                              <p:par>
                                <p:cTn id="11" presetClass="entr" nodeType="afterEffect" presetSubtype="0" presetID="1" grpId="3" fill="hold">
                                  <p:stCondLst>
                                    <p:cond delay="200"/>
                                  </p:stCondLst>
                                  <p:iterate type="el" backwards="0">
                                    <p:tmAbs val="0"/>
                                  </p:iterate>
                                  <p:childTnLst>
                                    <p:set>
                                      <p:cBhvr>
                                        <p:cTn id="12" fill="hold"/>
                                        <p:tgtEl>
                                          <p:spTgt spid="571"/>
                                        </p:tgtEl>
                                        <p:attrNameLst>
                                          <p:attrName>style.visibility</p:attrName>
                                        </p:attrNameLst>
                                      </p:cBhvr>
                                      <p:to>
                                        <p:strVal val="visible"/>
                                      </p:to>
                                    </p:set>
                                  </p:childTnLst>
                                </p:cTn>
                              </p:par>
                            </p:childTnLst>
                          </p:cTn>
                        </p:par>
                        <p:par>
                          <p:cTn id="13" fill="hold">
                            <p:stCondLst>
                              <p:cond delay="500"/>
                            </p:stCondLst>
                            <p:childTnLst>
                              <p:par>
                                <p:cTn id="14" presetClass="entr" nodeType="afterEffect" presetSubtype="0" presetID="1" grpId="4" fill="hold">
                                  <p:stCondLst>
                                    <p:cond delay="400"/>
                                  </p:stCondLst>
                                  <p:iterate type="el" backwards="0">
                                    <p:tmAbs val="0"/>
                                  </p:iterate>
                                  <p:childTnLst>
                                    <p:set>
                                      <p:cBhvr>
                                        <p:cTn id="15" fill="hold"/>
                                        <p:tgtEl>
                                          <p:spTgt spid="569"/>
                                        </p:tgtEl>
                                        <p:attrNameLst>
                                          <p:attrName>style.visibility</p:attrName>
                                        </p:attrNameLst>
                                      </p:cBhvr>
                                      <p:to>
                                        <p:strVal val="visible"/>
                                      </p:to>
                                    </p:set>
                                  </p:childTnLst>
                                </p:cTn>
                              </p:par>
                            </p:childTnLst>
                          </p:cTn>
                        </p:par>
                        <p:par>
                          <p:cTn id="16" fill="hold">
                            <p:stCondLst>
                              <p:cond delay="900"/>
                            </p:stCondLst>
                            <p:childTnLst>
                              <p:par>
                                <p:cTn id="17" presetClass="entr" nodeType="afterEffect" presetSubtype="0" presetID="1" grpId="5" fill="hold">
                                  <p:stCondLst>
                                    <p:cond delay="300"/>
                                  </p:stCondLst>
                                  <p:iterate type="el" backwards="0">
                                    <p:tmAbs val="0"/>
                                  </p:iterate>
                                  <p:childTnLst>
                                    <p:set>
                                      <p:cBhvr>
                                        <p:cTn id="18" fill="hold"/>
                                        <p:tgtEl>
                                          <p:spTgt spid="5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7" grpId="1"/>
      <p:bldP build="whole" bldLvl="1" animBg="1" rev="0" advAuto="0" spid="568" grpId="5"/>
      <p:bldP build="whole" bldLvl="1" animBg="1" rev="0" advAuto="0" spid="569" grpId="4"/>
      <p:bldP build="whole" bldLvl="1" animBg="1" rev="0" advAuto="0" spid="571" grpId="3"/>
      <p:bldP build="whole" bldLvl="1" animBg="1" rev="0" advAuto="0" spid="570" grpId="2"/>
    </p:bldLst>
  </p:timing>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75" name="Image" descr="Image"/>
          <p:cNvPicPr>
            <a:picLocks noChangeAspect="1"/>
          </p:cNvPicPr>
          <p:nvPr/>
        </p:nvPicPr>
        <p:blipFill>
          <a:blip r:embed="rId3">
            <a:extLst/>
          </a:blip>
          <a:stretch>
            <a:fillRect/>
          </a:stretch>
        </p:blipFill>
        <p:spPr>
          <a:xfrm>
            <a:off x="3316004" y="2705854"/>
            <a:ext cx="5556807" cy="1446292"/>
          </a:xfrm>
          <a:prstGeom prst="rect">
            <a:avLst/>
          </a:prstGeom>
          <a:ln w="12700">
            <a:miter lim="400000"/>
          </a:ln>
        </p:spPr>
      </p:pic>
      <p:sp>
        <p:nvSpPr>
          <p:cNvPr id="576" name="Russian Coat Check Algorithm"/>
          <p:cNvSpPr txBox="1"/>
          <p:nvPr>
            <p:ph type="title"/>
          </p:nvPr>
        </p:nvSpPr>
        <p:spPr>
          <a:prstGeom prst="rect">
            <a:avLst/>
          </a:prstGeom>
        </p:spPr>
        <p:txBody>
          <a:bodyPr/>
          <a:lstStyle/>
          <a:p>
            <a:pPr/>
            <a:r>
              <a:t>Russian Coat Check Algorithm</a:t>
            </a:r>
          </a:p>
        </p:txBody>
      </p:sp>
      <p:sp>
        <p:nvSpPr>
          <p:cNvPr id="577" name="Slide Number"/>
          <p:cNvSpPr txBox="1"/>
          <p:nvPr>
            <p:ph type="sldNum" sz="quarter" idx="2"/>
          </p:nvPr>
        </p:nvSpPr>
        <p:spPr>
          <a:xfrm>
            <a:off x="5963087" y="6506918"/>
            <a:ext cx="26265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8" name="Image" descr="Image"/>
          <p:cNvPicPr>
            <a:picLocks noChangeAspect="1"/>
          </p:cNvPicPr>
          <p:nvPr/>
        </p:nvPicPr>
        <p:blipFill>
          <a:blip r:embed="rId4">
            <a:extLst/>
          </a:blip>
          <a:stretch>
            <a:fillRect/>
          </a:stretch>
        </p:blipFill>
        <p:spPr>
          <a:xfrm>
            <a:off x="3318118" y="2705854"/>
            <a:ext cx="761208" cy="1446292"/>
          </a:xfrm>
          <a:prstGeom prst="rect">
            <a:avLst/>
          </a:prstGeom>
          <a:ln w="12700">
            <a:miter lim="400000"/>
          </a:ln>
        </p:spPr>
      </p:pic>
      <p:pic>
        <p:nvPicPr>
          <p:cNvPr id="579" name="Image" descr="Image"/>
          <p:cNvPicPr>
            <a:picLocks noChangeAspect="1"/>
          </p:cNvPicPr>
          <p:nvPr/>
        </p:nvPicPr>
        <p:blipFill>
          <a:blip r:embed="rId5">
            <a:extLst/>
          </a:blip>
          <a:stretch>
            <a:fillRect/>
          </a:stretch>
        </p:blipFill>
        <p:spPr>
          <a:xfrm>
            <a:off x="4003204" y="2705854"/>
            <a:ext cx="761207" cy="1446292"/>
          </a:xfrm>
          <a:prstGeom prst="rect">
            <a:avLst/>
          </a:prstGeom>
          <a:ln w="12700">
            <a:miter lim="400000"/>
          </a:ln>
        </p:spPr>
      </p:pic>
      <p:pic>
        <p:nvPicPr>
          <p:cNvPr id="580" name="Image" descr="Image"/>
          <p:cNvPicPr>
            <a:picLocks noChangeAspect="1"/>
          </p:cNvPicPr>
          <p:nvPr/>
        </p:nvPicPr>
        <p:blipFill>
          <a:blip r:embed="rId6">
            <a:extLst/>
          </a:blip>
          <a:stretch>
            <a:fillRect/>
          </a:stretch>
        </p:blipFill>
        <p:spPr>
          <a:xfrm>
            <a:off x="4688289" y="2705854"/>
            <a:ext cx="761208" cy="1446292"/>
          </a:xfrm>
          <a:prstGeom prst="rect">
            <a:avLst/>
          </a:prstGeom>
          <a:ln w="12700">
            <a:miter lim="400000"/>
          </a:ln>
        </p:spPr>
      </p:pic>
      <p:pic>
        <p:nvPicPr>
          <p:cNvPr id="581" name="Image" descr="Image"/>
          <p:cNvPicPr>
            <a:picLocks noChangeAspect="1"/>
          </p:cNvPicPr>
          <p:nvPr/>
        </p:nvPicPr>
        <p:blipFill>
          <a:blip r:embed="rId7">
            <a:extLst/>
          </a:blip>
          <a:stretch>
            <a:fillRect/>
          </a:stretch>
        </p:blipFill>
        <p:spPr>
          <a:xfrm>
            <a:off x="6738674" y="2705854"/>
            <a:ext cx="761207" cy="1446292"/>
          </a:xfrm>
          <a:prstGeom prst="rect">
            <a:avLst/>
          </a:prstGeom>
          <a:ln w="12700">
            <a:miter lim="400000"/>
          </a:ln>
        </p:spPr>
      </p:pic>
      <p:pic>
        <p:nvPicPr>
          <p:cNvPr id="582" name="Image" descr="Image"/>
          <p:cNvPicPr>
            <a:picLocks noChangeAspect="1"/>
          </p:cNvPicPr>
          <p:nvPr/>
        </p:nvPicPr>
        <p:blipFill>
          <a:blip r:embed="rId8">
            <a:extLst/>
          </a:blip>
          <a:stretch>
            <a:fillRect/>
          </a:stretch>
        </p:blipFill>
        <p:spPr>
          <a:xfrm>
            <a:off x="7409646" y="2705854"/>
            <a:ext cx="761207" cy="1446292"/>
          </a:xfrm>
          <a:prstGeom prst="rect">
            <a:avLst/>
          </a:prstGeom>
          <a:ln w="12700">
            <a:miter lim="400000"/>
          </a:ln>
        </p:spPr>
      </p:pic>
      <p:pic>
        <p:nvPicPr>
          <p:cNvPr id="583" name="Image" descr="Image"/>
          <p:cNvPicPr>
            <a:picLocks noChangeAspect="1"/>
          </p:cNvPicPr>
          <p:nvPr/>
        </p:nvPicPr>
        <p:blipFill>
          <a:blip r:embed="rId9">
            <a:extLst/>
          </a:blip>
          <a:stretch>
            <a:fillRect/>
          </a:stretch>
        </p:blipFill>
        <p:spPr>
          <a:xfrm>
            <a:off x="8099975" y="2705854"/>
            <a:ext cx="761207" cy="1446292"/>
          </a:xfrm>
          <a:prstGeom prst="rect">
            <a:avLst/>
          </a:prstGeom>
          <a:ln w="12700">
            <a:miter lim="400000"/>
          </a:ln>
        </p:spPr>
      </p:pic>
      <p:pic>
        <p:nvPicPr>
          <p:cNvPr id="584" name="Image" descr="Image"/>
          <p:cNvPicPr>
            <a:picLocks noChangeAspect="1"/>
          </p:cNvPicPr>
          <p:nvPr/>
        </p:nvPicPr>
        <p:blipFill>
          <a:blip r:embed="rId10">
            <a:extLst/>
          </a:blip>
          <a:stretch>
            <a:fillRect/>
          </a:stretch>
        </p:blipFill>
        <p:spPr>
          <a:xfrm>
            <a:off x="3996860" y="3390719"/>
            <a:ext cx="761207" cy="761208"/>
          </a:xfrm>
          <a:prstGeom prst="rect">
            <a:avLst/>
          </a:prstGeom>
          <a:ln w="12700">
            <a:miter lim="400000"/>
          </a:ln>
        </p:spPr>
      </p:pic>
      <p:pic>
        <p:nvPicPr>
          <p:cNvPr id="585" name="Image" descr="Image"/>
          <p:cNvPicPr>
            <a:picLocks noChangeAspect="1"/>
          </p:cNvPicPr>
          <p:nvPr/>
        </p:nvPicPr>
        <p:blipFill>
          <a:blip r:embed="rId10">
            <a:extLst/>
          </a:blip>
          <a:stretch>
            <a:fillRect/>
          </a:stretch>
        </p:blipFill>
        <p:spPr>
          <a:xfrm>
            <a:off x="4686567" y="3390719"/>
            <a:ext cx="761207" cy="761208"/>
          </a:xfrm>
          <a:prstGeom prst="rect">
            <a:avLst/>
          </a:prstGeom>
          <a:ln w="12700">
            <a:miter lim="400000"/>
          </a:ln>
        </p:spPr>
      </p:pic>
      <p:pic>
        <p:nvPicPr>
          <p:cNvPr id="586" name="Image" descr="Image"/>
          <p:cNvPicPr>
            <a:picLocks noChangeAspect="1"/>
          </p:cNvPicPr>
          <p:nvPr/>
        </p:nvPicPr>
        <p:blipFill>
          <a:blip r:embed="rId10">
            <a:extLst/>
          </a:blip>
          <a:stretch>
            <a:fillRect/>
          </a:stretch>
        </p:blipFill>
        <p:spPr>
          <a:xfrm>
            <a:off x="6727710" y="3390719"/>
            <a:ext cx="761207" cy="761208"/>
          </a:xfrm>
          <a:prstGeom prst="rect">
            <a:avLst/>
          </a:prstGeom>
          <a:ln w="12700">
            <a:miter lim="400000"/>
          </a:ln>
        </p:spPr>
      </p:pic>
      <p:pic>
        <p:nvPicPr>
          <p:cNvPr id="587" name="Image" descr="Image"/>
          <p:cNvPicPr>
            <a:picLocks noChangeAspect="1"/>
          </p:cNvPicPr>
          <p:nvPr/>
        </p:nvPicPr>
        <p:blipFill>
          <a:blip r:embed="rId10">
            <a:extLst/>
          </a:blip>
          <a:stretch>
            <a:fillRect/>
          </a:stretch>
        </p:blipFill>
        <p:spPr>
          <a:xfrm>
            <a:off x="7410451" y="3390719"/>
            <a:ext cx="761207" cy="761208"/>
          </a:xfrm>
          <a:prstGeom prst="rect">
            <a:avLst/>
          </a:prstGeom>
          <a:ln w="12700">
            <a:miter lim="400000"/>
          </a:ln>
        </p:spPr>
      </p:pic>
      <p:pic>
        <p:nvPicPr>
          <p:cNvPr id="588" name="Image" descr="Image"/>
          <p:cNvPicPr>
            <a:picLocks noChangeAspect="1"/>
          </p:cNvPicPr>
          <p:nvPr/>
        </p:nvPicPr>
        <p:blipFill>
          <a:blip r:embed="rId10">
            <a:extLst/>
          </a:blip>
          <a:stretch>
            <a:fillRect/>
          </a:stretch>
        </p:blipFill>
        <p:spPr>
          <a:xfrm>
            <a:off x="8100158" y="3390719"/>
            <a:ext cx="761207" cy="761208"/>
          </a:xfrm>
          <a:prstGeom prst="rect">
            <a:avLst/>
          </a:prstGeom>
          <a:ln w="12700">
            <a:miter lim="400000"/>
          </a:ln>
        </p:spPr>
      </p:pic>
      <p:pic>
        <p:nvPicPr>
          <p:cNvPr id="589" name="Image" descr="Image"/>
          <p:cNvPicPr>
            <a:picLocks noChangeAspect="1"/>
          </p:cNvPicPr>
          <p:nvPr/>
        </p:nvPicPr>
        <p:blipFill>
          <a:blip r:embed="rId11">
            <a:extLst/>
          </a:blip>
          <a:stretch>
            <a:fillRect/>
          </a:stretch>
        </p:blipFill>
        <p:spPr>
          <a:xfrm>
            <a:off x="5371031" y="2705854"/>
            <a:ext cx="761207" cy="1446292"/>
          </a:xfrm>
          <a:prstGeom prst="rect">
            <a:avLst/>
          </a:prstGeom>
          <a:ln w="12700">
            <a:miter lim="400000"/>
          </a:ln>
        </p:spPr>
      </p:pic>
      <p:pic>
        <p:nvPicPr>
          <p:cNvPr id="590" name="Image" descr="Image"/>
          <p:cNvPicPr>
            <a:picLocks noChangeAspect="1"/>
          </p:cNvPicPr>
          <p:nvPr/>
        </p:nvPicPr>
        <p:blipFill>
          <a:blip r:embed="rId12">
            <a:extLst/>
          </a:blip>
          <a:stretch>
            <a:fillRect/>
          </a:stretch>
        </p:blipFill>
        <p:spPr>
          <a:xfrm>
            <a:off x="6048967" y="2705854"/>
            <a:ext cx="761208" cy="1446292"/>
          </a:xfrm>
          <a:prstGeom prst="rect">
            <a:avLst/>
          </a:prstGeom>
          <a:ln w="12700">
            <a:miter lim="400000"/>
          </a:ln>
        </p:spPr>
      </p:pic>
    </p:spTree>
  </p:cSld>
  <p:clrMapOvr>
    <a:masterClrMapping/>
  </p:clrMapOvr>
  <p:transition xmlns:p14="http://schemas.microsoft.com/office/powerpoint/2010/main" spd="med" advClick="0" advTm="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xit" nodeType="afterEffect" presetID="9" grpId="1" fill="hold">
                                  <p:stCondLst>
                                    <p:cond delay="0"/>
                                  </p:stCondLst>
                                  <p:iterate type="el" backwards="0">
                                    <p:tmAbs val="0"/>
                                  </p:iterate>
                                  <p:childTnLst>
                                    <p:animEffect filter="dissolve" transition="out">
                                      <p:cBhvr>
                                        <p:cTn id="6" dur="1500" fill="hold"/>
                                        <p:tgtEl>
                                          <p:spTgt spid="579"/>
                                        </p:tgtEl>
                                      </p:cBhvr>
                                    </p:animEffect>
                                    <p:set>
                                      <p:cBhvr>
                                        <p:cTn id="7" fill="hold">
                                          <p:stCondLst>
                                            <p:cond delay="1499"/>
                                          </p:stCondLst>
                                        </p:cTn>
                                        <p:tgtEl>
                                          <p:spTgt spid="579"/>
                                        </p:tgtEl>
                                        <p:attrNameLst>
                                          <p:attrName>style.visibility</p:attrName>
                                        </p:attrNameLst>
                                      </p:cBhvr>
                                      <p:to>
                                        <p:strVal val="hidden"/>
                                      </p:to>
                                    </p:set>
                                  </p:childTnLst>
                                </p:cTn>
                              </p:par>
                            </p:childTnLst>
                          </p:cTn>
                        </p:par>
                        <p:par>
                          <p:cTn id="8" fill="hold">
                            <p:stCondLst>
                              <p:cond delay="1500"/>
                            </p:stCondLst>
                            <p:childTnLst>
                              <p:par>
                                <p:cTn id="9" presetClass="exit" nodeType="afterEffect" presetID="9" grpId="2" fill="hold">
                                  <p:stCondLst>
                                    <p:cond delay="0"/>
                                  </p:stCondLst>
                                  <p:iterate type="el" backwards="0">
                                    <p:tmAbs val="0"/>
                                  </p:iterate>
                                  <p:childTnLst>
                                    <p:animEffect filter="dissolve" transition="out">
                                      <p:cBhvr>
                                        <p:cTn id="10" dur="1500" fill="hold"/>
                                        <p:tgtEl>
                                          <p:spTgt spid="580"/>
                                        </p:tgtEl>
                                      </p:cBhvr>
                                    </p:animEffect>
                                    <p:set>
                                      <p:cBhvr>
                                        <p:cTn id="11" fill="hold">
                                          <p:stCondLst>
                                            <p:cond delay="1499"/>
                                          </p:stCondLst>
                                        </p:cTn>
                                        <p:tgtEl>
                                          <p:spTgt spid="580"/>
                                        </p:tgtEl>
                                        <p:attrNameLst>
                                          <p:attrName>style.visibility</p:attrName>
                                        </p:attrNameLst>
                                      </p:cBhvr>
                                      <p:to>
                                        <p:strVal val="hidden"/>
                                      </p:to>
                                    </p:set>
                                  </p:childTnLst>
                                </p:cTn>
                              </p:par>
                            </p:childTnLst>
                          </p:cTn>
                        </p:par>
                        <p:par>
                          <p:cTn id="12" fill="hold">
                            <p:stCondLst>
                              <p:cond delay="3000"/>
                            </p:stCondLst>
                            <p:childTnLst>
                              <p:par>
                                <p:cTn id="13" presetClass="exit" nodeType="afterEffect" presetID="9" grpId="3" fill="hold">
                                  <p:stCondLst>
                                    <p:cond delay="0"/>
                                  </p:stCondLst>
                                  <p:iterate type="el" backwards="0">
                                    <p:tmAbs val="0"/>
                                  </p:iterate>
                                  <p:childTnLst>
                                    <p:animEffect filter="dissolve" transition="out">
                                      <p:cBhvr>
                                        <p:cTn id="14" dur="1500" fill="hold"/>
                                        <p:tgtEl>
                                          <p:spTgt spid="581"/>
                                        </p:tgtEl>
                                      </p:cBhvr>
                                    </p:animEffect>
                                    <p:set>
                                      <p:cBhvr>
                                        <p:cTn id="15" fill="hold">
                                          <p:stCondLst>
                                            <p:cond delay="1499"/>
                                          </p:stCondLst>
                                        </p:cTn>
                                        <p:tgtEl>
                                          <p:spTgt spid="581"/>
                                        </p:tgtEl>
                                        <p:attrNameLst>
                                          <p:attrName>style.visibility</p:attrName>
                                        </p:attrNameLst>
                                      </p:cBhvr>
                                      <p:to>
                                        <p:strVal val="hidden"/>
                                      </p:to>
                                    </p:set>
                                  </p:childTnLst>
                                </p:cTn>
                              </p:par>
                            </p:childTnLst>
                          </p:cTn>
                        </p:par>
                        <p:par>
                          <p:cTn id="16" fill="hold">
                            <p:stCondLst>
                              <p:cond delay="4500"/>
                            </p:stCondLst>
                            <p:childTnLst>
                              <p:par>
                                <p:cTn id="17" presetClass="exit" nodeType="afterEffect" presetID="9" grpId="4" fill="hold">
                                  <p:stCondLst>
                                    <p:cond delay="0"/>
                                  </p:stCondLst>
                                  <p:iterate type="el" backwards="0">
                                    <p:tmAbs val="0"/>
                                  </p:iterate>
                                  <p:childTnLst>
                                    <p:animEffect filter="dissolve" transition="out">
                                      <p:cBhvr>
                                        <p:cTn id="18" dur="1500" fill="hold"/>
                                        <p:tgtEl>
                                          <p:spTgt spid="582"/>
                                        </p:tgtEl>
                                      </p:cBhvr>
                                    </p:animEffect>
                                    <p:set>
                                      <p:cBhvr>
                                        <p:cTn id="19" fill="hold">
                                          <p:stCondLst>
                                            <p:cond delay="1499"/>
                                          </p:stCondLst>
                                        </p:cTn>
                                        <p:tgtEl>
                                          <p:spTgt spid="582"/>
                                        </p:tgtEl>
                                        <p:attrNameLst>
                                          <p:attrName>style.visibility</p:attrName>
                                        </p:attrNameLst>
                                      </p:cBhvr>
                                      <p:to>
                                        <p:strVal val="hidden"/>
                                      </p:to>
                                    </p:set>
                                  </p:childTnLst>
                                </p:cTn>
                              </p:par>
                            </p:childTnLst>
                          </p:cTn>
                        </p:par>
                        <p:par>
                          <p:cTn id="20" fill="hold">
                            <p:stCondLst>
                              <p:cond delay="6000"/>
                            </p:stCondLst>
                            <p:childTnLst>
                              <p:par>
                                <p:cTn id="21" presetClass="exit" nodeType="afterEffect" presetID="9" grpId="5" fill="hold">
                                  <p:stCondLst>
                                    <p:cond delay="0"/>
                                  </p:stCondLst>
                                  <p:iterate type="el" backwards="0">
                                    <p:tmAbs val="0"/>
                                  </p:iterate>
                                  <p:childTnLst>
                                    <p:animEffect filter="dissolve" transition="out">
                                      <p:cBhvr>
                                        <p:cTn id="22" dur="1500" fill="hold"/>
                                        <p:tgtEl>
                                          <p:spTgt spid="583"/>
                                        </p:tgtEl>
                                      </p:cBhvr>
                                    </p:animEffect>
                                    <p:set>
                                      <p:cBhvr>
                                        <p:cTn id="23" fill="hold">
                                          <p:stCondLst>
                                            <p:cond delay="1499"/>
                                          </p:stCondLst>
                                        </p:cTn>
                                        <p:tgtEl>
                                          <p:spTgt spid="583"/>
                                        </p:tgtEl>
                                        <p:attrNameLst>
                                          <p:attrName>style.visibility</p:attrName>
                                        </p:attrNameLst>
                                      </p:cBhvr>
                                      <p:to>
                                        <p:strVal val="hidden"/>
                                      </p:to>
                                    </p:set>
                                  </p:childTnLst>
                                </p:cTn>
                              </p:par>
                            </p:childTnLst>
                          </p:cTn>
                        </p:par>
                        <p:par>
                          <p:cTn id="24" fill="hold">
                            <p:stCondLst>
                              <p:cond delay="7500"/>
                            </p:stCondLst>
                            <p:childTnLst>
                              <p:par>
                                <p:cTn id="25" presetClass="exit" nodeType="afterEffect" presetID="9" grpId="6" fill="hold">
                                  <p:stCondLst>
                                    <p:cond delay="0"/>
                                  </p:stCondLst>
                                  <p:iterate type="el" backwards="0">
                                    <p:tmAbs val="0"/>
                                  </p:iterate>
                                  <p:childTnLst>
                                    <p:animEffect filter="dissolve" transition="out">
                                      <p:cBhvr>
                                        <p:cTn id="26" dur="1500" fill="hold"/>
                                        <p:tgtEl>
                                          <p:spTgt spid="584"/>
                                        </p:tgtEl>
                                      </p:cBhvr>
                                    </p:animEffect>
                                    <p:set>
                                      <p:cBhvr>
                                        <p:cTn id="27" fill="hold">
                                          <p:stCondLst>
                                            <p:cond delay="1499"/>
                                          </p:stCondLst>
                                        </p:cTn>
                                        <p:tgtEl>
                                          <p:spTgt spid="584"/>
                                        </p:tgtEl>
                                        <p:attrNameLst>
                                          <p:attrName>style.visibility</p:attrName>
                                        </p:attrNameLst>
                                      </p:cBhvr>
                                      <p:to>
                                        <p:strVal val="hidden"/>
                                      </p:to>
                                    </p:set>
                                  </p:childTnLst>
                                </p:cTn>
                              </p:par>
                            </p:childTnLst>
                          </p:cTn>
                        </p:par>
                        <p:par>
                          <p:cTn id="28" fill="hold">
                            <p:stCondLst>
                              <p:cond delay="9000"/>
                            </p:stCondLst>
                            <p:childTnLst>
                              <p:par>
                                <p:cTn id="29" presetClass="exit" nodeType="afterEffect" presetID="9" grpId="7" fill="hold">
                                  <p:stCondLst>
                                    <p:cond delay="0"/>
                                  </p:stCondLst>
                                  <p:iterate type="el" backwards="0">
                                    <p:tmAbs val="0"/>
                                  </p:iterate>
                                  <p:childTnLst>
                                    <p:animEffect filter="dissolve" transition="out">
                                      <p:cBhvr>
                                        <p:cTn id="30" dur="1500" fill="hold"/>
                                        <p:tgtEl>
                                          <p:spTgt spid="585"/>
                                        </p:tgtEl>
                                      </p:cBhvr>
                                    </p:animEffect>
                                    <p:set>
                                      <p:cBhvr>
                                        <p:cTn id="31" fill="hold">
                                          <p:stCondLst>
                                            <p:cond delay="1499"/>
                                          </p:stCondLst>
                                        </p:cTn>
                                        <p:tgtEl>
                                          <p:spTgt spid="585"/>
                                        </p:tgtEl>
                                        <p:attrNameLst>
                                          <p:attrName>style.visibility</p:attrName>
                                        </p:attrNameLst>
                                      </p:cBhvr>
                                      <p:to>
                                        <p:strVal val="hidden"/>
                                      </p:to>
                                    </p:set>
                                  </p:childTnLst>
                                </p:cTn>
                              </p:par>
                            </p:childTnLst>
                          </p:cTn>
                        </p:par>
                        <p:par>
                          <p:cTn id="32" fill="hold">
                            <p:stCondLst>
                              <p:cond delay="10500"/>
                            </p:stCondLst>
                            <p:childTnLst>
                              <p:par>
                                <p:cTn id="33" presetClass="exit" nodeType="afterEffect" presetID="9" grpId="8" fill="hold">
                                  <p:stCondLst>
                                    <p:cond delay="0"/>
                                  </p:stCondLst>
                                  <p:iterate type="el" backwards="0">
                                    <p:tmAbs val="0"/>
                                  </p:iterate>
                                  <p:childTnLst>
                                    <p:animEffect filter="dissolve" transition="out">
                                      <p:cBhvr>
                                        <p:cTn id="34" dur="1500" fill="hold"/>
                                        <p:tgtEl>
                                          <p:spTgt spid="586"/>
                                        </p:tgtEl>
                                      </p:cBhvr>
                                    </p:animEffect>
                                    <p:set>
                                      <p:cBhvr>
                                        <p:cTn id="35" fill="hold">
                                          <p:stCondLst>
                                            <p:cond delay="1499"/>
                                          </p:stCondLst>
                                        </p:cTn>
                                        <p:tgtEl>
                                          <p:spTgt spid="586"/>
                                        </p:tgtEl>
                                        <p:attrNameLst>
                                          <p:attrName>style.visibility</p:attrName>
                                        </p:attrNameLst>
                                      </p:cBhvr>
                                      <p:to>
                                        <p:strVal val="hidden"/>
                                      </p:to>
                                    </p:set>
                                  </p:childTnLst>
                                </p:cTn>
                              </p:par>
                            </p:childTnLst>
                          </p:cTn>
                        </p:par>
                        <p:par>
                          <p:cTn id="36" fill="hold">
                            <p:stCondLst>
                              <p:cond delay="12000"/>
                            </p:stCondLst>
                            <p:childTnLst>
                              <p:par>
                                <p:cTn id="37" presetClass="exit" nodeType="afterEffect" presetID="9" grpId="9" fill="hold">
                                  <p:stCondLst>
                                    <p:cond delay="0"/>
                                  </p:stCondLst>
                                  <p:iterate type="el" backwards="0">
                                    <p:tmAbs val="0"/>
                                  </p:iterate>
                                  <p:childTnLst>
                                    <p:animEffect filter="dissolve" transition="out">
                                      <p:cBhvr>
                                        <p:cTn id="38" dur="1500" fill="hold"/>
                                        <p:tgtEl>
                                          <p:spTgt spid="587"/>
                                        </p:tgtEl>
                                      </p:cBhvr>
                                    </p:animEffect>
                                    <p:set>
                                      <p:cBhvr>
                                        <p:cTn id="39" fill="hold">
                                          <p:stCondLst>
                                            <p:cond delay="1499"/>
                                          </p:stCondLst>
                                        </p:cTn>
                                        <p:tgtEl>
                                          <p:spTgt spid="587"/>
                                        </p:tgtEl>
                                        <p:attrNameLst>
                                          <p:attrName>style.visibility</p:attrName>
                                        </p:attrNameLst>
                                      </p:cBhvr>
                                      <p:to>
                                        <p:strVal val="hidden"/>
                                      </p:to>
                                    </p:set>
                                  </p:childTnLst>
                                </p:cTn>
                              </p:par>
                            </p:childTnLst>
                          </p:cTn>
                        </p:par>
                        <p:par>
                          <p:cTn id="40" fill="hold">
                            <p:stCondLst>
                              <p:cond delay="13500"/>
                            </p:stCondLst>
                            <p:childTnLst>
                              <p:par>
                                <p:cTn id="41" presetClass="exit" nodeType="afterEffect" presetID="9" grpId="10" fill="hold">
                                  <p:stCondLst>
                                    <p:cond delay="0"/>
                                  </p:stCondLst>
                                  <p:iterate type="el" backwards="0">
                                    <p:tmAbs val="0"/>
                                  </p:iterate>
                                  <p:childTnLst>
                                    <p:animEffect filter="dissolve" transition="out">
                                      <p:cBhvr>
                                        <p:cTn id="42" dur="1500" fill="hold"/>
                                        <p:tgtEl>
                                          <p:spTgt spid="588"/>
                                        </p:tgtEl>
                                      </p:cBhvr>
                                    </p:animEffect>
                                    <p:set>
                                      <p:cBhvr>
                                        <p:cTn id="43" fill="hold">
                                          <p:stCondLst>
                                            <p:cond delay="1499"/>
                                          </p:stCondLst>
                                        </p:cTn>
                                        <p:tgtEl>
                                          <p:spTgt spid="588"/>
                                        </p:tgtEl>
                                        <p:attrNameLst>
                                          <p:attrName>style.visibility</p:attrName>
                                        </p:attrNameLst>
                                      </p:cBhvr>
                                      <p:to>
                                        <p:strVal val="hidden"/>
                                      </p:to>
                                    </p:set>
                                  </p:childTnLst>
                                </p:cTn>
                              </p:par>
                            </p:childTnLst>
                          </p:cTn>
                        </p:par>
                        <p:par>
                          <p:cTn id="44" fill="hold">
                            <p:stCondLst>
                              <p:cond delay="0"/>
                            </p:stCondLst>
                            <p:childTnLst>
                              <p:par>
                                <p:cTn id="45" presetClass="path" nodeType="withEffect" presetSubtype="0" presetID="-1" grpId="11" accel="50000" decel="50000" fill="hold">
                                  <p:stCondLst>
                                    <p:cond delay="0"/>
                                  </p:stCondLst>
                                  <p:childTnLst>
                                    <p:animMotion path="M 0.000000 0.000000 L -0.112434 -0.000000" origin="layout" pathEditMode="relative">
                                      <p:cBhvr>
                                        <p:cTn id="46" dur="1500" fill="hold"/>
                                        <p:tgtEl>
                                          <p:spTgt spid="589"/>
                                        </p:tgtEl>
                                        <p:attrNameLst>
                                          <p:attrName>ppt_x</p:attrName>
                                          <p:attrName>ppt_y</p:attrName>
                                        </p:attrNameLst>
                                      </p:cBhvr>
                                    </p:animMotion>
                                  </p:childTnLst>
                                </p:cTn>
                              </p:par>
                            </p:childTnLst>
                          </p:cTn>
                        </p:par>
                        <p:par>
                          <p:cTn id="47" fill="hold">
                            <p:stCondLst>
                              <p:cond delay="0"/>
                            </p:stCondLst>
                            <p:childTnLst>
                              <p:par>
                                <p:cTn id="48" presetClass="path" nodeType="withEffect" presetSubtype="0" presetID="-1" grpId="12" accel="50000" decel="50000" fill="hold">
                                  <p:stCondLst>
                                    <p:cond delay="0"/>
                                  </p:stCondLst>
                                  <p:childTnLst>
                                    <p:animMotion path="M 0.000000 0.000000 L -0.111222 0.000051" origin="layout" pathEditMode="relative">
                                      <p:cBhvr>
                                        <p:cTn id="49" dur="1500" fill="hold"/>
                                        <p:tgtEl>
                                          <p:spTgt spid="590"/>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88" grpId="10"/>
      <p:bldP build="whole" bldLvl="1" animBg="1" rev="0" advAuto="0" spid="585" grpId="7"/>
      <p:bldP build="whole" bldLvl="1" animBg="1" rev="0" advAuto="0" spid="580" grpId="2"/>
      <p:bldP build="whole" bldLvl="1" animBg="1" rev="0" advAuto="0" spid="581" grpId="3"/>
      <p:bldP build="whole" bldLvl="1" animBg="1" rev="0" advAuto="0" spid="586" grpId="8"/>
      <p:bldP build="whole" bldLvl="1" animBg="1" rev="0" advAuto="0" spid="587" grpId="9"/>
      <p:bldP build="whole" bldLvl="1" animBg="1" rev="0" advAuto="0" spid="583" grpId="5"/>
      <p:bldP build="whole" bldLvl="1" animBg="1" rev="0" advAuto="0" spid="579" grpId="1"/>
      <p:bldP build="whole" bldLvl="1" animBg="1" rev="0" advAuto="0" spid="582" grpId="4"/>
      <p:bldP build="whole" bldLvl="1" animBg="1" rev="0" advAuto="0" spid="584" grpId="6"/>
    </p:bldLst>
  </p:timing>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4" name="Image" descr="Image"/>
          <p:cNvPicPr>
            <a:picLocks noChangeAspect="1"/>
          </p:cNvPicPr>
          <p:nvPr/>
        </p:nvPicPr>
        <p:blipFill>
          <a:blip r:embed="rId3">
            <a:extLst/>
          </a:blip>
          <a:stretch>
            <a:fillRect/>
          </a:stretch>
        </p:blipFill>
        <p:spPr>
          <a:xfrm>
            <a:off x="3316004" y="2705854"/>
            <a:ext cx="5556807" cy="1446292"/>
          </a:xfrm>
          <a:prstGeom prst="rect">
            <a:avLst/>
          </a:prstGeom>
          <a:ln w="12700">
            <a:miter lim="400000"/>
          </a:ln>
        </p:spPr>
      </p:pic>
      <p:sp>
        <p:nvSpPr>
          <p:cNvPr id="595" name="Russian Coat Check Algorithm"/>
          <p:cNvSpPr txBox="1"/>
          <p:nvPr>
            <p:ph type="title"/>
          </p:nvPr>
        </p:nvSpPr>
        <p:spPr>
          <a:prstGeom prst="rect">
            <a:avLst/>
          </a:prstGeom>
        </p:spPr>
        <p:txBody>
          <a:bodyPr/>
          <a:lstStyle/>
          <a:p>
            <a:pPr/>
            <a:r>
              <a:t>Russian Coat Check Algorithm</a:t>
            </a:r>
          </a:p>
        </p:txBody>
      </p:sp>
      <p:sp>
        <p:nvSpPr>
          <p:cNvPr id="596" name="Slide Number"/>
          <p:cNvSpPr txBox="1"/>
          <p:nvPr>
            <p:ph type="sldNum" sz="quarter" idx="2"/>
          </p:nvPr>
        </p:nvSpPr>
        <p:spPr>
          <a:xfrm>
            <a:off x="5961639" y="6506918"/>
            <a:ext cx="265547"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97" name="Image" descr="Image"/>
          <p:cNvPicPr>
            <a:picLocks noChangeAspect="1"/>
          </p:cNvPicPr>
          <p:nvPr/>
        </p:nvPicPr>
        <p:blipFill>
          <a:blip r:embed="rId4">
            <a:extLst/>
          </a:blip>
          <a:stretch>
            <a:fillRect/>
          </a:stretch>
        </p:blipFill>
        <p:spPr>
          <a:xfrm>
            <a:off x="3318118" y="2705854"/>
            <a:ext cx="761208" cy="1446292"/>
          </a:xfrm>
          <a:prstGeom prst="rect">
            <a:avLst/>
          </a:prstGeom>
          <a:ln w="12700">
            <a:miter lim="400000"/>
          </a:ln>
        </p:spPr>
      </p:pic>
      <p:pic>
        <p:nvPicPr>
          <p:cNvPr id="598" name="Image" descr="Image"/>
          <p:cNvPicPr>
            <a:picLocks noChangeAspect="1"/>
          </p:cNvPicPr>
          <p:nvPr/>
        </p:nvPicPr>
        <p:blipFill>
          <a:blip r:embed="rId5">
            <a:extLst/>
          </a:blip>
          <a:stretch>
            <a:fillRect/>
          </a:stretch>
        </p:blipFill>
        <p:spPr>
          <a:xfrm>
            <a:off x="4001467" y="2705854"/>
            <a:ext cx="761207" cy="1446292"/>
          </a:xfrm>
          <a:prstGeom prst="rect">
            <a:avLst/>
          </a:prstGeom>
          <a:ln w="12700">
            <a:miter lim="400000"/>
          </a:ln>
        </p:spPr>
      </p:pic>
      <p:pic>
        <p:nvPicPr>
          <p:cNvPr id="599" name="Image" descr="Image"/>
          <p:cNvPicPr>
            <a:picLocks noChangeAspect="1"/>
          </p:cNvPicPr>
          <p:nvPr/>
        </p:nvPicPr>
        <p:blipFill>
          <a:blip r:embed="rId6">
            <a:extLst/>
          </a:blip>
          <a:stretch>
            <a:fillRect/>
          </a:stretch>
        </p:blipFill>
        <p:spPr>
          <a:xfrm>
            <a:off x="4679403" y="2705854"/>
            <a:ext cx="761208" cy="1446292"/>
          </a:xfrm>
          <a:prstGeom prst="rect">
            <a:avLst/>
          </a:prstGeom>
          <a:ln w="12700">
            <a:miter lim="400000"/>
          </a:ln>
        </p:spPr>
      </p:pic>
      <p:pic>
        <p:nvPicPr>
          <p:cNvPr id="600" name="Image" descr="Image"/>
          <p:cNvPicPr>
            <a:picLocks noChangeAspect="1"/>
          </p:cNvPicPr>
          <p:nvPr/>
        </p:nvPicPr>
        <p:blipFill>
          <a:blip r:embed="rId7">
            <a:extLst/>
          </a:blip>
          <a:stretch>
            <a:fillRect/>
          </a:stretch>
        </p:blipFill>
        <p:spPr>
          <a:xfrm>
            <a:off x="5366046" y="2705854"/>
            <a:ext cx="761207" cy="1446292"/>
          </a:xfrm>
          <a:prstGeom prst="rect">
            <a:avLst/>
          </a:prstGeom>
          <a:ln w="12700">
            <a:miter lim="400000"/>
          </a:ln>
        </p:spPr>
      </p:pic>
      <p:pic>
        <p:nvPicPr>
          <p:cNvPr id="601" name="Image" descr="Image"/>
          <p:cNvPicPr>
            <a:picLocks noChangeAspect="1"/>
          </p:cNvPicPr>
          <p:nvPr/>
        </p:nvPicPr>
        <p:blipFill>
          <a:blip r:embed="rId8">
            <a:extLst/>
          </a:blip>
          <a:stretch>
            <a:fillRect/>
          </a:stretch>
        </p:blipFill>
        <p:spPr>
          <a:xfrm>
            <a:off x="6047033" y="2705854"/>
            <a:ext cx="761207" cy="144629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00"/>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100"/>
                                  </p:stCondLst>
                                  <p:iterate type="el" backwards="0">
                                    <p:tmAbs val="0"/>
                                  </p:iterate>
                                  <p:childTnLst>
                                    <p:set>
                                      <p:cBhvr>
                                        <p:cTn id="9" fill="hold"/>
                                        <p:tgtEl>
                                          <p:spTgt spid="6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0" grpId="1"/>
      <p:bldP build="whole" bldLvl="1" animBg="1" rev="0" advAuto="0" spid="601" grpId="2"/>
    </p:bldLst>
  </p:timing>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5" name="Title 1"/>
          <p:cNvSpPr txBox="1"/>
          <p:nvPr>
            <p:ph type="title"/>
          </p:nvPr>
        </p:nvSpPr>
        <p:spPr>
          <a:xfrm>
            <a:off x="795528" y="2798064"/>
            <a:ext cx="5907024" cy="1399033"/>
          </a:xfrm>
          <a:prstGeom prst="rect">
            <a:avLst/>
          </a:prstGeom>
        </p:spPr>
        <p:txBody>
          <a:bodyPr/>
          <a:lstStyle/>
          <a:p>
            <a:pPr/>
            <a:r>
              <a:t>Summary</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Title 3"/>
          <p:cNvSpPr txBox="1"/>
          <p:nvPr>
            <p:ph type="title"/>
          </p:nvPr>
        </p:nvSpPr>
        <p:spPr>
          <a:xfrm>
            <a:off x="304721" y="287506"/>
            <a:ext cx="11579384" cy="674519"/>
          </a:xfrm>
          <a:prstGeom prst="rect">
            <a:avLst/>
          </a:prstGeom>
        </p:spPr>
        <p:txBody>
          <a:bodyPr/>
          <a:lstStyle/>
          <a:p>
            <a:pPr/>
            <a:r>
              <a:t>Software Crisis</a:t>
            </a:r>
          </a:p>
        </p:txBody>
      </p:sp>
      <p:sp>
        <p:nvSpPr>
          <p:cNvPr id="161" name="Content Placeholder 4"/>
          <p:cNvSpPr txBox="1"/>
          <p:nvPr>
            <p:ph type="body" idx="1"/>
          </p:nvPr>
        </p:nvSpPr>
        <p:spPr>
          <a:xfrm>
            <a:off x="304720" y="1431923"/>
            <a:ext cx="11582481" cy="4593973"/>
          </a:xfrm>
          <a:prstGeom prst="rect">
            <a:avLst/>
          </a:prstGeom>
        </p:spPr>
        <p:txBody>
          <a:bodyPr/>
          <a:lstStyle/>
          <a:p>
            <a:pPr/>
            <a:r>
              <a:t>In all cases, mismanagement and development processes are blamed for the failures</a:t>
            </a:r>
          </a:p>
          <a:p>
            <a:pPr/>
            <a:r>
              <a:t>Software practice, available languages, libraries, tools, and fundamental algorithms and types are ignored</a:t>
            </a:r>
          </a:p>
        </p:txBody>
      </p:sp>
      <p:sp>
        <p:nvSpPr>
          <p:cNvPr id="162" name="Slide Number"/>
          <p:cNvSpPr txBox="1"/>
          <p:nvPr>
            <p:ph type="sldNum" sz="quarter" idx="2"/>
          </p:nvPr>
        </p:nvSpPr>
        <p:spPr>
          <a:xfrm>
            <a:off x="5994786" y="6506918"/>
            <a:ext cx="199253"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3" name="List of failed and overbudget custom software projects. (2024, August 28). In Wikipedia."/>
          <p:cNvSpPr txBox="1"/>
          <p:nvPr/>
        </p:nvSpPr>
        <p:spPr>
          <a:xfrm>
            <a:off x="6274043" y="6142764"/>
            <a:ext cx="5521335"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57200">
              <a:defRPr sz="1200">
                <a:latin typeface="Times Roman"/>
                <a:ea typeface="Times Roman"/>
                <a:cs typeface="Times Roman"/>
                <a:sym typeface="Times Roman"/>
              </a:defRPr>
            </a:pPr>
            <a:r>
              <a:t>List of failed and overbudget custom software projects. (2024, August 28). </a:t>
            </a:r>
            <a:r>
              <a:rPr u="sng">
                <a:solidFill>
                  <a:srgbClr val="5F5F5F"/>
                </a:solidFill>
                <a:uFill>
                  <a:solidFill>
                    <a:srgbClr val="5F5F5F"/>
                  </a:solidFill>
                </a:uFill>
                <a:hlinkClick r:id="rId3" invalidUrl="" action="" tgtFrame="" tooltip="" history="1" highlightClick="0" endSnd="0"/>
              </a:rPr>
              <a:t>In Wikipedia.</a:t>
            </a:r>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7" name="Existing Code"/>
          <p:cNvSpPr txBox="1"/>
          <p:nvPr>
            <p:ph type="title"/>
          </p:nvPr>
        </p:nvSpPr>
        <p:spPr>
          <a:prstGeom prst="rect">
            <a:avLst/>
          </a:prstGeom>
        </p:spPr>
        <p:txBody>
          <a:bodyPr/>
          <a:lstStyle/>
          <a:p>
            <a:pPr/>
            <a:r>
              <a:t>Existing Code</a:t>
            </a:r>
          </a:p>
        </p:txBody>
      </p:sp>
      <p:sp>
        <p:nvSpPr>
          <p:cNvPr id="608" name="Be conservative…"/>
          <p:cNvSpPr txBox="1"/>
          <p:nvPr>
            <p:ph type="body" idx="1"/>
          </p:nvPr>
        </p:nvSpPr>
        <p:spPr>
          <a:prstGeom prst="rect">
            <a:avLst/>
          </a:prstGeom>
        </p:spPr>
        <p:txBody>
          <a:bodyPr/>
          <a:lstStyle/>
          <a:p>
            <a:pPr/>
            <a:r>
              <a:t>Be conservative</a:t>
            </a:r>
          </a:p>
          <a:p>
            <a:pPr/>
            <a:r>
              <a:t>Avoid modifying shared data</a:t>
            </a:r>
          </a:p>
          <a:p>
            <a:pPr lvl="1"/>
            <a:r>
              <a:t>If you don't know if it is shared, consider it immutable</a:t>
            </a:r>
          </a:p>
          <a:p>
            <a:pPr/>
            <a:r>
              <a:t>Avoid creating new sharing</a:t>
            </a:r>
          </a:p>
          <a:p>
            <a:pPr lvl="1"/>
            <a:r>
              <a:t>Don't hold a member by a shared reference if you didn't create it</a:t>
            </a:r>
          </a:p>
          <a:p>
            <a:pPr/>
            <a:r>
              <a:t>If dealing with reference semantics</a:t>
            </a:r>
          </a:p>
          <a:p>
            <a:pPr lvl="1"/>
            <a:r>
              <a:t>Make it clear if you are returning a new object or a reference to an existing one</a:t>
            </a:r>
          </a:p>
          <a:p>
            <a:pPr/>
            <a:r>
              <a:t>Remember the power of preconditions and push responsibility to the caller</a:t>
            </a:r>
          </a:p>
        </p:txBody>
      </p:sp>
      <p:sp>
        <p:nvSpPr>
          <p:cNvPr id="609" name="Slide Number"/>
          <p:cNvSpPr txBox="1"/>
          <p:nvPr>
            <p:ph type="sldNum" sz="quarter" idx="2"/>
          </p:nvPr>
        </p:nvSpPr>
        <p:spPr>
          <a:xfrm>
            <a:off x="5954629" y="6506918"/>
            <a:ext cx="279568"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1" name="Summary"/>
          <p:cNvSpPr txBox="1"/>
          <p:nvPr>
            <p:ph type="title"/>
          </p:nvPr>
        </p:nvSpPr>
        <p:spPr>
          <a:prstGeom prst="rect">
            <a:avLst/>
          </a:prstGeom>
        </p:spPr>
        <p:txBody>
          <a:bodyPr/>
          <a:lstStyle/>
          <a:p>
            <a:pPr/>
            <a:r>
              <a:t>Summary</a:t>
            </a:r>
          </a:p>
        </p:txBody>
      </p:sp>
      <p:sp>
        <p:nvSpPr>
          <p:cNvPr id="612" name="Interfaces should make the scope of the operation clear…"/>
          <p:cNvSpPr txBox="1"/>
          <p:nvPr>
            <p:ph type="body" idx="1"/>
          </p:nvPr>
        </p:nvSpPr>
        <p:spPr>
          <a:prstGeom prst="rect">
            <a:avLst/>
          </a:prstGeom>
        </p:spPr>
        <p:txBody>
          <a:bodyPr/>
          <a:lstStyle/>
          <a:p>
            <a:pPr/>
            <a:r>
              <a:t>Interfaces should make the scope of the operation clear</a:t>
            </a:r>
          </a:p>
          <a:p>
            <a:pPr/>
            <a:r>
              <a:t>Projections provide an efficient way to achieve value semantics and manipulate parts</a:t>
            </a:r>
          </a:p>
          <a:p>
            <a:pPr/>
            <a:r>
              <a:t>It is the client's responsibility to uphold the Law of Exclusivity</a:t>
            </a:r>
          </a:p>
          <a:p>
            <a:pPr lvl="1"/>
            <a:r>
              <a:t>Don't pass projections that overlap a mutable projection</a:t>
            </a:r>
          </a:p>
          <a:p>
            <a:pPr/>
            <a:r>
              <a:t>Implementors provide types with value semantics</a:t>
            </a:r>
          </a:p>
          <a:p>
            <a:pPr/>
            <a:r>
              <a:t>Confine extrinsic relationships between parts within a class</a:t>
            </a:r>
          </a:p>
          <a:p>
            <a:pPr lvl="1"/>
            <a:r>
              <a:t>As the relationships between parts scale, seek a general solution</a:t>
            </a:r>
          </a:p>
        </p:txBody>
      </p:sp>
      <p:sp>
        <p:nvSpPr>
          <p:cNvPr id="613" name="Slide Number"/>
          <p:cNvSpPr txBox="1"/>
          <p:nvPr>
            <p:ph type="sldNum" sz="quarter" idx="2"/>
          </p:nvPr>
        </p:nvSpPr>
        <p:spPr>
          <a:xfrm>
            <a:off x="5970707" y="6506918"/>
            <a:ext cx="247412"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5" name="Picture 12" descr="Picture 12"/>
          <p:cNvPicPr>
            <a:picLocks noChangeAspect="1"/>
          </p:cNvPicPr>
          <p:nvPr/>
        </p:nvPicPr>
        <p:blipFill>
          <a:blip r:embed="rId2">
            <a:extLst/>
          </a:blip>
          <a:srcRect l="1" t="32714" r="0" b="13830"/>
          <a:stretch>
            <a:fillRect/>
          </a:stretch>
        </p:blipFill>
        <p:spPr>
          <a:xfrm>
            <a:off x="2744381" y="-1"/>
            <a:ext cx="9444350" cy="685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6602" y="21600"/>
                </a:lnTo>
                <a:lnTo>
                  <a:pt x="21600" y="21600"/>
                </a:lnTo>
                <a:lnTo>
                  <a:pt x="21600" y="0"/>
                </a:lnTo>
                <a:lnTo>
                  <a:pt x="0" y="0"/>
                </a:lnTo>
                <a:close/>
              </a:path>
            </a:pathLst>
          </a:custGeom>
          <a:ln w="12700">
            <a:miter lim="400000"/>
          </a:ln>
        </p:spPr>
      </p:pic>
      <p:sp>
        <p:nvSpPr>
          <p:cNvPr id="616" name="TextBox 6"/>
          <p:cNvSpPr txBox="1"/>
          <p:nvPr/>
        </p:nvSpPr>
        <p:spPr>
          <a:xfrm>
            <a:off x="322039" y="326112"/>
            <a:ext cx="1193470" cy="294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1300">
                <a:solidFill>
                  <a:srgbClr val="FF0000"/>
                </a:solidFill>
              </a:defRPr>
            </a:lvl1pPr>
          </a:lstStyle>
          <a:p>
            <a:pPr/>
            <a:r>
              <a:t>About the artist</a:t>
            </a:r>
          </a:p>
        </p:txBody>
      </p:sp>
      <p:sp>
        <p:nvSpPr>
          <p:cNvPr id="617" name="Rectangle 17"/>
          <p:cNvSpPr/>
          <p:nvPr/>
        </p:nvSpPr>
        <p:spPr>
          <a:xfrm>
            <a:off x="0" y="6531887"/>
            <a:ext cx="1076241" cy="326114"/>
          </a:xfrm>
          <a:prstGeom prst="rect">
            <a:avLst/>
          </a:prstGeom>
          <a:solidFill>
            <a:srgbClr val="FFFFFF"/>
          </a:solidFill>
          <a:ln w="12700">
            <a:miter lim="400000"/>
          </a:ln>
        </p:spPr>
        <p:txBody>
          <a:bodyPr lIns="45719" rIns="45719" anchor="ctr"/>
          <a:lstStyle/>
          <a:p>
            <a:pPr>
              <a:spcBef>
                <a:spcPts val="1200"/>
              </a:spcBef>
              <a:defRPr sz="1400"/>
            </a:pPr>
          </a:p>
        </p:txBody>
      </p:sp>
      <p:sp>
        <p:nvSpPr>
          <p:cNvPr id="618" name="TextBox 11"/>
          <p:cNvSpPr txBox="1"/>
          <p:nvPr/>
        </p:nvSpPr>
        <p:spPr>
          <a:xfrm>
            <a:off x="322037" y="2781604"/>
            <a:ext cx="3427407" cy="25069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10000"/>
              </a:lnSpc>
              <a:spcBef>
                <a:spcPts val="800"/>
              </a:spcBef>
              <a:defRPr b="1" sz="1400"/>
            </a:pPr>
            <a:r>
              <a:t>Leandro Alzate</a:t>
            </a:r>
          </a:p>
          <a:p>
            <a:pPr>
              <a:lnSpc>
                <a:spcPct val="110000"/>
              </a:lnSpc>
              <a:spcBef>
                <a:spcPts val="800"/>
              </a:spcBef>
              <a:defRPr sz="1200"/>
            </a:pPr>
            <a:r>
              <a:t>Berlin-based illustrator Leandro Alzate mixes bright color palettes and stylized characters in his fanciful work for editorial and advertising clients. He draws inspiration from observing the ways people interact, and combines that with his passion for architectural shapes and spaces. He created this piece for the German Ministry of Economy to encourage people to explore work-from-home career opportunities. Working with brushes and vector shapes, Alzate created this piece entirely in Adobe Photoshop. </a:t>
            </a:r>
          </a:p>
        </p:txBody>
      </p:sp>
      <p:grpSp>
        <p:nvGrpSpPr>
          <p:cNvPr id="621" name="Group 2"/>
          <p:cNvGrpSpPr/>
          <p:nvPr/>
        </p:nvGrpSpPr>
        <p:grpSpPr>
          <a:xfrm>
            <a:off x="322037" y="6005093"/>
            <a:ext cx="1443263" cy="424566"/>
            <a:chOff x="0" y="0"/>
            <a:chExt cx="1443262" cy="424564"/>
          </a:xfrm>
        </p:grpSpPr>
        <p:pic>
          <p:nvPicPr>
            <p:cNvPr id="619" name="Picture 7" descr="Picture 7"/>
            <p:cNvPicPr>
              <a:picLocks noChangeAspect="1"/>
            </p:cNvPicPr>
            <p:nvPr/>
          </p:nvPicPr>
          <p:blipFill>
            <a:blip r:embed="rId3">
              <a:extLst/>
            </a:blip>
            <a:stretch>
              <a:fillRect/>
            </a:stretch>
          </p:blipFill>
          <p:spPr>
            <a:xfrm>
              <a:off x="44931" y="205059"/>
              <a:ext cx="1398332" cy="219506"/>
            </a:xfrm>
            <a:prstGeom prst="rect">
              <a:avLst/>
            </a:prstGeom>
            <a:ln w="12700" cap="flat">
              <a:noFill/>
              <a:miter lim="400000"/>
            </a:ln>
            <a:effectLst/>
          </p:spPr>
        </p:pic>
        <p:sp>
          <p:nvSpPr>
            <p:cNvPr id="620" name="TextBox 9"/>
            <p:cNvSpPr txBox="1"/>
            <p:nvPr/>
          </p:nvSpPr>
          <p:spPr>
            <a:xfrm>
              <a:off x="0" y="0"/>
              <a:ext cx="444678" cy="1803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600"/>
              </a:lvl1pPr>
            </a:lstStyle>
            <a:p>
              <a:pPr/>
              <a:r>
                <a:t>Made with</a:t>
              </a:r>
            </a:p>
          </p:txBody>
        </p:sp>
      </p:grpSp>
      <p:sp>
        <p:nvSpPr>
          <p:cNvPr id="622" name="Slide Number"/>
          <p:cNvSpPr txBox="1"/>
          <p:nvPr>
            <p:ph type="sldNum" sz="quarter" idx="2"/>
          </p:nvPr>
        </p:nvSpPr>
        <p:spPr>
          <a:xfrm>
            <a:off x="5958820" y="6506918"/>
            <a:ext cx="271186"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24" name="Picture 2" descr="Picture 2"/>
          <p:cNvPicPr>
            <a:picLocks noChangeAspect="1"/>
          </p:cNvPicPr>
          <p:nvPr/>
        </p:nvPicPr>
        <p:blipFill>
          <a:blip r:embed="rId2">
            <a:extLst/>
          </a:blip>
          <a:srcRect l="0" t="17574" r="0" b="41006"/>
          <a:stretch>
            <a:fillRect/>
          </a:stretch>
        </p:blipFill>
        <p:spPr>
          <a:xfrm>
            <a:off x="0" y="-1"/>
            <a:ext cx="12188825" cy="6858001"/>
          </a:xfrm>
          <a:prstGeom prst="rect">
            <a:avLst/>
          </a:prstGeom>
          <a:ln w="12700">
            <a:miter lim="400000"/>
          </a:ln>
        </p:spPr>
      </p:pic>
      <p:pic>
        <p:nvPicPr>
          <p:cNvPr id="625" name="Picture 5" descr="Picture 5"/>
          <p:cNvPicPr>
            <a:picLocks noChangeAspect="1"/>
          </p:cNvPicPr>
          <p:nvPr/>
        </p:nvPicPr>
        <p:blipFill>
          <a:blip r:embed="rId3">
            <a:extLst/>
          </a:blip>
          <a:stretch>
            <a:fillRect/>
          </a:stretch>
        </p:blipFill>
        <p:spPr>
          <a:xfrm>
            <a:off x="5753220" y="2960499"/>
            <a:ext cx="682382" cy="937001"/>
          </a:xfrm>
          <a:prstGeom prst="rect">
            <a:avLst/>
          </a:prstGeom>
          <a:ln w="12700">
            <a:miter lim="400000"/>
          </a:ln>
        </p:spPr>
      </p:pic>
      <p:pic>
        <p:nvPicPr>
          <p:cNvPr id="626" name="Picture 8" descr="Picture 8"/>
          <p:cNvPicPr>
            <a:picLocks noChangeAspect="1"/>
          </p:cNvPicPr>
          <p:nvPr/>
        </p:nvPicPr>
        <p:blipFill>
          <a:blip r:embed="rId4">
            <a:extLst/>
          </a:blip>
          <a:stretch>
            <a:fillRect/>
          </a:stretch>
        </p:blipFill>
        <p:spPr>
          <a:xfrm>
            <a:off x="341714" y="6059933"/>
            <a:ext cx="1932630" cy="512065"/>
          </a:xfrm>
          <a:prstGeom prst="rect">
            <a:avLst/>
          </a:prstGeom>
          <a:ln w="12700">
            <a:miter lim="400000"/>
          </a:ln>
        </p:spPr>
      </p:pic>
      <p:sp>
        <p:nvSpPr>
          <p:cNvPr id="627" name="Slide Number"/>
          <p:cNvSpPr txBox="1"/>
          <p:nvPr>
            <p:ph type="sldNum" sz="quarter" idx="2"/>
          </p:nvPr>
        </p:nvSpPr>
        <p:spPr>
          <a:xfrm>
            <a:off x="5957601" y="6506918"/>
            <a:ext cx="273624" cy="29932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Why Software Projects Fail"/>
          <p:cNvSpPr txBox="1"/>
          <p:nvPr>
            <p:ph type="title"/>
          </p:nvPr>
        </p:nvSpPr>
        <p:spPr>
          <a:prstGeom prst="rect">
            <a:avLst/>
          </a:prstGeom>
        </p:spPr>
        <p:txBody>
          <a:bodyPr/>
          <a:lstStyle/>
          <a:p>
            <a:pPr/>
            <a:r>
              <a:t>Why Software Projects Fail</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Adobe Master 2021">
  <a:themeElements>
    <a:clrScheme name="Adobe Master 2021">
      <a:dk1>
        <a:srgbClr val="000000"/>
      </a:dk1>
      <a:lt1>
        <a:srgbClr val="FFFFFF"/>
      </a:lt1>
      <a:dk2>
        <a:srgbClr val="A7A7A7"/>
      </a:dk2>
      <a:lt2>
        <a:srgbClr val="535353"/>
      </a:lt2>
      <a:accent1>
        <a:srgbClr val="009C3B"/>
      </a:accent1>
      <a:accent2>
        <a:srgbClr val="2799F6"/>
      </a:accent2>
      <a:accent3>
        <a:srgbClr val="E63888"/>
      </a:accent3>
      <a:accent4>
        <a:srgbClr val="E9740A"/>
      </a:accent4>
      <a:accent5>
        <a:srgbClr val="FFCE2E"/>
      </a:accent5>
      <a:accent6>
        <a:srgbClr val="EB1000"/>
      </a:accent6>
      <a:hlink>
        <a:srgbClr val="0000FF"/>
      </a:hlink>
      <a:folHlink>
        <a:srgbClr val="FF00FF"/>
      </a:folHlink>
    </a:clrScheme>
    <a:fontScheme name="Adobe Master 2021">
      <a:majorFont>
        <a:latin typeface="Helvetica"/>
        <a:ea typeface="Helvetica"/>
        <a:cs typeface="Helvetica"/>
      </a:majorFont>
      <a:minorFont>
        <a:latin typeface="Calibri Light"/>
        <a:ea typeface="Calibri Light"/>
        <a:cs typeface="Calibri Light"/>
      </a:minorFont>
    </a:fontScheme>
    <a:fmtScheme name="Adobe Master 20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76200" dist="50800" dir="5400000">
              <a:srgbClr val="4E3B3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76200" dist="50800" dir="5400000">
            <a:srgbClr val="4E3B30">
              <a:alpha val="6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Adobe Master 2021">
  <a:themeElements>
    <a:clrScheme name="Adobe Master 2021">
      <a:dk1>
        <a:srgbClr val="000000"/>
      </a:dk1>
      <a:lt1>
        <a:srgbClr val="FFFFFF"/>
      </a:lt1>
      <a:dk2>
        <a:srgbClr val="A7A7A7"/>
      </a:dk2>
      <a:lt2>
        <a:srgbClr val="535353"/>
      </a:lt2>
      <a:accent1>
        <a:srgbClr val="009C3B"/>
      </a:accent1>
      <a:accent2>
        <a:srgbClr val="2799F6"/>
      </a:accent2>
      <a:accent3>
        <a:srgbClr val="E63888"/>
      </a:accent3>
      <a:accent4>
        <a:srgbClr val="E9740A"/>
      </a:accent4>
      <a:accent5>
        <a:srgbClr val="FFCE2E"/>
      </a:accent5>
      <a:accent6>
        <a:srgbClr val="EB1000"/>
      </a:accent6>
      <a:hlink>
        <a:srgbClr val="0000FF"/>
      </a:hlink>
      <a:folHlink>
        <a:srgbClr val="FF00FF"/>
      </a:folHlink>
    </a:clrScheme>
    <a:fontScheme name="Adobe Master 2021">
      <a:majorFont>
        <a:latin typeface="Helvetica"/>
        <a:ea typeface="Helvetica"/>
        <a:cs typeface="Helvetica"/>
      </a:majorFont>
      <a:minorFont>
        <a:latin typeface="Calibri Light"/>
        <a:ea typeface="Calibri Light"/>
        <a:cs typeface="Calibri Light"/>
      </a:minorFont>
    </a:fontScheme>
    <a:fmtScheme name="Adobe Master 20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76200" dist="50800" dir="5400000">
              <a:srgbClr val="4E3B3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76200" dist="50800" dir="5400000">
            <a:srgbClr val="4E3B30">
              <a:alpha val="6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dobe Clean"/>
            <a:ea typeface="Adobe Clean"/>
            <a:cs typeface="Adobe Clean"/>
            <a:sym typeface="Adobe Clea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