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ECD"/>
          </a:solidFill>
        </a:fill>
      </a:tcStyle>
    </a:wholeTbl>
    <a:band2H>
      <a:tcTxStyle b="def" i="def"/>
      <a:tcStyle>
        <a:tcBdr/>
        <a:fill>
          <a:solidFill>
            <a:srgbClr val="E6EFE7"/>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CD9"/>
          </a:solidFill>
        </a:fill>
      </a:tcStyle>
    </a:wholeTbl>
    <a:band2H>
      <a:tcTxStyle b="def" i="def"/>
      <a:tcStyle>
        <a:tcBdr/>
        <a:fill>
          <a:solidFill>
            <a:srgbClr val="FAE7ED"/>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CACA"/>
          </a:solidFill>
        </a:fill>
      </a:tcStyle>
    </a:wholeTbl>
    <a:band2H>
      <a:tcTxStyle b="def" i="def"/>
      <a:tcStyle>
        <a:tcBdr/>
        <a:fill>
          <a:solidFill>
            <a:srgbClr val="FBE6E6"/>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dobe Clean"/>
          <a:ea typeface="Adobe Clean"/>
          <a:cs typeface="Adobe Cle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1" name="Shape 211"/>
          <p:cNvSpPr/>
          <p:nvPr>
            <p:ph type="sldImg"/>
          </p:nvPr>
        </p:nvSpPr>
        <p:spPr>
          <a:xfrm>
            <a:off x="1143000" y="685800"/>
            <a:ext cx="4572000" cy="3429000"/>
          </a:xfrm>
          <a:prstGeom prst="rect">
            <a:avLst/>
          </a:prstGeom>
        </p:spPr>
        <p:txBody>
          <a:bodyPr/>
          <a:lstStyle/>
          <a:p>
            <a:pPr/>
          </a:p>
        </p:txBody>
      </p:sp>
      <p:sp>
        <p:nvSpPr>
          <p:cNvPr id="212" name="Shape 21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400">
        <a:uFill>
          <a:solidFill>
            <a:srgbClr val="000000"/>
          </a:solidFill>
        </a:uFill>
        <a:latin typeface="+mn-lt"/>
        <a:ea typeface="+mn-ea"/>
        <a:cs typeface="+mn-cs"/>
        <a:sym typeface="Trebuchet MS"/>
      </a:defRPr>
    </a:lvl1pPr>
    <a:lvl2pPr indent="457200" latinLnBrk="0">
      <a:defRPr sz="2400">
        <a:uFill>
          <a:solidFill>
            <a:srgbClr val="000000"/>
          </a:solidFill>
        </a:uFill>
        <a:latin typeface="+mn-lt"/>
        <a:ea typeface="+mn-ea"/>
        <a:cs typeface="+mn-cs"/>
        <a:sym typeface="Trebuchet MS"/>
      </a:defRPr>
    </a:lvl2pPr>
    <a:lvl3pPr indent="914400" latinLnBrk="0">
      <a:defRPr sz="2400">
        <a:uFill>
          <a:solidFill>
            <a:srgbClr val="000000"/>
          </a:solidFill>
        </a:uFill>
        <a:latin typeface="+mn-lt"/>
        <a:ea typeface="+mn-ea"/>
        <a:cs typeface="+mn-cs"/>
        <a:sym typeface="Trebuchet MS"/>
      </a:defRPr>
    </a:lvl3pPr>
    <a:lvl4pPr indent="1371600" latinLnBrk="0">
      <a:defRPr sz="2400">
        <a:uFill>
          <a:solidFill>
            <a:srgbClr val="000000"/>
          </a:solidFill>
        </a:uFill>
        <a:latin typeface="+mn-lt"/>
        <a:ea typeface="+mn-ea"/>
        <a:cs typeface="+mn-cs"/>
        <a:sym typeface="Trebuchet MS"/>
      </a:defRPr>
    </a:lvl4pPr>
    <a:lvl5pPr indent="1828800" latinLnBrk="0">
      <a:defRPr sz="2400">
        <a:uFill>
          <a:solidFill>
            <a:srgbClr val="000000"/>
          </a:solidFill>
        </a:uFill>
        <a:latin typeface="+mn-lt"/>
        <a:ea typeface="+mn-ea"/>
        <a:cs typeface="+mn-cs"/>
        <a:sym typeface="Trebuchet MS"/>
      </a:defRPr>
    </a:lvl5pPr>
    <a:lvl6pPr indent="2286000" latinLnBrk="0">
      <a:defRPr sz="2400">
        <a:uFill>
          <a:solidFill>
            <a:srgbClr val="000000"/>
          </a:solidFill>
        </a:uFill>
        <a:latin typeface="+mn-lt"/>
        <a:ea typeface="+mn-ea"/>
        <a:cs typeface="+mn-cs"/>
        <a:sym typeface="Trebuchet MS"/>
      </a:defRPr>
    </a:lvl6pPr>
    <a:lvl7pPr indent="2743200" latinLnBrk="0">
      <a:defRPr sz="2400">
        <a:uFill>
          <a:solidFill>
            <a:srgbClr val="000000"/>
          </a:solidFill>
        </a:uFill>
        <a:latin typeface="+mn-lt"/>
        <a:ea typeface="+mn-ea"/>
        <a:cs typeface="+mn-cs"/>
        <a:sym typeface="Trebuchet MS"/>
      </a:defRPr>
    </a:lvl7pPr>
    <a:lvl8pPr indent="3200400" latinLnBrk="0">
      <a:defRPr sz="2400">
        <a:uFill>
          <a:solidFill>
            <a:srgbClr val="000000"/>
          </a:solidFill>
        </a:uFill>
        <a:latin typeface="+mn-lt"/>
        <a:ea typeface="+mn-ea"/>
        <a:cs typeface="+mn-cs"/>
        <a:sym typeface="Trebuchet MS"/>
      </a:defRPr>
    </a:lvl8pPr>
    <a:lvl9pPr indent="3657600" latinLnBrk="0">
      <a:defRPr sz="2400">
        <a:uFill>
          <a:solidFill>
            <a:srgbClr val="000000"/>
          </a:solidFill>
        </a:uFill>
        <a:latin typeface="+mn-lt"/>
        <a:ea typeface="+mn-ea"/>
        <a:cs typeface="+mn-cs"/>
        <a:sym typeface="Trebuchet M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Concurrency is difficult because of mutation and efficiency.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Then, if there are no pending render requests, we render at a higher quality...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And then again at full quality.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And then we update the background layer.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When panning or zooming we animate the two layers in the viewport at full device frame rate (120Hz on an iPad Pro).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Shape 313"/>
          <p:cNvSpPr/>
          <p:nvPr>
            <p:ph type="sldImg"/>
          </p:nvPr>
        </p:nvSpPr>
        <p:spPr>
          <a:prstGeom prst="rect">
            <a:avLst/>
          </a:prstGeom>
        </p:spPr>
        <p:txBody>
          <a:bodyPr/>
          <a:lstStyle/>
          <a:p>
            <a:pPr/>
          </a:p>
        </p:txBody>
      </p:sp>
      <p:sp>
        <p:nvSpPr>
          <p:cNvPr id="314" name="Shape 314"/>
          <p:cNvSpPr/>
          <p:nvPr>
            <p:ph type="body" sz="quarter" idx="1"/>
          </p:nvPr>
        </p:nvSpPr>
        <p:spPr>
          <a:prstGeom prst="rect">
            <a:avLst/>
          </a:prstGeom>
        </p:spPr>
        <p:txBody>
          <a:bodyPr/>
          <a:lstStyle/>
          <a:p>
            <a:pPr/>
            <a:r>
              <a:t>But we chase the animation, starting a render for a higher quality image at the, current, position we are animating too.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With the goal that by the time the motion stops, you are looking at full quality pixels. The human visual system is poor at discerning detail of objects in motion or objects that are chaning. The effect is it appears to be rendering high quality at full frame rate, even though it may only be capable of rendering full quality at a frame-rate of 1/4 or less.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The state machine that drives the rendering for display is implemented as a coroutine. The operations at each state are asynchronous. As the state machine transitions, it may _cancel_ the operations from prior states as they are no longer required, typically canceling a "stale" high-quality render request in favor of a lower-quality, faster request. But lower-quality renders may be a delta-render of a high-quality render, or there may be caches shared between renders that may be built. So when canceling, the question becomes, cancel what exactly?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a:r>
              <a:t>Futures are a building block for asynchronous code. They provide a simple way to transform synchronous code into asynchronous code. Conceptually, a future is a token for the result of a function executed in a different context. Futures carry the dependencies—destructing the future cancels the task.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Continuations are just function composition. Again, dependencies are carried by the futures. If you don't want a result, then destructing it "unravels" the dependencies.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With joins (when all) and splits (multiple continuations on the same future), the graph becomes a DAG. Canceling an operation may cancel may in turn cancel other operations, but not those that are required to satisfy other futures.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Adobe Lightroom is a professional image editing tool targeting photographers.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We can define efficient cancelation. Cancelation is also asynchronous - the canceling thread should not await active operations. Of corse the stop message propagation takes time - and is inherently racy. We want to minimize the message propagation time and avoid serializing cancelation between active tasks.</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Let's back up a bit and look at one of the reasons concurrency is used in an interactive application—emphasis on interactive. Concurrency is a tool to improve performance with a fundamental tradeoff between latency and throughput. An interactive application strives for specific (real-time) latency guarantees. You want the application to feel fluid and responsive, regardless of how long the processing takes.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Waiting for a task to complete... such as on a condition variable or a semaphore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hape 373"/>
          <p:cNvSpPr/>
          <p:nvPr>
            <p:ph type="sldImg"/>
          </p:nvPr>
        </p:nvSpPr>
        <p:spPr>
          <a:prstGeom prst="rect">
            <a:avLst/>
          </a:prstGeom>
        </p:spPr>
        <p:txBody>
          <a:bodyPr/>
          <a:lstStyle/>
          <a:p>
            <a:pPr/>
          </a:p>
        </p:txBody>
      </p:sp>
      <p:sp>
        <p:nvSpPr>
          <p:cNvPr id="374" name="Shape 374"/>
          <p:cNvSpPr/>
          <p:nvPr>
            <p:ph type="body" sz="quarter" idx="1"/>
          </p:nvPr>
        </p:nvSpPr>
        <p:spPr>
          <a:prstGeom prst="rect">
            <a:avLst/>
          </a:prstGeom>
        </p:spPr>
        <p:txBody>
          <a:bodyPr/>
          <a:lstStyle/>
          <a:p>
            <a:pPr/>
            <a:r>
              <a:t>The first reason is Amdahl's. This graph shows the effect of serialization in 10% increments up to a 16 core machine. If only 10% of our code is serialized, our performance with 16 cores is only slightly more than 6x and will never exceed 10x no matter how many processors we throw at the problem. Every synchronization point is expensive.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Even in a multithreaded environment, sync-waits can lead to deadlocks. Here is a visualization of a deadlock on a with a single thread of execution.</a:t>
            </a:r>
          </a:p>
          <a:p>
            <a:pPr/>
          </a:p>
          <a:p>
            <a:pPr/>
            <a:r>
              <a:t>A task issues another task which is placed in the queue.</a:t>
            </a:r>
          </a:p>
          <a:p>
            <a:pPr/>
            <a:r>
              <a:t>Then stops to wait for the task to complete.</a:t>
            </a:r>
          </a:p>
          <a:p>
            <a:pPr/>
            <a:r>
              <a:t>There is only one thread and one queue so the queued task will never complete,</a:t>
            </a:r>
          </a:p>
          <a:p>
            <a:pPr/>
            <a:r>
              <a:t>  this is a deadlock.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With two threads, the first task may spawn a task, and wait for it to complete.</a:t>
            </a:r>
          </a:p>
          <a:p>
            <a:pPr/>
            <a:r>
              <a:t>That task is picked up by the second thread it spawns some additional work.</a:t>
            </a:r>
          </a:p>
          <a:p>
            <a:pPr/>
            <a:r>
              <a:t>And waits for that work to be completed. Deadlocked.</a:t>
            </a:r>
          </a:p>
          <a:p>
            <a:pPr/>
          </a:p>
          <a:p>
            <a:pPr/>
            <a:r>
              <a:t>Any sync wait operation requires non-local reasoning about where the task that is being waited on is scheduled, what tasks that task may spawn, and how many threads are available in the system.</a:t>
            </a:r>
          </a:p>
          <a:p>
            <a:pPr/>
          </a:p>
          <a:p>
            <a:pPr/>
            <a:r>
              <a:t>This leads to the "function color problem" - If a function is async, every operation that depends on it is also async. There is no way to rejoin.</a:t>
            </a:r>
          </a:p>
          <a:p>
            <a:pPr/>
          </a:p>
          <a:p>
            <a:pPr/>
            <a:r>
              <a:t>To use sync wait safely, you need to know that thread resources are available to execute the item being waited on. Sync wait breaks local reasoning.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stlab futures are regular, they can be copied, you can attach multiple continuations, destruction is cancelation. RAII applies to the processor (arguably even more important a resource than memory!).</a:t>
            </a:r>
          </a:p>
          <a:p>
            <a:pPr/>
          </a:p>
          <a:p>
            <a:pPr/>
            <a:r>
              <a:t>There is more to the library than just futures with continuations. There is a high performance dynamic task stealing executor (that back-ends to the platform executor, i.e. Apple's libdispatch, or Windows thread pool,if available), a "main" scheduler to schedule on the main event loop (if the platform has one), an implementation of channels (needs a major update), and a number of smaller utilities...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The programming model presented by futures with continuations is deceptively simple -</a:t>
            </a:r>
          </a:p>
          <a:p>
            <a:pPr/>
            <a:r>
              <a:t>But every continuation comes at a cost.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A small object allocation/deallocation is 200-500 cycles.</a:t>
            </a:r>
          </a:p>
          <a:p>
            <a:pPr/>
            <a:r>
              <a:t>Every atomic operation is 15-30 cycles.</a:t>
            </a:r>
          </a:p>
          <a:p>
            <a:pPr/>
          </a:p>
          <a:p>
            <a:pPr/>
            <a:r>
              <a:t>The overhead of an async continuation vs sequential function composition can easily be 100-1000x.</a:t>
            </a:r>
          </a:p>
          <a:p>
            <a:pPr/>
          </a:p>
          <a:p>
            <a:pPr/>
            <a:r>
              <a:t>We only want to attach continuations when the operation is significantly large or a specific execution context is required.</a:t>
            </a:r>
          </a:p>
          <a:p>
            <a:pPr/>
          </a:p>
          <a:p>
            <a:pPr/>
            <a:r>
              <a:t>(Side note: The last line on this graph is a thread context switch. This is why thread pools exist and the importance of not overcommitting.)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Futures and continuations work well when the grain size (how much work we have to do) in the continuation is relatively large. The more we reduce the overhead the greater the performance benefit - not just because we reduce the cost per call but because we enable additional parallelism to benefit.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Futures with continuations are a reasonable model for transforming synchronous code to asynchronous code and async code to non-blocking concurrent code. They don't handle all concurrency patterns - they are just part of the solution, but an important part we are focused on today.</a:t>
            </a:r>
          </a:p>
          <a:p>
            <a:pPr/>
          </a:p>
          <a:p>
            <a:pPr/>
            <a:r>
              <a:t>My first thought was to use boost futures with continuations. I wrote a test piece of code equivalent to this. The second line crashed - with boost futures, `then()` is a consuming operation. If it had relied on C++11, it would have required a move. You could write a "split" operation (although, at the time, I didn't see how), but there were more issues that led to me starting what became the stlab concurrency library.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But this doesn't compose well, an async operation now needs to take a callback so it can compose the operation prior to starting it. The simple syntax of futures with continuations means they get used for simple function composition - at a high (very measurable) cost. Even this function composition has a cost - at each level we are adding another stack from. But what if instead of starting the async operations, we simply described them - enter sender/receivers.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An async operation needs to take a callback so it can compose the operation prior to starting it. The complexity grows rapidly.</a:t>
            </a:r>
          </a:p>
          <a:p>
            <a:pPr/>
          </a:p>
          <a:p>
            <a:pPr/>
            <a:r>
              <a:t>The simple syntax of futures with continuations means they get used for simple function composition - at a high (very measurable) cost. Even this function composition has a cost - at each level we are adding another stack from. But what if instead of starting the async operations, we simply described them - enter sender/receivers. The complexity grows rapidly.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This is the problem that C++ sender/receivers solve. Instead of launching async code and attaching continuation, we build a _program_ (a function) that describes the async operation and then start that. This _program_ is built flat, without heap allocations, with no need for synchronization because the connections are made before it starts.</a:t>
            </a:r>
          </a:p>
          <a:p>
            <a:pPr/>
          </a:p>
          <a:p>
            <a:pPr/>
            <a:r>
              <a:t>`then()` is compose logically compose, it doesn't return g(f(x)) it returns the logical function g composed with f. This composition pattern is obscured with a complex sender/receiver interface. We're building up functions that describe an async computation graph, and then we start it. By appending application and composition operations, we can build a computation tree.</a:t>
            </a:r>
          </a:p>
          <a:p>
            <a:pPr/>
          </a:p>
          <a:p>
            <a:pPr/>
            <a:r>
              <a:t>In sender/receiver terminology, `then()` returns a sender adapter closure.</a:t>
            </a:r>
          </a:p>
          <a:p>
            <a:pPr/>
          </a:p>
          <a:p>
            <a:pPr/>
            <a:r>
              <a:t>In std::exec, "transfer" transfers execution to, for example, a thread, serial queue, GPU, etc.</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The programming model presented by futures with continuations is deceptively simple -</a:t>
            </a:r>
          </a:p>
          <a:p>
            <a:pPr/>
            <a:r>
              <a:t>But every continuation comes at a cost.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Let's start with flat composition - we will drop the `then`.</a:t>
            </a:r>
          </a:p>
          <a:p>
            <a:pPr/>
          </a:p>
          <a:p>
            <a:pPr/>
            <a:r>
              <a:t>We're building a functional model to describe the execution of a program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Links are just functions - stored as a flat sequence. The links form a single logical function.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With sender receiver we can pass the error from one `then()` to the next, but what do we do if this is just a simple compose? If we were using std::expected, it doesn't change this, instead it changes how the application happens.</a:t>
            </a:r>
          </a:p>
          <a:p>
            <a:pPr/>
          </a:p>
          <a:p>
            <a:pPr/>
            <a:r>
              <a:t>We only need a sequence of functions to describe the computation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The programming model presented by futures with continuations is deceptively simple -</a:t>
            </a:r>
          </a:p>
          <a:p>
            <a:pPr/>
            <a:r>
              <a:t>But every continuation comes at a cost.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This is binding s to f and g - but we don't actually do the bind directly, we store the structure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Segments are an applicator and a sequence of links. A segment logically forms a single function.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Let's back up a bit and look at one of the reasons concurrency is used in an interactive application—emphasis on interactive. Concurrency is a tool to improve performance with a fundamental tradeoff between latency and throughput. An interactive application strives for specific (real-time) latency guarantees. You want the application to feel fluid and responsive, regardless of how long the processing takes.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As an example, we can write an apply function that maps exception to std::expected and then use it to compose functions and return expected on an error.</a:t>
            </a:r>
          </a:p>
          <a:p>
            <a:pPr/>
          </a:p>
          <a:p>
            <a:pPr/>
            <a:r>
              <a:t>If we pass 42 for x will result in an expected carrying the bad x exception.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The programming model presented by futures with continuations is deceptively simple -</a:t>
            </a:r>
          </a:p>
          <a:p>
            <a:pPr/>
            <a:r>
              <a:t>But every continuation comes at a cost.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If s sends f | g to another thread, how do you get the result back? Are we back to a future?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Chains are two-dimensional data structures. We can append functions to the end of the last segment or segments to the end of the chain. They are stored as a tuple of tuples of functions - flat with no heap allocations.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Shape 509"/>
          <p:cNvSpPr/>
          <p:nvPr>
            <p:ph type="sldImg"/>
          </p:nvPr>
        </p:nvSpPr>
        <p:spPr>
          <a:prstGeom prst="rect">
            <a:avLst/>
          </a:prstGeom>
        </p:spPr>
        <p:txBody>
          <a:bodyPr/>
          <a:lstStyle/>
          <a:p>
            <a:pPr/>
          </a:p>
        </p:txBody>
      </p:sp>
      <p:sp>
        <p:nvSpPr>
          <p:cNvPr id="510" name="Shape 510"/>
          <p:cNvSpPr/>
          <p:nvPr>
            <p:ph type="body" sz="quarter" idx="1"/>
          </p:nvPr>
        </p:nvSpPr>
        <p:spPr>
          <a:prstGeom prst="rect">
            <a:avLst/>
          </a:prstGeom>
        </p:spPr>
        <p:txBody>
          <a:bodyPr/>
          <a:lstStyle/>
          <a:p>
            <a:pPr/>
            <a:r>
              <a:t>The chain is executed by appending each segment to the end of the prior segment, so the result of one segment is passed as an argument to the next segment. A chain is logically a single function.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The programming model presented by futures with continuations is deceptively simple -</a:t>
            </a:r>
          </a:p>
          <a:p>
            <a:pPr/>
            <a:r>
              <a:t>But every continuation comes at a cost.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hape 519"/>
          <p:cNvSpPr/>
          <p:nvPr>
            <p:ph type="sldImg"/>
          </p:nvPr>
        </p:nvSpPr>
        <p:spPr>
          <a:prstGeom prst="rect">
            <a:avLst/>
          </a:prstGeom>
        </p:spPr>
        <p:txBody>
          <a:bodyPr/>
          <a:lstStyle/>
          <a:p>
            <a:pPr/>
          </a:p>
        </p:txBody>
      </p:sp>
      <p:sp>
        <p:nvSpPr>
          <p:cNvPr id="520" name="Shape 520"/>
          <p:cNvSpPr/>
          <p:nvPr>
            <p:ph type="body" sz="quarter" idx="1"/>
          </p:nvPr>
        </p:nvSpPr>
        <p:spPr>
          <a:prstGeom prst="rect">
            <a:avLst/>
          </a:prstGeom>
        </p:spPr>
        <p:txBody>
          <a:bodyPr/>
          <a:lstStyle/>
          <a:p>
            <a:pPr/>
            <a:r>
              <a:t>Instead of wrapping individual operations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p is a promise associated with a future. Having access to the structure allows operations to make transformations. Errors only need to be caught and propagated from the segment level (same for cancelation).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 How general purpose? I believe chains with an S &amp; K combinator are Turing complete - still working on the proof.</a:t>
            </a:r>
          </a:p>
          <a:p>
            <a:pPr/>
          </a:p>
          <a:p>
            <a:pPr/>
            <a:r>
              <a:t>** Kind of - they don't have to be used for asynchronous descriptions, but they carry the complexity of signaling cancelations and exceptions at every step.</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The current implementation with sender/receiver split is broken with respect to cancelation. </a:t>
            </a:r>
          </a:p>
          <a:p>
            <a:pPr/>
            <a:r>
              <a:t>let_value() provides a form of split for computation, but split must be contained with a rejoin.</a:t>
            </a:r>
          </a:p>
          <a:p>
            <a:pPr/>
            <a:r>
              <a:t>I've managed to spark interest in trying to find a solution on the sender/receiver forum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These are slides from an old product I worked on, Adobe Revel, this was built on Adobe Camera Raw, the same rendering engine that powers Adobe Lightroom and the Camera Raw component in Photoshop. The code is optimized for latency over throughput.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r>
              <a:t>* Maybe. I'm only two weeks into working on chains, and each step has been challenging. I may just rediscover the complexity of sender/receivers.</a:t>
            </a:r>
          </a:p>
          <a:p>
            <a:pPr/>
            <a:r>
              <a:t>A structured form for the complete "program" may have advantages for scheduling (especially on GPUs). But also some of the same problems - the entire structure of the program is carried in the type system. I suspect I'll hit implementation limits, however, my types are less complex then sender-receiver types. Eric is currently exploring a form of type erasure through lambda expressions that is questionable.</a:t>
            </a:r>
          </a:p>
          <a:p>
            <a:pPr/>
            <a:r>
              <a:t>... And I still have many open questions. Declaring signatures up-front would simplify the code and produce better compiler diagnostics, but it would also limit "generic" code, which would have to build programs on instantiation. I'm 2 weeks in where sender/receivers are nearly 10 years in...</a:t>
            </a:r>
          </a:p>
          <a:p>
            <a:pPr/>
            <a:r>
              <a:t>At the very least the process of thinking through and building chains has greatly improved my understanding of Sender/Receivers and where the complexity comes from.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To provide smooth pan and zoom without seeing black the code keeps a GPU texture of the entire image at a low resolution.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With a high resolution image overlaying it to fill the current view port.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When you make an adjustment, like sliding a slider...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We render a draft of the foreground texture at a low quality.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Divider">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Alt">
    <p:spTree>
      <p:nvGrpSpPr>
        <p:cNvPr id="1" name=""/>
        <p:cNvGrpSpPr/>
        <p:nvPr/>
      </p:nvGrpSpPr>
      <p:grpSpPr>
        <a:xfrm>
          <a:off x="0" y="0"/>
          <a:ext cx="0" cy="0"/>
          <a:chOff x="0" y="0"/>
          <a:chExt cx="0" cy="0"/>
        </a:xfrm>
      </p:grpSpPr>
      <p:pic>
        <p:nvPicPr>
          <p:cNvPr id="20" name="Picture 9" descr="Picture 9"/>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21" name="Title Text"/>
          <p:cNvSpPr txBox="1"/>
          <p:nvPr>
            <p:ph type="title"/>
          </p:nvPr>
        </p:nvSpPr>
        <p:spPr>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Beach">
    <p:spTree>
      <p:nvGrpSpPr>
        <p:cNvPr id="1" name=""/>
        <p:cNvGrpSpPr/>
        <p:nvPr/>
      </p:nvGrpSpPr>
      <p:grpSpPr>
        <a:xfrm>
          <a:off x="0" y="0"/>
          <a:ext cx="0" cy="0"/>
          <a:chOff x="0" y="0"/>
          <a:chExt cx="0" cy="0"/>
        </a:xfrm>
      </p:grpSpPr>
      <p:pic>
        <p:nvPicPr>
          <p:cNvPr id="29" name="Picture 8" descr="Picture 8"/>
          <p:cNvPicPr>
            <a:picLocks noChangeAspect="1"/>
          </p:cNvPicPr>
          <p:nvPr/>
        </p:nvPicPr>
        <p:blipFill>
          <a:blip r:embed="rId2">
            <a:extLst/>
          </a:blip>
          <a:stretch>
            <a:fillRect/>
          </a:stretch>
        </p:blipFill>
        <p:spPr>
          <a:xfrm>
            <a:off x="7167281" y="0"/>
            <a:ext cx="502154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70" y="0"/>
                </a:moveTo>
                <a:lnTo>
                  <a:pt x="0" y="21600"/>
                </a:lnTo>
                <a:lnTo>
                  <a:pt x="21600" y="21600"/>
                </a:lnTo>
                <a:lnTo>
                  <a:pt x="21600" y="0"/>
                </a:lnTo>
                <a:lnTo>
                  <a:pt x="12170" y="0"/>
                </a:lnTo>
                <a:close/>
              </a:path>
            </a:pathLst>
          </a:custGeom>
          <a:ln w="12700">
            <a:miter lim="400000"/>
          </a:ln>
        </p:spPr>
      </p:pic>
      <p:sp>
        <p:nvSpPr>
          <p:cNvPr id="30" name="Title Text"/>
          <p:cNvSpPr txBox="1"/>
          <p:nvPr>
            <p:ph type="title"/>
          </p:nvPr>
        </p:nvSpPr>
        <p:spPr>
          <a:xfrm>
            <a:off x="2203704" y="2798064"/>
            <a:ext cx="5916169" cy="1216153"/>
          </a:xfrm>
          <a:prstGeom prst="rect">
            <a:avLst/>
          </a:prstGeom>
        </p:spPr>
        <p:txBody>
          <a:bodyPr/>
          <a:lstStyle/>
          <a:p>
            <a:pPr/>
            <a:r>
              <a:t>Title Text</a:t>
            </a:r>
          </a:p>
        </p:txBody>
      </p:sp>
      <p:sp>
        <p:nvSpPr>
          <p:cNvPr id="31" name="Body Level One…"/>
          <p:cNvSpPr txBox="1"/>
          <p:nvPr>
            <p:ph type="body" sz="quarter" idx="1"/>
          </p:nvPr>
        </p:nvSpPr>
        <p:spPr>
          <a:xfrm>
            <a:off x="2203704" y="4123942"/>
            <a:ext cx="5907024" cy="1078993"/>
          </a:xfrm>
          <a:prstGeom prst="rect">
            <a:avLst/>
          </a:prstGeom>
        </p:spPr>
        <p:txBody>
          <a:bodyPr lIns="0" tIns="0" rIns="0" bIns="0">
            <a:normAutofit fontScale="100000" lnSpcReduction="0"/>
          </a:bodyPr>
          <a:lstStyle>
            <a:lvl1pPr marL="0" indent="0">
              <a:spcBef>
                <a:spcPts val="700"/>
              </a:spcBef>
              <a:buClrTx/>
              <a:buSzTx/>
              <a:buNone/>
              <a:defRPr b="1" sz="2000">
                <a:solidFill>
                  <a:schemeClr val="accent6"/>
                </a:solidFill>
              </a:defRPr>
            </a:lvl1pPr>
            <a:lvl2pPr marL="0" indent="544144">
              <a:spcBef>
                <a:spcPts val="700"/>
              </a:spcBef>
              <a:buClrTx/>
              <a:buSzTx/>
              <a:buNone/>
              <a:defRPr b="1" sz="2000">
                <a:solidFill>
                  <a:schemeClr val="accent6"/>
                </a:solidFill>
              </a:defRPr>
            </a:lvl2pPr>
            <a:lvl3pPr marL="0" indent="1088291">
              <a:spcBef>
                <a:spcPts val="700"/>
              </a:spcBef>
              <a:buClrTx/>
              <a:buSzTx/>
              <a:buNone/>
              <a:defRPr b="1" sz="2000">
                <a:solidFill>
                  <a:schemeClr val="accent6"/>
                </a:solidFill>
              </a:defRPr>
            </a:lvl3pPr>
            <a:lvl4pPr marL="0" indent="1632436">
              <a:spcBef>
                <a:spcPts val="700"/>
              </a:spcBef>
              <a:buClrTx/>
              <a:buSzTx/>
              <a:buNone/>
              <a:defRPr b="1" sz="2000">
                <a:solidFill>
                  <a:schemeClr val="accent6"/>
                </a:solidFill>
              </a:defRPr>
            </a:lvl4pPr>
            <a:lvl5pPr marL="0" indent="2176580">
              <a:spcBef>
                <a:spcPts val="700"/>
              </a:spcBef>
              <a:buClrTx/>
              <a:buSzTx/>
              <a:buNone/>
              <a:defRPr b="1" sz="2000">
                <a:solidFill>
                  <a:schemeClr val="accent6"/>
                </a:solidFill>
              </a:defRPr>
            </a:lvl5pPr>
          </a:lstStyle>
          <a:p>
            <a:pPr/>
            <a:r>
              <a:t>Body Level One</a:t>
            </a:r>
          </a:p>
          <a:p>
            <a:pPr lvl="1"/>
            <a:r>
              <a:t>Body Level Two</a:t>
            </a:r>
          </a:p>
          <a:p>
            <a:pPr lvl="2"/>
            <a:r>
              <a:t>Body Level Three</a:t>
            </a:r>
          </a:p>
          <a:p>
            <a:pPr lvl="3"/>
            <a:r>
              <a:t>Body Level Four</a:t>
            </a:r>
          </a:p>
          <a:p>
            <a:pPr lvl="4"/>
            <a:r>
              <a:t>Body Level Five</a:t>
            </a:r>
          </a:p>
        </p:txBody>
      </p:sp>
      <p:pic>
        <p:nvPicPr>
          <p:cNvPr id="32" name="Picture 5" descr="Picture 5"/>
          <p:cNvPicPr>
            <a:picLocks noChangeAspect="1"/>
          </p:cNvPicPr>
          <p:nvPr/>
        </p:nvPicPr>
        <p:blipFill>
          <a:blip r:embed="rId3">
            <a:extLst/>
          </a:blip>
          <a:stretch>
            <a:fillRect/>
          </a:stretch>
        </p:blipFill>
        <p:spPr>
          <a:xfrm>
            <a:off x="872598" y="2900170"/>
            <a:ext cx="714125" cy="980589"/>
          </a:xfrm>
          <a:prstGeom prst="rect">
            <a:avLst/>
          </a:prstGeom>
          <a:ln w="12700">
            <a:miter lim="400000"/>
          </a:ln>
        </p:spPr>
      </p:pic>
      <p:pic>
        <p:nvPicPr>
          <p:cNvPr id="33" name="Picture 2" descr="Picture 2"/>
          <p:cNvPicPr>
            <a:picLocks noChangeAspect="1"/>
          </p:cNvPicPr>
          <p:nvPr/>
        </p:nvPicPr>
        <p:blipFill>
          <a:blip r:embed="rId4">
            <a:extLst/>
          </a:blip>
          <a:stretch>
            <a:fillRect/>
          </a:stretch>
        </p:blipFill>
        <p:spPr>
          <a:xfrm>
            <a:off x="9469531" y="6059933"/>
            <a:ext cx="2317690" cy="509564"/>
          </a:xfrm>
          <a:prstGeom prst="rect">
            <a:avLst/>
          </a:prstGeom>
          <a:ln w="12700">
            <a:miter lim="400000"/>
          </a:ln>
        </p:spPr>
      </p:pic>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hite - Bottom Graphic">
    <p:spTree>
      <p:nvGrpSpPr>
        <p:cNvPr id="1" name=""/>
        <p:cNvGrpSpPr/>
        <p:nvPr/>
      </p:nvGrpSpPr>
      <p:grpSpPr>
        <a:xfrm>
          <a:off x="0" y="0"/>
          <a:ext cx="0" cy="0"/>
          <a:chOff x="0" y="0"/>
          <a:chExt cx="0" cy="0"/>
        </a:xfrm>
      </p:grpSpPr>
      <p:pic>
        <p:nvPicPr>
          <p:cNvPr id="4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4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43" name="TextBox 187"/>
          <p:cNvSpPr txBox="1"/>
          <p:nvPr/>
        </p:nvSpPr>
        <p:spPr>
          <a:xfrm>
            <a:off x="2963354" y="-552842"/>
            <a:ext cx="169292"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1/4</a:t>
            </a:r>
          </a:p>
        </p:txBody>
      </p:sp>
      <p:sp>
        <p:nvSpPr>
          <p:cNvPr id="44" name="TextBox 188"/>
          <p:cNvSpPr txBox="1"/>
          <p:nvPr/>
        </p:nvSpPr>
        <p:spPr>
          <a:xfrm>
            <a:off x="6004391" y="-552842"/>
            <a:ext cx="189104"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2/4</a:t>
            </a:r>
          </a:p>
        </p:txBody>
      </p:sp>
      <p:sp>
        <p:nvSpPr>
          <p:cNvPr id="45" name="TextBox 189"/>
          <p:cNvSpPr txBox="1"/>
          <p:nvPr/>
        </p:nvSpPr>
        <p:spPr>
          <a:xfrm>
            <a:off x="9042459" y="-552842"/>
            <a:ext cx="189993"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3/4</a:t>
            </a:r>
          </a:p>
        </p:txBody>
      </p:sp>
      <p:sp>
        <p:nvSpPr>
          <p:cNvPr id="46"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47" name="Straight Connector 191"/>
          <p:cNvSpPr/>
          <p:nvPr/>
        </p:nvSpPr>
        <p:spPr>
          <a:xfrm>
            <a:off x="8125884" y="-336412"/>
            <a:ext cx="1" cy="236136"/>
          </a:xfrm>
          <a:prstGeom prst="line">
            <a:avLst/>
          </a:prstGeom>
          <a:ln w="12700">
            <a:solidFill>
              <a:srgbClr val="C8C1E8"/>
            </a:solidFill>
            <a:tailEnd type="triangle"/>
          </a:ln>
        </p:spPr>
        <p:txBody>
          <a:bodyPr lIns="45719" rIns="45719"/>
          <a:lstStyle/>
          <a:p>
            <a:pPr/>
          </a:p>
        </p:txBody>
      </p:sp>
      <p:sp>
        <p:nvSpPr>
          <p:cNvPr id="48" name="Straight Connector 192"/>
          <p:cNvSpPr/>
          <p:nvPr/>
        </p:nvSpPr>
        <p:spPr>
          <a:xfrm>
            <a:off x="4066278" y="-336412"/>
            <a:ext cx="1" cy="236136"/>
          </a:xfrm>
          <a:prstGeom prst="line">
            <a:avLst/>
          </a:prstGeom>
          <a:ln w="12700">
            <a:solidFill>
              <a:srgbClr val="C8C1E8"/>
            </a:solidFill>
            <a:tailEnd type="triangle"/>
          </a:ln>
        </p:spPr>
        <p:txBody>
          <a:bodyPr lIns="45719" rIns="45719"/>
          <a:lstStyle/>
          <a:p>
            <a:pPr/>
          </a:p>
        </p:txBody>
      </p:sp>
      <p:sp>
        <p:nvSpPr>
          <p:cNvPr id="49" name="TextBox 193"/>
          <p:cNvSpPr txBox="1"/>
          <p:nvPr/>
        </p:nvSpPr>
        <p:spPr>
          <a:xfrm>
            <a:off x="8035117" y="-552842"/>
            <a:ext cx="185421"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2/3</a:t>
            </a:r>
          </a:p>
        </p:txBody>
      </p:sp>
      <p:sp>
        <p:nvSpPr>
          <p:cNvPr id="50" name="TextBox 194"/>
          <p:cNvSpPr txBox="1"/>
          <p:nvPr/>
        </p:nvSpPr>
        <p:spPr>
          <a:xfrm>
            <a:off x="3991675" y="-552842"/>
            <a:ext cx="165609"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1/3</a:t>
            </a:r>
          </a:p>
        </p:txBody>
      </p:sp>
      <p:sp>
        <p:nvSpPr>
          <p:cNvPr id="51" name="Straight Connector 195"/>
          <p:cNvSpPr/>
          <p:nvPr/>
        </p:nvSpPr>
        <p:spPr>
          <a:xfrm>
            <a:off x="3047206" y="-336412"/>
            <a:ext cx="1" cy="236136"/>
          </a:xfrm>
          <a:prstGeom prst="line">
            <a:avLst/>
          </a:prstGeom>
          <a:ln w="12700">
            <a:solidFill>
              <a:srgbClr val="C1D4E8"/>
            </a:solidFill>
            <a:tailEnd type="triangle"/>
          </a:ln>
        </p:spPr>
        <p:txBody>
          <a:bodyPr lIns="45719" rIns="45719"/>
          <a:lstStyle/>
          <a:p>
            <a:pPr/>
          </a:p>
        </p:txBody>
      </p:sp>
      <p:sp>
        <p:nvSpPr>
          <p:cNvPr id="52" name="Straight Connector 196"/>
          <p:cNvSpPr/>
          <p:nvPr/>
        </p:nvSpPr>
        <p:spPr>
          <a:xfrm>
            <a:off x="6094412" y="-336412"/>
            <a:ext cx="1" cy="236136"/>
          </a:xfrm>
          <a:prstGeom prst="line">
            <a:avLst/>
          </a:prstGeom>
          <a:ln w="12700">
            <a:solidFill>
              <a:srgbClr val="C1D4E8"/>
            </a:solidFill>
            <a:tailEnd type="triangle"/>
          </a:ln>
        </p:spPr>
        <p:txBody>
          <a:bodyPr lIns="45719" rIns="45719"/>
          <a:lstStyle/>
          <a:p>
            <a:pPr/>
          </a:p>
        </p:txBody>
      </p:sp>
      <p:sp>
        <p:nvSpPr>
          <p:cNvPr id="53" name="Straight Connector 197"/>
          <p:cNvSpPr/>
          <p:nvPr/>
        </p:nvSpPr>
        <p:spPr>
          <a:xfrm>
            <a:off x="9141618" y="-336412"/>
            <a:ext cx="1" cy="236136"/>
          </a:xfrm>
          <a:prstGeom prst="line">
            <a:avLst/>
          </a:prstGeom>
          <a:ln w="12700">
            <a:solidFill>
              <a:srgbClr val="C1D4E8"/>
            </a:solidFill>
            <a:tailEnd type="triangle"/>
          </a:ln>
        </p:spPr>
        <p:txBody>
          <a:bodyPr lIns="45719" rIns="45719"/>
          <a:lstStyle/>
          <a:p>
            <a:pPr/>
          </a:p>
        </p:txBody>
      </p:sp>
      <p:sp>
        <p:nvSpPr>
          <p:cNvPr id="5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55" name="TextBox 215"/>
          <p:cNvSpPr txBox="1"/>
          <p:nvPr/>
        </p:nvSpPr>
        <p:spPr>
          <a:xfrm>
            <a:off x="181610" y="-549444"/>
            <a:ext cx="222938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800">
                <a:solidFill>
                  <a:srgbClr val="A6A6A6"/>
                </a:solidFill>
              </a:defRPr>
            </a:pPr>
            <a:r>
              <a:t>Turn on Guides to see the custom grid.</a:t>
            </a:r>
            <a:br/>
            <a:r>
              <a:rPr b="0"/>
              <a:t>Mac: Control-option-command-G</a:t>
            </a:r>
            <a:br>
              <a:rPr b="0"/>
            </a:br>
            <a:r>
              <a:rPr b="0"/>
              <a:t>Win: Alt-F9 (or Alt-Fn-F9 on some laptops)</a:t>
            </a:r>
          </a:p>
        </p:txBody>
      </p:sp>
      <p:sp>
        <p:nvSpPr>
          <p:cNvPr id="56"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57"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58"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59"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60"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61"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62"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63"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64"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65"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66" name="Body Level One…"/>
          <p:cNvSpPr txBox="1"/>
          <p:nvPr>
            <p:ph type="body" idx="1"/>
          </p:nvPr>
        </p:nvSpPr>
        <p:spPr>
          <a:xfrm>
            <a:off x="304721" y="1192212"/>
            <a:ext cx="11579384" cy="5029201"/>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phic">
    <p:spTree>
      <p:nvGrpSpPr>
        <p:cNvPr id="1" name=""/>
        <p:cNvGrpSpPr/>
        <p:nvPr/>
      </p:nvGrpSpPr>
      <p:grpSpPr>
        <a:xfrm>
          <a:off x="0" y="0"/>
          <a:ext cx="0" cy="0"/>
          <a:chOff x="0" y="0"/>
          <a:chExt cx="0" cy="0"/>
        </a:xfrm>
      </p:grpSpPr>
      <p:pic>
        <p:nvPicPr>
          <p:cNvPr id="74"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75"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76" name="TextBox 187"/>
          <p:cNvSpPr txBox="1"/>
          <p:nvPr/>
        </p:nvSpPr>
        <p:spPr>
          <a:xfrm>
            <a:off x="2963354" y="-552842"/>
            <a:ext cx="169292"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1/4</a:t>
            </a:r>
          </a:p>
        </p:txBody>
      </p:sp>
      <p:sp>
        <p:nvSpPr>
          <p:cNvPr id="77" name="TextBox 188"/>
          <p:cNvSpPr txBox="1"/>
          <p:nvPr/>
        </p:nvSpPr>
        <p:spPr>
          <a:xfrm>
            <a:off x="6004391" y="-552842"/>
            <a:ext cx="189104"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2/4</a:t>
            </a:r>
          </a:p>
        </p:txBody>
      </p:sp>
      <p:sp>
        <p:nvSpPr>
          <p:cNvPr id="78" name="TextBox 189"/>
          <p:cNvSpPr txBox="1"/>
          <p:nvPr/>
        </p:nvSpPr>
        <p:spPr>
          <a:xfrm>
            <a:off x="9042459" y="-552842"/>
            <a:ext cx="189993"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3/4</a:t>
            </a:r>
          </a:p>
        </p:txBody>
      </p:sp>
      <p:sp>
        <p:nvSpPr>
          <p:cNvPr id="79"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80" name="Straight Connector 191"/>
          <p:cNvSpPr/>
          <p:nvPr/>
        </p:nvSpPr>
        <p:spPr>
          <a:xfrm>
            <a:off x="8125884" y="-336412"/>
            <a:ext cx="1" cy="236136"/>
          </a:xfrm>
          <a:prstGeom prst="line">
            <a:avLst/>
          </a:prstGeom>
          <a:ln w="12700">
            <a:solidFill>
              <a:srgbClr val="C8C1E8"/>
            </a:solidFill>
            <a:tailEnd type="triangle"/>
          </a:ln>
        </p:spPr>
        <p:txBody>
          <a:bodyPr lIns="45719" rIns="45719"/>
          <a:lstStyle/>
          <a:p>
            <a:pPr/>
          </a:p>
        </p:txBody>
      </p:sp>
      <p:sp>
        <p:nvSpPr>
          <p:cNvPr id="81" name="Straight Connector 192"/>
          <p:cNvSpPr/>
          <p:nvPr/>
        </p:nvSpPr>
        <p:spPr>
          <a:xfrm>
            <a:off x="4066278" y="-336412"/>
            <a:ext cx="1" cy="236136"/>
          </a:xfrm>
          <a:prstGeom prst="line">
            <a:avLst/>
          </a:prstGeom>
          <a:ln w="12700">
            <a:solidFill>
              <a:srgbClr val="C8C1E8"/>
            </a:solidFill>
            <a:tailEnd type="triangle"/>
          </a:ln>
        </p:spPr>
        <p:txBody>
          <a:bodyPr lIns="45719" rIns="45719"/>
          <a:lstStyle/>
          <a:p>
            <a:pPr/>
          </a:p>
        </p:txBody>
      </p:sp>
      <p:sp>
        <p:nvSpPr>
          <p:cNvPr id="82" name="TextBox 193"/>
          <p:cNvSpPr txBox="1"/>
          <p:nvPr/>
        </p:nvSpPr>
        <p:spPr>
          <a:xfrm>
            <a:off x="8035117" y="-552842"/>
            <a:ext cx="185421"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2/3</a:t>
            </a:r>
          </a:p>
        </p:txBody>
      </p:sp>
      <p:sp>
        <p:nvSpPr>
          <p:cNvPr id="83" name="TextBox 194"/>
          <p:cNvSpPr txBox="1"/>
          <p:nvPr/>
        </p:nvSpPr>
        <p:spPr>
          <a:xfrm>
            <a:off x="3991675" y="-552842"/>
            <a:ext cx="165609"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1/3</a:t>
            </a:r>
          </a:p>
        </p:txBody>
      </p:sp>
      <p:sp>
        <p:nvSpPr>
          <p:cNvPr id="84" name="Straight Connector 195"/>
          <p:cNvSpPr/>
          <p:nvPr/>
        </p:nvSpPr>
        <p:spPr>
          <a:xfrm>
            <a:off x="3047206" y="-336412"/>
            <a:ext cx="1" cy="236136"/>
          </a:xfrm>
          <a:prstGeom prst="line">
            <a:avLst/>
          </a:prstGeom>
          <a:ln w="12700">
            <a:solidFill>
              <a:srgbClr val="C1D4E8"/>
            </a:solidFill>
            <a:tailEnd type="triangle"/>
          </a:ln>
        </p:spPr>
        <p:txBody>
          <a:bodyPr lIns="45719" rIns="45719"/>
          <a:lstStyle/>
          <a:p>
            <a:pPr/>
          </a:p>
        </p:txBody>
      </p:sp>
      <p:sp>
        <p:nvSpPr>
          <p:cNvPr id="85" name="Straight Connector 196"/>
          <p:cNvSpPr/>
          <p:nvPr/>
        </p:nvSpPr>
        <p:spPr>
          <a:xfrm>
            <a:off x="6094412" y="-336412"/>
            <a:ext cx="1" cy="236136"/>
          </a:xfrm>
          <a:prstGeom prst="line">
            <a:avLst/>
          </a:prstGeom>
          <a:ln w="12700">
            <a:solidFill>
              <a:srgbClr val="C1D4E8"/>
            </a:solidFill>
            <a:tailEnd type="triangle"/>
          </a:ln>
        </p:spPr>
        <p:txBody>
          <a:bodyPr lIns="45719" rIns="45719"/>
          <a:lstStyle/>
          <a:p>
            <a:pPr/>
          </a:p>
        </p:txBody>
      </p:sp>
      <p:sp>
        <p:nvSpPr>
          <p:cNvPr id="86" name="Straight Connector 197"/>
          <p:cNvSpPr/>
          <p:nvPr/>
        </p:nvSpPr>
        <p:spPr>
          <a:xfrm>
            <a:off x="9141618" y="-336412"/>
            <a:ext cx="1" cy="236136"/>
          </a:xfrm>
          <a:prstGeom prst="line">
            <a:avLst/>
          </a:prstGeom>
          <a:ln w="12700">
            <a:solidFill>
              <a:srgbClr val="C1D4E8"/>
            </a:solidFill>
            <a:tailEnd type="triangle"/>
          </a:ln>
        </p:spPr>
        <p:txBody>
          <a:bodyPr lIns="45719" rIns="45719"/>
          <a:lstStyle/>
          <a:p>
            <a:pPr/>
          </a:p>
        </p:txBody>
      </p:sp>
      <p:sp>
        <p:nvSpPr>
          <p:cNvPr id="87"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88" name="TextBox 215"/>
          <p:cNvSpPr txBox="1"/>
          <p:nvPr/>
        </p:nvSpPr>
        <p:spPr>
          <a:xfrm>
            <a:off x="181610" y="-549444"/>
            <a:ext cx="222938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800">
                <a:solidFill>
                  <a:srgbClr val="A6A6A6"/>
                </a:solidFill>
              </a:defRPr>
            </a:pPr>
            <a:r>
              <a:t>Turn on Guides to see the custom grid.</a:t>
            </a:r>
            <a:br/>
            <a:r>
              <a:rPr b="0"/>
              <a:t>Mac: Control-option-command-G</a:t>
            </a:r>
            <a:br>
              <a:rPr b="0"/>
            </a:br>
            <a:r>
              <a:rPr b="0"/>
              <a:t>Win: Alt-F9 (or Alt-Fn-F9 on some laptops)</a:t>
            </a:r>
          </a:p>
        </p:txBody>
      </p:sp>
      <p:sp>
        <p:nvSpPr>
          <p:cNvPr id="89"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90"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91"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92"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93"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94"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95"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96"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97"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98"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99"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phic - No Title">
    <p:spTree>
      <p:nvGrpSpPr>
        <p:cNvPr id="1" name=""/>
        <p:cNvGrpSpPr/>
        <p:nvPr/>
      </p:nvGrpSpPr>
      <p:grpSpPr>
        <a:xfrm>
          <a:off x="0" y="0"/>
          <a:ext cx="0" cy="0"/>
          <a:chOff x="0" y="0"/>
          <a:chExt cx="0" cy="0"/>
        </a:xfrm>
      </p:grpSpPr>
      <p:pic>
        <p:nvPicPr>
          <p:cNvPr id="106"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107"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108" name="TextBox 187"/>
          <p:cNvSpPr txBox="1"/>
          <p:nvPr/>
        </p:nvSpPr>
        <p:spPr>
          <a:xfrm>
            <a:off x="2963354" y="-552842"/>
            <a:ext cx="169292"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1/4</a:t>
            </a:r>
          </a:p>
        </p:txBody>
      </p:sp>
      <p:sp>
        <p:nvSpPr>
          <p:cNvPr id="109" name="TextBox 188"/>
          <p:cNvSpPr txBox="1"/>
          <p:nvPr/>
        </p:nvSpPr>
        <p:spPr>
          <a:xfrm>
            <a:off x="6004391" y="-552842"/>
            <a:ext cx="189104"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2/4</a:t>
            </a:r>
          </a:p>
        </p:txBody>
      </p:sp>
      <p:sp>
        <p:nvSpPr>
          <p:cNvPr id="110" name="TextBox 189"/>
          <p:cNvSpPr txBox="1"/>
          <p:nvPr/>
        </p:nvSpPr>
        <p:spPr>
          <a:xfrm>
            <a:off x="9042459" y="-552842"/>
            <a:ext cx="189993"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3/4</a:t>
            </a:r>
          </a:p>
        </p:txBody>
      </p:sp>
      <p:sp>
        <p:nvSpPr>
          <p:cNvPr id="111"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112" name="Straight Connector 191"/>
          <p:cNvSpPr/>
          <p:nvPr/>
        </p:nvSpPr>
        <p:spPr>
          <a:xfrm>
            <a:off x="8125884" y="-336412"/>
            <a:ext cx="1" cy="236136"/>
          </a:xfrm>
          <a:prstGeom prst="line">
            <a:avLst/>
          </a:prstGeom>
          <a:ln w="12700">
            <a:solidFill>
              <a:srgbClr val="C8C1E8"/>
            </a:solidFill>
            <a:tailEnd type="triangle"/>
          </a:ln>
        </p:spPr>
        <p:txBody>
          <a:bodyPr lIns="45719" rIns="45719"/>
          <a:lstStyle/>
          <a:p>
            <a:pPr/>
          </a:p>
        </p:txBody>
      </p:sp>
      <p:sp>
        <p:nvSpPr>
          <p:cNvPr id="113" name="Straight Connector 192"/>
          <p:cNvSpPr/>
          <p:nvPr/>
        </p:nvSpPr>
        <p:spPr>
          <a:xfrm>
            <a:off x="4066278" y="-336412"/>
            <a:ext cx="1" cy="236136"/>
          </a:xfrm>
          <a:prstGeom prst="line">
            <a:avLst/>
          </a:prstGeom>
          <a:ln w="12700">
            <a:solidFill>
              <a:srgbClr val="C8C1E8"/>
            </a:solidFill>
            <a:tailEnd type="triangle"/>
          </a:ln>
        </p:spPr>
        <p:txBody>
          <a:bodyPr lIns="45719" rIns="45719"/>
          <a:lstStyle/>
          <a:p>
            <a:pPr/>
          </a:p>
        </p:txBody>
      </p:sp>
      <p:sp>
        <p:nvSpPr>
          <p:cNvPr id="114" name="TextBox 193"/>
          <p:cNvSpPr txBox="1"/>
          <p:nvPr/>
        </p:nvSpPr>
        <p:spPr>
          <a:xfrm>
            <a:off x="8035117" y="-552842"/>
            <a:ext cx="185421"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2/3</a:t>
            </a:r>
          </a:p>
        </p:txBody>
      </p:sp>
      <p:sp>
        <p:nvSpPr>
          <p:cNvPr id="115" name="TextBox 194"/>
          <p:cNvSpPr txBox="1"/>
          <p:nvPr/>
        </p:nvSpPr>
        <p:spPr>
          <a:xfrm>
            <a:off x="3991675" y="-552842"/>
            <a:ext cx="165609"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1/3</a:t>
            </a:r>
          </a:p>
        </p:txBody>
      </p:sp>
      <p:sp>
        <p:nvSpPr>
          <p:cNvPr id="116" name="Straight Connector 195"/>
          <p:cNvSpPr/>
          <p:nvPr/>
        </p:nvSpPr>
        <p:spPr>
          <a:xfrm>
            <a:off x="3047206" y="-336412"/>
            <a:ext cx="1" cy="236136"/>
          </a:xfrm>
          <a:prstGeom prst="line">
            <a:avLst/>
          </a:prstGeom>
          <a:ln w="12700">
            <a:solidFill>
              <a:srgbClr val="C1D4E8"/>
            </a:solidFill>
            <a:tailEnd type="triangle"/>
          </a:ln>
        </p:spPr>
        <p:txBody>
          <a:bodyPr lIns="45719" rIns="45719"/>
          <a:lstStyle/>
          <a:p>
            <a:pPr/>
          </a:p>
        </p:txBody>
      </p:sp>
      <p:sp>
        <p:nvSpPr>
          <p:cNvPr id="117" name="Straight Connector 196"/>
          <p:cNvSpPr/>
          <p:nvPr/>
        </p:nvSpPr>
        <p:spPr>
          <a:xfrm>
            <a:off x="6094412" y="-336412"/>
            <a:ext cx="1" cy="236136"/>
          </a:xfrm>
          <a:prstGeom prst="line">
            <a:avLst/>
          </a:prstGeom>
          <a:ln w="12700">
            <a:solidFill>
              <a:srgbClr val="C1D4E8"/>
            </a:solidFill>
            <a:tailEnd type="triangle"/>
          </a:ln>
        </p:spPr>
        <p:txBody>
          <a:bodyPr lIns="45719" rIns="45719"/>
          <a:lstStyle/>
          <a:p>
            <a:pPr/>
          </a:p>
        </p:txBody>
      </p:sp>
      <p:sp>
        <p:nvSpPr>
          <p:cNvPr id="118" name="Straight Connector 197"/>
          <p:cNvSpPr/>
          <p:nvPr/>
        </p:nvSpPr>
        <p:spPr>
          <a:xfrm>
            <a:off x="9141618" y="-336412"/>
            <a:ext cx="1" cy="236136"/>
          </a:xfrm>
          <a:prstGeom prst="line">
            <a:avLst/>
          </a:prstGeom>
          <a:ln w="12700">
            <a:solidFill>
              <a:srgbClr val="C1D4E8"/>
            </a:solidFill>
            <a:tailEnd type="triangle"/>
          </a:ln>
        </p:spPr>
        <p:txBody>
          <a:bodyPr lIns="45719" rIns="45719"/>
          <a:lstStyle/>
          <a:p>
            <a:pPr/>
          </a:p>
        </p:txBody>
      </p:sp>
      <p:sp>
        <p:nvSpPr>
          <p:cNvPr id="119"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120" name="TextBox 215"/>
          <p:cNvSpPr txBox="1"/>
          <p:nvPr/>
        </p:nvSpPr>
        <p:spPr>
          <a:xfrm>
            <a:off x="181610" y="-549444"/>
            <a:ext cx="222938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800">
                <a:solidFill>
                  <a:srgbClr val="A6A6A6"/>
                </a:solidFill>
              </a:defRPr>
            </a:pPr>
            <a:r>
              <a:t>Turn on Guides to see the custom grid.</a:t>
            </a:r>
            <a:br/>
            <a:r>
              <a:rPr b="0"/>
              <a:t>Mac: Control-option-command-G</a:t>
            </a:r>
            <a:br>
              <a:rPr b="0"/>
            </a:br>
            <a:r>
              <a:rPr b="0"/>
              <a:t>Win: Alt-F9 (or Alt-Fn-F9 on some laptops)</a:t>
            </a:r>
          </a:p>
        </p:txBody>
      </p:sp>
      <p:sp>
        <p:nvSpPr>
          <p:cNvPr id="121"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122"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123"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24"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25"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26"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127"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128"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129"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130"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pic>
        <p:nvPicPr>
          <p:cNvPr id="137" name="Picture 5" descr="Picture 5"/>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138" name="Title Text"/>
          <p:cNvSpPr txBox="1"/>
          <p:nvPr>
            <p:ph type="title"/>
          </p:nvPr>
        </p:nvSpPr>
        <p:spPr>
          <a:xfrm>
            <a:off x="795527" y="914400"/>
            <a:ext cx="8010145" cy="585217"/>
          </a:xfrm>
          <a:prstGeom prst="rect">
            <a:avLst/>
          </a:prstGeom>
        </p:spPr>
        <p:txBody>
          <a:bodyPr/>
          <a:lstStyle/>
          <a:p>
            <a:pPr/>
            <a:r>
              <a:t>Title Text</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 Light Airy">
    <p:spTree>
      <p:nvGrpSpPr>
        <p:cNvPr id="1" name=""/>
        <p:cNvGrpSpPr/>
        <p:nvPr/>
      </p:nvGrpSpPr>
      <p:grpSpPr>
        <a:xfrm>
          <a:off x="0" y="0"/>
          <a:ext cx="0" cy="0"/>
          <a:chOff x="0" y="0"/>
          <a:chExt cx="0" cy="0"/>
        </a:xfrm>
      </p:grpSpPr>
      <p:pic>
        <p:nvPicPr>
          <p:cNvPr id="146"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147"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148" name="TextBox 187"/>
          <p:cNvSpPr txBox="1"/>
          <p:nvPr/>
        </p:nvSpPr>
        <p:spPr>
          <a:xfrm>
            <a:off x="2963354" y="-552842"/>
            <a:ext cx="169292"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1/4</a:t>
            </a:r>
          </a:p>
        </p:txBody>
      </p:sp>
      <p:sp>
        <p:nvSpPr>
          <p:cNvPr id="149" name="TextBox 188"/>
          <p:cNvSpPr txBox="1"/>
          <p:nvPr/>
        </p:nvSpPr>
        <p:spPr>
          <a:xfrm>
            <a:off x="6004391" y="-552842"/>
            <a:ext cx="189104"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2/4</a:t>
            </a:r>
          </a:p>
        </p:txBody>
      </p:sp>
      <p:sp>
        <p:nvSpPr>
          <p:cNvPr id="150" name="TextBox 189"/>
          <p:cNvSpPr txBox="1"/>
          <p:nvPr/>
        </p:nvSpPr>
        <p:spPr>
          <a:xfrm>
            <a:off x="9042459" y="-552842"/>
            <a:ext cx="189993"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3/4</a:t>
            </a:r>
          </a:p>
        </p:txBody>
      </p:sp>
      <p:sp>
        <p:nvSpPr>
          <p:cNvPr id="151"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152" name="Straight Connector 191"/>
          <p:cNvSpPr/>
          <p:nvPr/>
        </p:nvSpPr>
        <p:spPr>
          <a:xfrm>
            <a:off x="8125884" y="-336412"/>
            <a:ext cx="1" cy="236136"/>
          </a:xfrm>
          <a:prstGeom prst="line">
            <a:avLst/>
          </a:prstGeom>
          <a:ln w="12700">
            <a:solidFill>
              <a:srgbClr val="C8C1E8"/>
            </a:solidFill>
            <a:tailEnd type="triangle"/>
          </a:ln>
        </p:spPr>
        <p:txBody>
          <a:bodyPr lIns="45719" rIns="45719"/>
          <a:lstStyle/>
          <a:p>
            <a:pPr/>
          </a:p>
        </p:txBody>
      </p:sp>
      <p:sp>
        <p:nvSpPr>
          <p:cNvPr id="153" name="Straight Connector 192"/>
          <p:cNvSpPr/>
          <p:nvPr/>
        </p:nvSpPr>
        <p:spPr>
          <a:xfrm>
            <a:off x="4066278" y="-336412"/>
            <a:ext cx="1" cy="236136"/>
          </a:xfrm>
          <a:prstGeom prst="line">
            <a:avLst/>
          </a:prstGeom>
          <a:ln w="12700">
            <a:solidFill>
              <a:srgbClr val="C8C1E8"/>
            </a:solidFill>
            <a:tailEnd type="triangle"/>
          </a:ln>
        </p:spPr>
        <p:txBody>
          <a:bodyPr lIns="45719" rIns="45719"/>
          <a:lstStyle/>
          <a:p>
            <a:pPr/>
          </a:p>
        </p:txBody>
      </p:sp>
      <p:sp>
        <p:nvSpPr>
          <p:cNvPr id="154" name="TextBox 193"/>
          <p:cNvSpPr txBox="1"/>
          <p:nvPr/>
        </p:nvSpPr>
        <p:spPr>
          <a:xfrm>
            <a:off x="8035117" y="-552842"/>
            <a:ext cx="185421"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2/3</a:t>
            </a:r>
          </a:p>
        </p:txBody>
      </p:sp>
      <p:sp>
        <p:nvSpPr>
          <p:cNvPr id="155" name="TextBox 194"/>
          <p:cNvSpPr txBox="1"/>
          <p:nvPr/>
        </p:nvSpPr>
        <p:spPr>
          <a:xfrm>
            <a:off x="3991675" y="-552842"/>
            <a:ext cx="165609"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1/3</a:t>
            </a:r>
          </a:p>
        </p:txBody>
      </p:sp>
      <p:sp>
        <p:nvSpPr>
          <p:cNvPr id="156" name="Straight Connector 195"/>
          <p:cNvSpPr/>
          <p:nvPr/>
        </p:nvSpPr>
        <p:spPr>
          <a:xfrm>
            <a:off x="3047206" y="-336412"/>
            <a:ext cx="1" cy="236136"/>
          </a:xfrm>
          <a:prstGeom prst="line">
            <a:avLst/>
          </a:prstGeom>
          <a:ln w="12700">
            <a:solidFill>
              <a:srgbClr val="C1D4E8"/>
            </a:solidFill>
            <a:tailEnd type="triangle"/>
          </a:ln>
        </p:spPr>
        <p:txBody>
          <a:bodyPr lIns="45719" rIns="45719"/>
          <a:lstStyle/>
          <a:p>
            <a:pPr/>
          </a:p>
        </p:txBody>
      </p:sp>
      <p:sp>
        <p:nvSpPr>
          <p:cNvPr id="157" name="Straight Connector 196"/>
          <p:cNvSpPr/>
          <p:nvPr/>
        </p:nvSpPr>
        <p:spPr>
          <a:xfrm>
            <a:off x="6094412" y="-336412"/>
            <a:ext cx="1" cy="236136"/>
          </a:xfrm>
          <a:prstGeom prst="line">
            <a:avLst/>
          </a:prstGeom>
          <a:ln w="12700">
            <a:solidFill>
              <a:srgbClr val="C1D4E8"/>
            </a:solidFill>
            <a:tailEnd type="triangle"/>
          </a:ln>
        </p:spPr>
        <p:txBody>
          <a:bodyPr lIns="45719" rIns="45719"/>
          <a:lstStyle/>
          <a:p>
            <a:pPr/>
          </a:p>
        </p:txBody>
      </p:sp>
      <p:sp>
        <p:nvSpPr>
          <p:cNvPr id="158" name="Straight Connector 197"/>
          <p:cNvSpPr/>
          <p:nvPr/>
        </p:nvSpPr>
        <p:spPr>
          <a:xfrm>
            <a:off x="9141618" y="-336412"/>
            <a:ext cx="1" cy="236136"/>
          </a:xfrm>
          <a:prstGeom prst="line">
            <a:avLst/>
          </a:prstGeom>
          <a:ln w="12700">
            <a:solidFill>
              <a:srgbClr val="C1D4E8"/>
            </a:solidFill>
            <a:tailEnd type="triangle"/>
          </a:ln>
        </p:spPr>
        <p:txBody>
          <a:bodyPr lIns="45719" rIns="45719"/>
          <a:lstStyle/>
          <a:p>
            <a:pPr/>
          </a:p>
        </p:txBody>
      </p:sp>
      <p:sp>
        <p:nvSpPr>
          <p:cNvPr id="159"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160" name="TextBox 215"/>
          <p:cNvSpPr txBox="1"/>
          <p:nvPr/>
        </p:nvSpPr>
        <p:spPr>
          <a:xfrm>
            <a:off x="181610" y="-549444"/>
            <a:ext cx="222938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800">
                <a:solidFill>
                  <a:srgbClr val="A6A6A6"/>
                </a:solidFill>
              </a:defRPr>
            </a:pPr>
            <a:r>
              <a:t>Turn on Guides to see the custom grid.</a:t>
            </a:r>
            <a:br/>
            <a:r>
              <a:rPr b="0"/>
              <a:t>Mac: Control-option-command-G</a:t>
            </a:r>
            <a:br>
              <a:rPr b="0"/>
            </a:br>
            <a:r>
              <a:rPr b="0"/>
              <a:t>Win: Alt-F9 (or Alt-Fn-F9 on some laptops)</a:t>
            </a:r>
          </a:p>
        </p:txBody>
      </p:sp>
      <p:sp>
        <p:nvSpPr>
          <p:cNvPr id="161"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162"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163"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64"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65"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66"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167"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168"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169"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170"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171" name="Body Level One…"/>
          <p:cNvSpPr txBox="1"/>
          <p:nvPr>
            <p:ph type="body" idx="1"/>
          </p:nvPr>
        </p:nvSpPr>
        <p:spPr>
          <a:xfrm>
            <a:off x="304721" y="1431924"/>
            <a:ext cx="11582480" cy="4593972"/>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72"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ock Quote">
    <p:spTree>
      <p:nvGrpSpPr>
        <p:cNvPr id="1" name=""/>
        <p:cNvGrpSpPr/>
        <p:nvPr/>
      </p:nvGrpSpPr>
      <p:grpSpPr>
        <a:xfrm>
          <a:off x="0" y="0"/>
          <a:ext cx="0" cy="0"/>
          <a:chOff x="0" y="0"/>
          <a:chExt cx="0" cy="0"/>
        </a:xfrm>
      </p:grpSpPr>
      <p:pic>
        <p:nvPicPr>
          <p:cNvPr id="179"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180"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181" name="TextBox 187"/>
          <p:cNvSpPr txBox="1"/>
          <p:nvPr/>
        </p:nvSpPr>
        <p:spPr>
          <a:xfrm>
            <a:off x="2963354" y="-552842"/>
            <a:ext cx="169292"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1/4</a:t>
            </a:r>
          </a:p>
        </p:txBody>
      </p:sp>
      <p:sp>
        <p:nvSpPr>
          <p:cNvPr id="182" name="TextBox 188"/>
          <p:cNvSpPr txBox="1"/>
          <p:nvPr/>
        </p:nvSpPr>
        <p:spPr>
          <a:xfrm>
            <a:off x="6004391" y="-552842"/>
            <a:ext cx="189104"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2/4</a:t>
            </a:r>
          </a:p>
        </p:txBody>
      </p:sp>
      <p:sp>
        <p:nvSpPr>
          <p:cNvPr id="183" name="TextBox 189"/>
          <p:cNvSpPr txBox="1"/>
          <p:nvPr/>
        </p:nvSpPr>
        <p:spPr>
          <a:xfrm>
            <a:off x="9042459" y="-552842"/>
            <a:ext cx="189993"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3/4</a:t>
            </a:r>
          </a:p>
        </p:txBody>
      </p:sp>
      <p:sp>
        <p:nvSpPr>
          <p:cNvPr id="184"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185" name="Straight Connector 191"/>
          <p:cNvSpPr/>
          <p:nvPr/>
        </p:nvSpPr>
        <p:spPr>
          <a:xfrm>
            <a:off x="8125884" y="-336412"/>
            <a:ext cx="1" cy="236136"/>
          </a:xfrm>
          <a:prstGeom prst="line">
            <a:avLst/>
          </a:prstGeom>
          <a:ln w="12700">
            <a:solidFill>
              <a:srgbClr val="C8C1E8"/>
            </a:solidFill>
            <a:tailEnd type="triangle"/>
          </a:ln>
        </p:spPr>
        <p:txBody>
          <a:bodyPr lIns="45719" rIns="45719"/>
          <a:lstStyle/>
          <a:p>
            <a:pPr/>
          </a:p>
        </p:txBody>
      </p:sp>
      <p:sp>
        <p:nvSpPr>
          <p:cNvPr id="186" name="Straight Connector 192"/>
          <p:cNvSpPr/>
          <p:nvPr/>
        </p:nvSpPr>
        <p:spPr>
          <a:xfrm>
            <a:off x="4066278" y="-336412"/>
            <a:ext cx="1" cy="236136"/>
          </a:xfrm>
          <a:prstGeom prst="line">
            <a:avLst/>
          </a:prstGeom>
          <a:ln w="12700">
            <a:solidFill>
              <a:srgbClr val="C8C1E8"/>
            </a:solidFill>
            <a:tailEnd type="triangle"/>
          </a:ln>
        </p:spPr>
        <p:txBody>
          <a:bodyPr lIns="45719" rIns="45719"/>
          <a:lstStyle/>
          <a:p>
            <a:pPr/>
          </a:p>
        </p:txBody>
      </p:sp>
      <p:sp>
        <p:nvSpPr>
          <p:cNvPr id="187" name="TextBox 193"/>
          <p:cNvSpPr txBox="1"/>
          <p:nvPr/>
        </p:nvSpPr>
        <p:spPr>
          <a:xfrm>
            <a:off x="8035117" y="-552842"/>
            <a:ext cx="185421"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2/3</a:t>
            </a:r>
          </a:p>
        </p:txBody>
      </p:sp>
      <p:sp>
        <p:nvSpPr>
          <p:cNvPr id="188" name="TextBox 194"/>
          <p:cNvSpPr txBox="1"/>
          <p:nvPr/>
        </p:nvSpPr>
        <p:spPr>
          <a:xfrm>
            <a:off x="3991675" y="-552842"/>
            <a:ext cx="165609"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A185B6"/>
                </a:solidFill>
              </a:defRPr>
            </a:lvl1pPr>
          </a:lstStyle>
          <a:p>
            <a:pPr/>
            <a:r>
              <a:t>1/3</a:t>
            </a:r>
          </a:p>
        </p:txBody>
      </p:sp>
      <p:sp>
        <p:nvSpPr>
          <p:cNvPr id="189" name="Straight Connector 195"/>
          <p:cNvSpPr/>
          <p:nvPr/>
        </p:nvSpPr>
        <p:spPr>
          <a:xfrm>
            <a:off x="3047206" y="-336412"/>
            <a:ext cx="1" cy="236136"/>
          </a:xfrm>
          <a:prstGeom prst="line">
            <a:avLst/>
          </a:prstGeom>
          <a:ln w="12700">
            <a:solidFill>
              <a:srgbClr val="C1D4E8"/>
            </a:solidFill>
            <a:tailEnd type="triangle"/>
          </a:ln>
        </p:spPr>
        <p:txBody>
          <a:bodyPr lIns="45719" rIns="45719"/>
          <a:lstStyle/>
          <a:p>
            <a:pPr/>
          </a:p>
        </p:txBody>
      </p:sp>
      <p:sp>
        <p:nvSpPr>
          <p:cNvPr id="190" name="Straight Connector 196"/>
          <p:cNvSpPr/>
          <p:nvPr/>
        </p:nvSpPr>
        <p:spPr>
          <a:xfrm>
            <a:off x="6094412" y="-336412"/>
            <a:ext cx="1" cy="236136"/>
          </a:xfrm>
          <a:prstGeom prst="line">
            <a:avLst/>
          </a:prstGeom>
          <a:ln w="12700">
            <a:solidFill>
              <a:srgbClr val="C1D4E8"/>
            </a:solidFill>
            <a:tailEnd type="triangle"/>
          </a:ln>
        </p:spPr>
        <p:txBody>
          <a:bodyPr lIns="45719" rIns="45719"/>
          <a:lstStyle/>
          <a:p>
            <a:pPr/>
          </a:p>
        </p:txBody>
      </p:sp>
      <p:sp>
        <p:nvSpPr>
          <p:cNvPr id="191" name="Straight Connector 197"/>
          <p:cNvSpPr/>
          <p:nvPr/>
        </p:nvSpPr>
        <p:spPr>
          <a:xfrm>
            <a:off x="9141618" y="-336412"/>
            <a:ext cx="1" cy="236136"/>
          </a:xfrm>
          <a:prstGeom prst="line">
            <a:avLst/>
          </a:prstGeom>
          <a:ln w="12700">
            <a:solidFill>
              <a:srgbClr val="C1D4E8"/>
            </a:solidFill>
            <a:tailEnd type="triangle"/>
          </a:ln>
        </p:spPr>
        <p:txBody>
          <a:bodyPr lIns="45719" rIns="45719"/>
          <a:lstStyle/>
          <a:p>
            <a:pPr/>
          </a:p>
        </p:txBody>
      </p:sp>
      <p:sp>
        <p:nvSpPr>
          <p:cNvPr id="192"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193" name="TextBox 215"/>
          <p:cNvSpPr txBox="1"/>
          <p:nvPr/>
        </p:nvSpPr>
        <p:spPr>
          <a:xfrm>
            <a:off x="181610" y="-549444"/>
            <a:ext cx="2229381"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800">
                <a:solidFill>
                  <a:srgbClr val="A6A6A6"/>
                </a:solidFill>
              </a:defRPr>
            </a:pPr>
            <a:r>
              <a:t>Turn on Guides to see the custom grid.</a:t>
            </a:r>
            <a:br/>
            <a:r>
              <a:rPr b="0"/>
              <a:t>Mac: Control-option-command-G</a:t>
            </a:r>
            <a:br>
              <a:rPr b="0"/>
            </a:br>
            <a:r>
              <a:rPr b="0"/>
              <a:t>Win: Alt-F9 (or Alt-Fn-F9 on some laptops)</a:t>
            </a:r>
          </a:p>
        </p:txBody>
      </p:sp>
      <p:sp>
        <p:nvSpPr>
          <p:cNvPr id="194"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195"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196"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97"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98"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99"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200"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201"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202"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203"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204"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
        <p:nvSpPr>
          <p:cNvPr id="205" name="Quotation"/>
          <p:cNvSpPr txBox="1"/>
          <p:nvPr>
            <p:ph type="body" idx="21" hasCustomPrompt="1"/>
          </p:nvPr>
        </p:nvSpPr>
        <p:spPr>
          <a:xfrm>
            <a:off x="304721" y="1431924"/>
            <a:ext cx="11582480" cy="4593972"/>
          </a:xfrm>
          <a:prstGeom prst="rect">
            <a:avLst/>
          </a:prstGeom>
        </p:spPr>
        <p:txBody>
          <a:bodyPr>
            <a:normAutofit fontScale="100000" lnSpcReduction="0"/>
          </a:bodyPr>
          <a:lstStyle>
            <a:lvl1pPr marL="0" indent="0" algn="ctr">
              <a:spcBef>
                <a:spcPts val="700"/>
              </a:spcBef>
              <a:buClrTx/>
              <a:buSzTx/>
              <a:buNone/>
              <a:defRPr sz="2400"/>
            </a:lvl1pPr>
          </a:lstStyle>
          <a:p>
            <a:pPr/>
            <a:r>
              <a:t>Quotation</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3" name="Title Text"/>
          <p:cNvSpPr txBox="1"/>
          <p:nvPr>
            <p:ph type="title"/>
          </p:nvPr>
        </p:nvSpPr>
        <p:spPr>
          <a:xfrm>
            <a:off x="795527" y="2798064"/>
            <a:ext cx="5907025" cy="139903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608965" y="1600200"/>
            <a:ext cx="10961370" cy="45259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7307579" y="6172200"/>
            <a:ext cx="2841838" cy="368301"/>
          </a:xfrm>
          <a:prstGeom prst="rect">
            <a:avLst/>
          </a:prstGeom>
          <a:ln w="12700">
            <a:miter lim="400000"/>
          </a:ln>
        </p:spPr>
        <p:txBody>
          <a:bodyPr wrap="none" lIns="54413" tIns="54413" rIns="54413" bIns="54413" anchor="ctr">
            <a:spAutoFit/>
          </a:bodyPr>
          <a:lstStyle>
            <a:lvl1pPr algn="ctr">
              <a:defRPr sz="800">
                <a:solidFill>
                  <a:srgbClr val="80808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1pPr>
      <a:lvl2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2pPr>
      <a:lvl3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3pPr>
      <a:lvl4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4pPr>
      <a:lvl5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5pPr>
      <a:lvl6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6pPr>
      <a:lvl7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7pPr>
      <a:lvl8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8pPr>
      <a:lvl9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9pPr>
    </p:titleStyle>
    <p:bodyStyle>
      <a:lvl1pPr marL="274638" marR="0" indent="-26511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1pPr>
      <a:lvl2pPr marL="579288" marR="0" indent="-303437"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2pPr>
      <a:lvl3pPr marL="796484" marR="0" indent="-244781"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3pPr>
      <a:lvl4pPr marL="994452" marR="0" indent="-24247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4pPr>
      <a:lvl5pPr marL="1167105" marR="0" indent="-216740"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5pPr>
      <a:lvl6pPr marL="297012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6pPr>
      <a:lvl7pPr marL="3514271"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7pPr>
      <a:lvl8pPr marL="405841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8pPr>
      <a:lvl9pPr marL="4602562"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1pPr>
      <a:lvl2pPr marL="0" marR="0" indent="457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2pPr>
      <a:lvl3pPr marL="0" marR="0" indent="914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0.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5.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lide Number"/>
          <p:cNvSpPr txBox="1"/>
          <p:nvPr>
            <p:ph type="sldNum" sz="quarter" idx="2"/>
          </p:nvPr>
        </p:nvSpPr>
        <p:spPr>
          <a:xfrm>
            <a:off x="6009264" y="6506918"/>
            <a:ext cx="17029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 name="Image" descr="Image"/>
          <p:cNvPicPr>
            <a:picLocks noChangeAspect="1"/>
          </p:cNvPicPr>
          <p:nvPr/>
        </p:nvPicPr>
        <p:blipFill>
          <a:blip r:embed="rId2">
            <a:extLst/>
          </a:blip>
          <a:stretch>
            <a:fillRect/>
          </a:stretch>
        </p:blipFill>
        <p:spPr>
          <a:xfrm>
            <a:off x="151765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lide Number"/>
          <p:cNvSpPr txBox="1"/>
          <p:nvPr>
            <p:ph type="sldNum" sz="quarter" idx="2"/>
          </p:nvPr>
        </p:nvSpPr>
        <p:spPr>
          <a:xfrm>
            <a:off x="5990621" y="6538668"/>
            <a:ext cx="207584"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54" name="render_1.tiff" descr="render_1.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lide Number"/>
          <p:cNvSpPr txBox="1"/>
          <p:nvPr>
            <p:ph type="sldNum" sz="quarter" idx="2"/>
          </p:nvPr>
        </p:nvSpPr>
        <p:spPr>
          <a:xfrm>
            <a:off x="6001136" y="6538668"/>
            <a:ext cx="186553"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59" name="render_2.tiff" descr="render_2.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lide Number"/>
          <p:cNvSpPr txBox="1"/>
          <p:nvPr>
            <p:ph type="sldNum" sz="quarter" idx="2"/>
          </p:nvPr>
        </p:nvSpPr>
        <p:spPr>
          <a:xfrm>
            <a:off x="5993262" y="6538668"/>
            <a:ext cx="202301"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64" name="droppedImage.tiff" descr="droppedImage.tiff"/>
          <p:cNvPicPr>
            <a:picLocks noChangeAspect="1"/>
          </p:cNvPicPr>
          <p:nvPr/>
        </p:nvPicPr>
        <p:blipFill>
          <a:blip r:embed="rId2">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lide Number"/>
          <p:cNvSpPr txBox="1"/>
          <p:nvPr>
            <p:ph type="sldNum" sz="quarter" idx="2"/>
          </p:nvPr>
        </p:nvSpPr>
        <p:spPr>
          <a:xfrm>
            <a:off x="5992805" y="6538668"/>
            <a:ext cx="203216"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67" name="droppedImage.tiff" descr="droppedImage.tiff"/>
          <p:cNvPicPr>
            <a:picLocks noChangeAspect="1"/>
          </p:cNvPicPr>
          <p:nvPr/>
        </p:nvPicPr>
        <p:blipFill>
          <a:blip r:embed="rId3">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lide Number"/>
          <p:cNvSpPr txBox="1"/>
          <p:nvPr>
            <p:ph type="sldNum" sz="quarter" idx="2"/>
          </p:nvPr>
        </p:nvSpPr>
        <p:spPr>
          <a:xfrm>
            <a:off x="5991891" y="6538668"/>
            <a:ext cx="205044"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72" name="droppedImage.tiff" descr="droppedImage.tiff"/>
          <p:cNvPicPr>
            <a:picLocks noChangeAspect="1"/>
          </p:cNvPicPr>
          <p:nvPr/>
        </p:nvPicPr>
        <p:blipFill>
          <a:blip r:embed="rId2">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lide Number"/>
          <p:cNvSpPr txBox="1"/>
          <p:nvPr>
            <p:ph type="sldNum" sz="quarter" idx="2"/>
          </p:nvPr>
        </p:nvSpPr>
        <p:spPr>
          <a:xfrm>
            <a:off x="5993364" y="6538668"/>
            <a:ext cx="202098"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75" name="render_3.tiff" descr="render_3.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lide Number"/>
          <p:cNvSpPr txBox="1"/>
          <p:nvPr>
            <p:ph type="sldNum" sz="quarter" idx="2"/>
          </p:nvPr>
        </p:nvSpPr>
        <p:spPr>
          <a:xfrm>
            <a:off x="5990621" y="6538668"/>
            <a:ext cx="207584"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80" name="render_4.tiff" descr="render_4.tiff"/>
          <p:cNvPicPr>
            <a:picLocks noChangeAspect="1"/>
          </p:cNvPicPr>
          <p:nvPr/>
        </p:nvPicPr>
        <p:blipFill>
          <a:blip r:embed="rId2">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Number"/>
          <p:cNvSpPr txBox="1"/>
          <p:nvPr>
            <p:ph type="sldNum" sz="quarter" idx="2"/>
          </p:nvPr>
        </p:nvSpPr>
        <p:spPr>
          <a:xfrm>
            <a:off x="5995091" y="6538668"/>
            <a:ext cx="198644"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83" name="render_5.tiff" descr="render_5.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lide Number"/>
          <p:cNvSpPr txBox="1"/>
          <p:nvPr>
            <p:ph type="sldNum" sz="quarter" idx="2"/>
          </p:nvPr>
        </p:nvSpPr>
        <p:spPr>
          <a:xfrm>
            <a:off x="5991738" y="6538668"/>
            <a:ext cx="205349"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88" name="render_6.tiff" descr="render_6.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lide Number"/>
          <p:cNvSpPr txBox="1"/>
          <p:nvPr>
            <p:ph type="sldNum" sz="quarter" idx="2"/>
          </p:nvPr>
        </p:nvSpPr>
        <p:spPr>
          <a:xfrm>
            <a:off x="5991484" y="6538668"/>
            <a:ext cx="205857"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93" name="render_7.tiff" descr="render_7.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lide Number"/>
          <p:cNvSpPr txBox="1"/>
          <p:nvPr>
            <p:ph type="sldNum" sz="quarter" idx="2"/>
          </p:nvPr>
        </p:nvSpPr>
        <p:spPr>
          <a:xfrm>
            <a:off x="5997682" y="6506918"/>
            <a:ext cx="1934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8" name="Image" descr="Image"/>
          <p:cNvPicPr>
            <a:picLocks noChangeAspect="1"/>
          </p:cNvPicPr>
          <p:nvPr/>
        </p:nvPicPr>
        <p:blipFill>
          <a:blip r:embed="rId2">
            <a:extLst/>
          </a:blip>
          <a:stretch>
            <a:fillRect/>
          </a:stretch>
        </p:blipFill>
        <p:spPr>
          <a:xfrm>
            <a:off x="151765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lide Number"/>
          <p:cNvSpPr txBox="1"/>
          <p:nvPr>
            <p:ph type="sldNum" sz="quarter" idx="2"/>
          </p:nvPr>
        </p:nvSpPr>
        <p:spPr>
          <a:xfrm>
            <a:off x="5983153" y="6538668"/>
            <a:ext cx="222520"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98" name="droppedImage.tiff" descr="droppedImage.tiff"/>
          <p:cNvPicPr>
            <a:picLocks noChangeAspect="1"/>
          </p:cNvPicPr>
          <p:nvPr/>
        </p:nvPicPr>
        <p:blipFill>
          <a:blip r:embed="rId2">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lide Number"/>
          <p:cNvSpPr txBox="1"/>
          <p:nvPr>
            <p:ph type="sldNum" sz="quarter" idx="2"/>
          </p:nvPr>
        </p:nvSpPr>
        <p:spPr>
          <a:xfrm>
            <a:off x="5993059" y="6538668"/>
            <a:ext cx="202708"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301" name="droppedImage.tiff" descr="droppedImage.tiff"/>
          <p:cNvPicPr>
            <a:picLocks noChangeAspect="1"/>
          </p:cNvPicPr>
          <p:nvPr/>
        </p:nvPicPr>
        <p:blipFill>
          <a:blip r:embed="rId2">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Number"/>
          <p:cNvSpPr txBox="1"/>
          <p:nvPr>
            <p:ph type="sldNum" sz="quarter" idx="2"/>
          </p:nvPr>
        </p:nvSpPr>
        <p:spPr>
          <a:xfrm>
            <a:off x="5984423" y="6538668"/>
            <a:ext cx="219980"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304" name="render_7.tiff" descr="render_7.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lide Number"/>
          <p:cNvSpPr txBox="1"/>
          <p:nvPr>
            <p:ph type="sldNum" sz="quarter" idx="2"/>
          </p:nvPr>
        </p:nvSpPr>
        <p:spPr>
          <a:xfrm>
            <a:off x="5984220" y="6538668"/>
            <a:ext cx="220386"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309" name="render_8.tiff" descr="render_8.tiff"/>
          <p:cNvPicPr>
            <a:picLocks noChangeAspect="1"/>
          </p:cNvPicPr>
          <p:nvPr/>
        </p:nvPicPr>
        <p:blipFill>
          <a:blip r:embed="rId2">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Number"/>
          <p:cNvSpPr txBox="1"/>
          <p:nvPr>
            <p:ph type="sldNum" sz="quarter" idx="2"/>
          </p:nvPr>
        </p:nvSpPr>
        <p:spPr>
          <a:xfrm>
            <a:off x="5984830" y="6538668"/>
            <a:ext cx="219166"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312" name="render_9.tiff" descr="render_9.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lide Number"/>
          <p:cNvSpPr txBox="1"/>
          <p:nvPr>
            <p:ph type="sldNum" sz="quarter" idx="2"/>
          </p:nvPr>
        </p:nvSpPr>
        <p:spPr>
          <a:xfrm>
            <a:off x="5984779" y="6538668"/>
            <a:ext cx="219268"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317" name="render_10.tiff" descr="render_10.tiff"/>
          <p:cNvPicPr>
            <a:picLocks noChangeAspect="1"/>
          </p:cNvPicPr>
          <p:nvPr/>
        </p:nvPicPr>
        <p:blipFill>
          <a:blip r:embed="rId3">
            <a:extLst/>
          </a:blip>
          <a:stretch>
            <a:fillRect/>
          </a:stretch>
        </p:blipFill>
        <p:spPr>
          <a:xfrm>
            <a:off x="0" y="-571500"/>
            <a:ext cx="12179300" cy="90932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Rendering State Machine Structure"/>
          <p:cNvSpPr txBox="1"/>
          <p:nvPr>
            <p:ph type="title"/>
          </p:nvPr>
        </p:nvSpPr>
        <p:spPr>
          <a:prstGeom prst="rect">
            <a:avLst/>
          </a:prstGeom>
        </p:spPr>
        <p:txBody>
          <a:bodyPr/>
          <a:lstStyle/>
          <a:p>
            <a:pPr/>
            <a:r>
              <a:t>Rendering State Machine Structure</a:t>
            </a:r>
          </a:p>
        </p:txBody>
      </p:sp>
      <p:sp>
        <p:nvSpPr>
          <p:cNvPr id="322" name="Slide Number"/>
          <p:cNvSpPr txBox="1"/>
          <p:nvPr>
            <p:ph type="sldNum" sz="quarter" idx="2"/>
          </p:nvPr>
        </p:nvSpPr>
        <p:spPr>
          <a:xfrm>
            <a:off x="5958287" y="6506918"/>
            <a:ext cx="2722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pasted-movie.png" descr="pasted-movie.png"/>
          <p:cNvPicPr>
            <a:picLocks noChangeAspect="1"/>
          </p:cNvPicPr>
          <p:nvPr/>
        </p:nvPicPr>
        <p:blipFill>
          <a:blip r:embed="rId3">
            <a:extLst/>
          </a:blip>
          <a:stretch>
            <a:fillRect/>
          </a:stretch>
        </p:blipFill>
        <p:spPr>
          <a:xfrm>
            <a:off x="3775673" y="908348"/>
            <a:ext cx="4850663" cy="546586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3">
            <a:extLst/>
          </a:blip>
          <a:stretch>
            <a:fillRect/>
          </a:stretch>
        </p:blipFill>
        <p:spPr>
          <a:xfrm>
            <a:off x="4964007" y="3107203"/>
            <a:ext cx="2447328" cy="184705"/>
          </a:xfrm>
          <a:prstGeom prst="rect">
            <a:avLst/>
          </a:prstGeom>
          <a:ln w="12700">
            <a:miter lim="400000"/>
          </a:ln>
        </p:spPr>
      </p:pic>
      <p:pic>
        <p:nvPicPr>
          <p:cNvPr id="328" name="Image" descr="Image"/>
          <p:cNvPicPr>
            <a:picLocks noChangeAspect="1"/>
          </p:cNvPicPr>
          <p:nvPr/>
        </p:nvPicPr>
        <p:blipFill>
          <a:blip r:embed="rId4">
            <a:extLst/>
          </a:blip>
          <a:stretch>
            <a:fillRect/>
          </a:stretch>
        </p:blipFill>
        <p:spPr>
          <a:xfrm>
            <a:off x="4944977" y="2408772"/>
            <a:ext cx="2311574" cy="1585847"/>
          </a:xfrm>
          <a:prstGeom prst="rect">
            <a:avLst/>
          </a:prstGeom>
          <a:ln w="12700">
            <a:miter lim="400000"/>
          </a:ln>
        </p:spPr>
      </p:pic>
      <p:pic>
        <p:nvPicPr>
          <p:cNvPr id="329" name="Image" descr="Image"/>
          <p:cNvPicPr>
            <a:picLocks noChangeAspect="1"/>
          </p:cNvPicPr>
          <p:nvPr/>
        </p:nvPicPr>
        <p:blipFill>
          <a:blip r:embed="rId5">
            <a:extLst/>
          </a:blip>
          <a:stretch>
            <a:fillRect/>
          </a:stretch>
        </p:blipFill>
        <p:spPr>
          <a:xfrm>
            <a:off x="4944977" y="2402428"/>
            <a:ext cx="1585848" cy="1585848"/>
          </a:xfrm>
          <a:prstGeom prst="rect">
            <a:avLst/>
          </a:prstGeom>
          <a:ln w="12700">
            <a:miter lim="400000"/>
          </a:ln>
        </p:spPr>
      </p:pic>
      <p:pic>
        <p:nvPicPr>
          <p:cNvPr id="330" name="Image" descr="Image"/>
          <p:cNvPicPr>
            <a:picLocks noChangeAspect="1"/>
          </p:cNvPicPr>
          <p:nvPr/>
        </p:nvPicPr>
        <p:blipFill>
          <a:blip r:embed="rId6">
            <a:extLst/>
          </a:blip>
          <a:stretch>
            <a:fillRect/>
          </a:stretch>
        </p:blipFill>
        <p:spPr>
          <a:xfrm>
            <a:off x="5683400" y="2402428"/>
            <a:ext cx="1585847" cy="1585848"/>
          </a:xfrm>
          <a:prstGeom prst="rect">
            <a:avLst/>
          </a:prstGeom>
          <a:ln w="12700">
            <a:miter lim="400000"/>
          </a:ln>
        </p:spPr>
      </p:pic>
      <p:sp>
        <p:nvSpPr>
          <p:cNvPr id="331" name="Futures"/>
          <p:cNvSpPr txBox="1"/>
          <p:nvPr>
            <p:ph type="title"/>
          </p:nvPr>
        </p:nvSpPr>
        <p:spPr>
          <a:prstGeom prst="rect">
            <a:avLst/>
          </a:prstGeom>
        </p:spPr>
        <p:txBody>
          <a:bodyPr/>
          <a:lstStyle>
            <a:lvl1pPr>
              <a:defRPr sz="2000"/>
            </a:lvl1pPr>
          </a:lstStyle>
          <a:p>
            <a:pPr/>
            <a:r>
              <a:t>Futures</a:t>
            </a:r>
          </a:p>
        </p:txBody>
      </p:sp>
      <p:sp>
        <p:nvSpPr>
          <p:cNvPr id="332" name="Slide Number"/>
          <p:cNvSpPr txBox="1"/>
          <p:nvPr>
            <p:ph type="sldNum" sz="quarter" idx="2"/>
          </p:nvPr>
        </p:nvSpPr>
        <p:spPr>
          <a:xfrm>
            <a:off x="5963849" y="6506918"/>
            <a:ext cx="2611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328"/>
                                        </p:tgtEl>
                                      </p:cBhvr>
                                    </p:animEffect>
                                    <p:set>
                                      <p:cBhvr>
                                        <p:cTn id="7" fill="hold">
                                          <p:stCondLst>
                                            <p:cond delay="999"/>
                                          </p:stCondLst>
                                        </p:cTn>
                                        <p:tgtEl>
                                          <p:spTgt spid="328"/>
                                        </p:tgtEl>
                                        <p:attrNameLst>
                                          <p:attrName>style.visibility</p:attrName>
                                        </p:attrNameLst>
                                      </p:cBhvr>
                                      <p:to>
                                        <p:strVal val="hidden"/>
                                      </p:to>
                                    </p:se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329"/>
                                        </p:tgtEl>
                                        <p:attrNameLst>
                                          <p:attrName>style.visibility</p:attrName>
                                        </p:attrNameLst>
                                      </p:cBhvr>
                                      <p:to>
                                        <p:strVal val="visible"/>
                                      </p:to>
                                    </p:set>
                                  </p:childTnLst>
                                </p:cTn>
                              </p:par>
                            </p:childTnLst>
                          </p:cTn>
                        </p:par>
                        <p:par>
                          <p:cTn id="11" fill="hold">
                            <p:stCondLst>
                              <p:cond delay="1000"/>
                            </p:stCondLst>
                            <p:childTnLst>
                              <p:par>
                                <p:cTn id="12" presetClass="entr" nodeType="afterEffect" presetSubtype="0" presetID="1" grpId="3" fill="hold">
                                  <p:stCondLst>
                                    <p:cond delay="0"/>
                                  </p:stCondLst>
                                  <p:iterate type="el" backwards="0">
                                    <p:tmAbs val="0"/>
                                  </p:iterate>
                                  <p:childTnLst>
                                    <p:set>
                                      <p:cBhvr>
                                        <p:cTn id="13" fill="hold"/>
                                        <p:tgtEl>
                                          <p:spTgt spid="330"/>
                                        </p:tgtEl>
                                        <p:attrNameLst>
                                          <p:attrName>style.visibility</p:attrName>
                                        </p:attrNameLst>
                                      </p:cBhvr>
                                      <p:to>
                                        <p:strVal val="visible"/>
                                      </p:to>
                                    </p:set>
                                  </p:childTnLst>
                                </p:cTn>
                              </p:par>
                            </p:childTnLst>
                          </p:cTn>
                        </p:par>
                        <p:par>
                          <p:cTn id="14" fill="hold">
                            <p:stCondLst>
                              <p:cond delay="0"/>
                            </p:stCondLst>
                            <p:childTnLst>
                              <p:par>
                                <p:cTn id="15" presetClass="path" nodeType="afterEffect" presetSubtype="0" presetID="-1" grpId="4" accel="50000" decel="50000" fill="hold">
                                  <p:stCondLst>
                                    <p:cond delay="0"/>
                                  </p:stCondLst>
                                  <p:childTnLst>
                                    <p:animMotion path="M 0.000000 0.000000 L -0.120833 -0.000000" origin="layout" pathEditMode="relative">
                                      <p:cBhvr>
                                        <p:cTn id="16" dur="1000" fill="hold"/>
                                        <p:tgtEl>
                                          <p:spTgt spid="329"/>
                                        </p:tgtEl>
                                        <p:attrNameLst>
                                          <p:attrName>ppt_x</p:attrName>
                                          <p:attrName>ppt_y</p:attrName>
                                        </p:attrNameLst>
                                      </p:cBhvr>
                                    </p:animMotion>
                                  </p:childTnLst>
                                </p:cTn>
                              </p:par>
                            </p:childTnLst>
                          </p:cTn>
                        </p:par>
                        <p:par>
                          <p:cTn id="17" fill="hold">
                            <p:stCondLst>
                              <p:cond delay="0"/>
                            </p:stCondLst>
                            <p:childTnLst>
                              <p:par>
                                <p:cTn id="18" presetClass="path" nodeType="withEffect" presetSubtype="0" presetID="-1" grpId="5" accel="50000" decel="50000" fill="hold">
                                  <p:stCondLst>
                                    <p:cond delay="0"/>
                                  </p:stCondLst>
                                  <p:childTnLst>
                                    <p:animMotion path="M 0.000000 0.000000 L 0.120833 -0.000000" origin="layout" pathEditMode="relative">
                                      <p:cBhvr>
                                        <p:cTn id="19" dur="1000" fill="hold"/>
                                        <p:tgtEl>
                                          <p:spTgt spid="33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0" grpId="3"/>
      <p:bldP build="whole" bldLvl="1" animBg="1" rev="0" advAuto="0" spid="328" grpId="1"/>
      <p:bldP build="whole" bldLvl="1" animBg="1" rev="0" advAuto="0" spid="329" grpId="2"/>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Futures: Continuations"/>
          <p:cNvSpPr txBox="1"/>
          <p:nvPr>
            <p:ph type="title"/>
          </p:nvPr>
        </p:nvSpPr>
        <p:spPr>
          <a:prstGeom prst="rect">
            <a:avLst/>
          </a:prstGeom>
        </p:spPr>
        <p:txBody>
          <a:bodyPr/>
          <a:lstStyle>
            <a:lvl1pPr>
              <a:defRPr sz="2000"/>
            </a:lvl1pPr>
          </a:lstStyle>
          <a:p>
            <a:pPr/>
            <a:r>
              <a:t>Futures: Continuations</a:t>
            </a:r>
          </a:p>
        </p:txBody>
      </p:sp>
      <p:sp>
        <p:nvSpPr>
          <p:cNvPr id="337" name="Slide Number"/>
          <p:cNvSpPr txBox="1"/>
          <p:nvPr>
            <p:ph type="sldNum" sz="quarter" idx="2"/>
          </p:nvPr>
        </p:nvSpPr>
        <p:spPr>
          <a:xfrm>
            <a:off x="5959277" y="6506918"/>
            <a:ext cx="27027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8" name="g(f(x));"/>
          <p:cNvSpPr txBox="1"/>
          <p:nvPr/>
        </p:nvSpPr>
        <p:spPr>
          <a:xfrm>
            <a:off x="5364727" y="4133549"/>
            <a:ext cx="1449845"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088291">
              <a:defRPr sz="2200">
                <a:latin typeface="Menlo Regular"/>
                <a:ea typeface="Menlo Regular"/>
                <a:cs typeface="Menlo Regular"/>
                <a:sym typeface="Menlo Regular"/>
              </a:defRPr>
            </a:lvl1pPr>
          </a:lstStyle>
          <a:p>
            <a:pPr/>
            <a:r>
              <a:t>g(f(x));</a:t>
            </a:r>
          </a:p>
        </p:txBody>
      </p:sp>
      <p:sp>
        <p:nvSpPr>
          <p:cNvPr id="339" name="auto future = async(f, x) | g;"/>
          <p:cNvSpPr txBox="1"/>
          <p:nvPr/>
        </p:nvSpPr>
        <p:spPr>
          <a:xfrm>
            <a:off x="3514385" y="5320233"/>
            <a:ext cx="5150530" cy="40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1088291">
              <a:defRPr sz="2200">
                <a:latin typeface="Menlo Regular"/>
                <a:ea typeface="Menlo Regular"/>
                <a:cs typeface="Menlo Regular"/>
                <a:sym typeface="Menlo Regular"/>
              </a:defRPr>
            </a:lvl1pPr>
          </a:lstStyle>
          <a:p>
            <a:pPr/>
            <a:r>
              <a:t>auto future = async(f, x) | g;</a:t>
            </a:r>
          </a:p>
        </p:txBody>
      </p:sp>
      <p:pic>
        <p:nvPicPr>
          <p:cNvPr id="340" name="Image" descr="Image"/>
          <p:cNvPicPr>
            <a:picLocks noChangeAspect="1"/>
          </p:cNvPicPr>
          <p:nvPr/>
        </p:nvPicPr>
        <p:blipFill>
          <a:blip r:embed="rId3">
            <a:extLst/>
          </a:blip>
          <a:srcRect l="0" t="0" r="0" b="0"/>
          <a:stretch>
            <a:fillRect/>
          </a:stretch>
        </p:blipFill>
        <p:spPr>
          <a:xfrm>
            <a:off x="850106" y="1778724"/>
            <a:ext cx="10479194" cy="1662422"/>
          </a:xfrm>
          <a:prstGeom prst="rect">
            <a:avLst/>
          </a:prstGeom>
          <a:ln w="12700">
            <a:miter lim="400000"/>
          </a:ln>
        </p:spPr>
      </p:pic>
    </p:spTree>
  </p:cSld>
  <p:clrMapOvr>
    <a:masterClrMapping/>
  </p:clrMapOvr>
  <p:transition xmlns:p14="http://schemas.microsoft.com/office/powerpoint/2010/main" spd="fast"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Cancelation"/>
          <p:cNvSpPr txBox="1"/>
          <p:nvPr>
            <p:ph type="title"/>
          </p:nvPr>
        </p:nvSpPr>
        <p:spPr>
          <a:prstGeom prst="rect">
            <a:avLst/>
          </a:prstGeom>
        </p:spPr>
        <p:txBody>
          <a:bodyPr/>
          <a:lstStyle>
            <a:lvl1pPr>
              <a:defRPr sz="2000"/>
            </a:lvl1pPr>
          </a:lstStyle>
          <a:p>
            <a:pPr/>
            <a:r>
              <a:t>Cancelation</a:t>
            </a:r>
          </a:p>
        </p:txBody>
      </p:sp>
      <p:sp>
        <p:nvSpPr>
          <p:cNvPr id="345" name="Slide Number"/>
          <p:cNvSpPr txBox="1"/>
          <p:nvPr>
            <p:ph type="sldNum" sz="quarter" idx="2"/>
          </p:nvPr>
        </p:nvSpPr>
        <p:spPr>
          <a:xfrm>
            <a:off x="5958439" y="6506918"/>
            <a:ext cx="2719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6" name="Image" descr="Image"/>
          <p:cNvPicPr>
            <a:picLocks noChangeAspect="1"/>
          </p:cNvPicPr>
          <p:nvPr/>
        </p:nvPicPr>
        <p:blipFill>
          <a:blip r:embed="rId3">
            <a:extLst/>
          </a:blip>
          <a:stretch>
            <a:fillRect/>
          </a:stretch>
        </p:blipFill>
        <p:spPr>
          <a:xfrm>
            <a:off x="255513" y="2450672"/>
            <a:ext cx="8626956" cy="3238947"/>
          </a:xfrm>
          <a:prstGeom prst="rect">
            <a:avLst/>
          </a:prstGeom>
          <a:ln w="12700">
            <a:miter lim="400000"/>
          </a:ln>
        </p:spPr>
      </p:pic>
      <p:pic>
        <p:nvPicPr>
          <p:cNvPr id="347" name="Image" descr="Image"/>
          <p:cNvPicPr>
            <a:picLocks noChangeAspect="1"/>
          </p:cNvPicPr>
          <p:nvPr/>
        </p:nvPicPr>
        <p:blipFill>
          <a:blip r:embed="rId4">
            <a:extLst/>
          </a:blip>
          <a:stretch>
            <a:fillRect/>
          </a:stretch>
        </p:blipFill>
        <p:spPr>
          <a:xfrm>
            <a:off x="3294902" y="1617117"/>
            <a:ext cx="5587566" cy="3238946"/>
          </a:xfrm>
          <a:prstGeom prst="rect">
            <a:avLst/>
          </a:prstGeom>
          <a:ln w="12700">
            <a:miter lim="400000"/>
          </a:ln>
        </p:spPr>
      </p:pic>
      <p:pic>
        <p:nvPicPr>
          <p:cNvPr id="348" name="Image" descr="Image"/>
          <p:cNvPicPr>
            <a:picLocks noChangeAspect="1"/>
          </p:cNvPicPr>
          <p:nvPr/>
        </p:nvPicPr>
        <p:blipFill>
          <a:blip r:embed="rId5">
            <a:extLst/>
          </a:blip>
          <a:stretch>
            <a:fillRect/>
          </a:stretch>
        </p:blipFill>
        <p:spPr>
          <a:xfrm>
            <a:off x="4817955" y="1617117"/>
            <a:ext cx="5587565" cy="2548176"/>
          </a:xfrm>
          <a:prstGeom prst="rect">
            <a:avLst/>
          </a:prstGeom>
          <a:ln w="12700">
            <a:miter lim="400000"/>
          </a:ln>
        </p:spPr>
      </p:pic>
      <p:pic>
        <p:nvPicPr>
          <p:cNvPr id="349" name="Image" descr="Image"/>
          <p:cNvPicPr>
            <a:picLocks noChangeAspect="1"/>
          </p:cNvPicPr>
          <p:nvPr/>
        </p:nvPicPr>
        <p:blipFill>
          <a:blip r:embed="rId6">
            <a:extLst/>
          </a:blip>
          <a:stretch>
            <a:fillRect/>
          </a:stretch>
        </p:blipFill>
        <p:spPr>
          <a:xfrm>
            <a:off x="9513765" y="1617117"/>
            <a:ext cx="2410022" cy="890327"/>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 fill="hold"/>
                                        <p:tgtEl>
                                          <p:spTgt spid="349"/>
                                        </p:tgtEl>
                                      </p:cBhvr>
                                    </p:animEffect>
                                    <p:set>
                                      <p:cBhvr>
                                        <p:cTn id="7" fill="hold">
                                          <p:stCondLst>
                                            <p:cond delay="499"/>
                                          </p:stCondLst>
                                        </p:cTn>
                                        <p:tgtEl>
                                          <p:spTgt spid="34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500" fill="hold"/>
                                        <p:tgtEl>
                                          <p:spTgt spid="348"/>
                                        </p:tgtEl>
                                      </p:cBhvr>
                                    </p:animEffect>
                                    <p:set>
                                      <p:cBhvr>
                                        <p:cTn id="12" fill="hold">
                                          <p:stCondLst>
                                            <p:cond delay="499"/>
                                          </p:stCondLst>
                                        </p:cTn>
                                        <p:tgtEl>
                                          <p:spTgt spid="3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500" fill="hold"/>
                                        <p:tgtEl>
                                          <p:spTgt spid="347"/>
                                        </p:tgtEl>
                                      </p:cBhvr>
                                    </p:animEffect>
                                    <p:set>
                                      <p:cBhvr>
                                        <p:cTn id="17" fill="hold">
                                          <p:stCondLst>
                                            <p:cond delay="499"/>
                                          </p:stCondLst>
                                        </p:cTn>
                                        <p:tgtEl>
                                          <p:spTgt spid="3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 grpId="3"/>
      <p:bldP build="whole" bldLvl="1" animBg="1" rev="0" advAuto="0" spid="349" grpId="1"/>
      <p:bldP build="whole" bldLvl="1" animBg="1" rev="0" advAuto="0" spid="348"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lide Number"/>
          <p:cNvSpPr txBox="1"/>
          <p:nvPr>
            <p:ph type="sldNum" sz="quarter" idx="2"/>
          </p:nvPr>
        </p:nvSpPr>
        <p:spPr>
          <a:xfrm>
            <a:off x="5996768" y="6506918"/>
            <a:ext cx="19529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1" name="Image" descr="Image"/>
          <p:cNvPicPr>
            <a:picLocks noChangeAspect="1"/>
          </p:cNvPicPr>
          <p:nvPr/>
        </p:nvPicPr>
        <p:blipFill>
          <a:blip r:embed="rId2">
            <a:extLst/>
          </a:blip>
          <a:stretch>
            <a:fillRect/>
          </a:stretch>
        </p:blipFill>
        <p:spPr>
          <a:xfrm>
            <a:off x="151765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Efficient Cancelation"/>
          <p:cNvSpPr txBox="1"/>
          <p:nvPr>
            <p:ph type="title"/>
          </p:nvPr>
        </p:nvSpPr>
        <p:spPr>
          <a:prstGeom prst="rect">
            <a:avLst/>
          </a:prstGeom>
        </p:spPr>
        <p:txBody>
          <a:bodyPr/>
          <a:lstStyle/>
          <a:p>
            <a:pPr/>
            <a:r>
              <a:t>Efficient Cancelation</a:t>
            </a:r>
          </a:p>
        </p:txBody>
      </p:sp>
      <p:sp>
        <p:nvSpPr>
          <p:cNvPr id="354" name="A dependency graph is a bipartite DAG of operations and their results…"/>
          <p:cNvSpPr txBox="1"/>
          <p:nvPr>
            <p:ph type="body" idx="1"/>
          </p:nvPr>
        </p:nvSpPr>
        <p:spPr>
          <a:prstGeom prst="rect">
            <a:avLst/>
          </a:prstGeom>
        </p:spPr>
        <p:txBody>
          <a:bodyPr/>
          <a:lstStyle/>
          <a:p>
            <a:pPr/>
            <a:r>
              <a:t>A dependency graph is a bipartite DAG of operations and their results</a:t>
            </a:r>
          </a:p>
          <a:p>
            <a:pPr/>
            <a:r>
              <a:t>Operations may be scheduled for execution, active (executing), or completed</a:t>
            </a:r>
          </a:p>
          <a:p>
            <a:pPr/>
            <a:r>
              <a:t>If a result is no longer needed (future is destructed), any </a:t>
            </a:r>
            <a:r>
              <a:rPr b="1"/>
              <a:t>uniquely</a:t>
            </a:r>
            <a:r>
              <a:t> contributing operations are </a:t>
            </a:r>
            <a:r>
              <a:rPr i="1"/>
              <a:t>canceled</a:t>
            </a:r>
          </a:p>
          <a:p>
            <a:pPr lvl="1" marL="540963" indent="-265112"/>
            <a:r>
              <a:t>Active operations receive a stop request</a:t>
            </a:r>
          </a:p>
          <a:p>
            <a:pPr lvl="1" marL="540963" indent="-265112"/>
            <a:r>
              <a:t>Scheduled operations will not start, and their resources (which may include results of other operations) are released</a:t>
            </a:r>
          </a:p>
          <a:p>
            <a:pPr/>
            <a:r>
              <a:t>Cancelation is </a:t>
            </a:r>
            <a:r>
              <a:rPr i="1"/>
              <a:t>efficient </a:t>
            </a:r>
            <a:r>
              <a:t>if every active uniquely contributing operations immediately receives a stop request and no scheduled operations start after the cancelation.</a:t>
            </a:r>
          </a:p>
        </p:txBody>
      </p:sp>
      <p:sp>
        <p:nvSpPr>
          <p:cNvPr id="355" name="Slide Number"/>
          <p:cNvSpPr txBox="1"/>
          <p:nvPr>
            <p:ph type="sldNum" sz="quarter" idx="2"/>
          </p:nvPr>
        </p:nvSpPr>
        <p:spPr>
          <a:xfrm>
            <a:off x="5957067" y="6506918"/>
            <a:ext cx="27469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fast"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Wait Free"/>
          <p:cNvSpPr txBox="1"/>
          <p:nvPr>
            <p:ph type="title"/>
          </p:nvPr>
        </p:nvSpPr>
        <p:spPr>
          <a:prstGeom prst="rect">
            <a:avLst/>
          </a:prstGeom>
        </p:spPr>
        <p:txBody>
          <a:bodyPr/>
          <a:lstStyle/>
          <a:p>
            <a:pPr/>
            <a:r>
              <a:t>Wait Free</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No Waiting"/>
          <p:cNvSpPr txBox="1"/>
          <p:nvPr>
            <p:ph type="title"/>
          </p:nvPr>
        </p:nvSpPr>
        <p:spPr>
          <a:prstGeom prst="rect">
            <a:avLst/>
          </a:prstGeom>
        </p:spPr>
        <p:txBody>
          <a:bodyPr/>
          <a:lstStyle/>
          <a:p>
            <a:pPr/>
            <a:r>
              <a:t>No Waiting</a:t>
            </a:r>
          </a:p>
        </p:txBody>
      </p:sp>
      <p:sp>
        <p:nvSpPr>
          <p:cNvPr id="364" name="On a single-threaded system, tasks are queued to the main run loop…"/>
          <p:cNvSpPr txBox="1"/>
          <p:nvPr>
            <p:ph type="body" idx="1"/>
          </p:nvPr>
        </p:nvSpPr>
        <p:spPr>
          <a:prstGeom prst="rect">
            <a:avLst/>
          </a:prstGeom>
        </p:spPr>
        <p:txBody>
          <a:bodyPr/>
          <a:lstStyle/>
          <a:p>
            <a:pPr/>
            <a:r>
              <a:t>On a single-threaded system, tasks are queued to the main run loop</a:t>
            </a:r>
          </a:p>
          <a:p>
            <a:pPr/>
            <a:r>
              <a:t>This allows work to be interleaved with responding to events</a:t>
            </a:r>
          </a:p>
          <a:p>
            <a:pPr lvl="1"/>
            <a:r>
              <a:t>The amount of work done by each task needs to be small enough (a small grain size) to not block user events from coming through and being responded to</a:t>
            </a:r>
          </a:p>
          <a:p>
            <a:pPr/>
            <a:r>
              <a:t>Waiting for a task to complete (a synchronous wait or sync wait) is a deadlock in a single-threaded system</a:t>
            </a:r>
          </a:p>
          <a:p>
            <a:pPr/>
            <a:r>
              <a:t>In a multithreaded system, a sync wait is also </a:t>
            </a:r>
            <a:r>
              <a:rPr i="1"/>
              <a:t>very bad</a:t>
            </a:r>
          </a:p>
        </p:txBody>
      </p:sp>
      <p:sp>
        <p:nvSpPr>
          <p:cNvPr id="365" name="Slide Number"/>
          <p:cNvSpPr txBox="1"/>
          <p:nvPr>
            <p:ph type="sldNum" sz="quarter" idx="2"/>
          </p:nvPr>
        </p:nvSpPr>
        <p:spPr>
          <a:xfrm>
            <a:off x="5961106" y="6506918"/>
            <a:ext cx="2666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Amdahl’s Law"/>
          <p:cNvSpPr txBox="1"/>
          <p:nvPr>
            <p:ph type="title"/>
          </p:nvPr>
        </p:nvSpPr>
        <p:spPr>
          <a:prstGeom prst="rect">
            <a:avLst/>
          </a:prstGeom>
        </p:spPr>
        <p:txBody>
          <a:bodyPr/>
          <a:lstStyle>
            <a:lvl1pPr>
              <a:defRPr sz="2000"/>
            </a:lvl1pPr>
          </a:lstStyle>
          <a:p>
            <a:pPr/>
            <a:r>
              <a:t>Amdahl’s Law</a:t>
            </a:r>
          </a:p>
        </p:txBody>
      </p:sp>
      <p:sp>
        <p:nvSpPr>
          <p:cNvPr id="370" name="Slide Number"/>
          <p:cNvSpPr txBox="1"/>
          <p:nvPr>
            <p:ph type="sldNum" sz="quarter" idx="2"/>
          </p:nvPr>
        </p:nvSpPr>
        <p:spPr>
          <a:xfrm>
            <a:off x="5959887" y="6506918"/>
            <a:ext cx="2690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1" name="droppedImage.pdf" descr="droppedImage.pdf"/>
          <p:cNvPicPr>
            <a:picLocks noChangeAspect="1"/>
          </p:cNvPicPr>
          <p:nvPr/>
        </p:nvPicPr>
        <p:blipFill>
          <a:blip r:embed="rId3">
            <a:extLst/>
          </a:blip>
          <a:stretch>
            <a:fillRect/>
          </a:stretch>
        </p:blipFill>
        <p:spPr>
          <a:xfrm>
            <a:off x="3349642" y="867977"/>
            <a:ext cx="5502240" cy="5122046"/>
          </a:xfrm>
          <a:prstGeom prst="rect">
            <a:avLst/>
          </a:prstGeom>
          <a:ln w="12700"/>
        </p:spPr>
      </p:pic>
      <p:sp>
        <p:nvSpPr>
          <p:cNvPr id="372" name="Each line represents 10% more synchronization"/>
          <p:cNvSpPr txBox="1"/>
          <p:nvPr/>
        </p:nvSpPr>
        <p:spPr>
          <a:xfrm>
            <a:off x="304482" y="906989"/>
            <a:ext cx="2901948" cy="609548"/>
          </a:xfrm>
          <a:prstGeom prst="rect">
            <a:avLst/>
          </a:prstGeom>
          <a:ln w="12700">
            <a:miter lim="400000"/>
          </a:ln>
          <a:extLst>
            <a:ext uri="{C572A759-6A51-4108-AA02-DFA0A04FC94B}">
              <ma14:wrappingTextBoxFlag xmlns:ma14="http://schemas.microsoft.com/office/mac/drawingml/2011/main" val="1"/>
            </a:ext>
          </a:extLst>
        </p:spPr>
        <p:txBody>
          <a:bodyPr lIns="25373" tIns="25373" rIns="25373" bIns="25373" anchor="ctr">
            <a:spAutoFit/>
          </a:bodyPr>
          <a:lstStyle>
            <a:lvl1pPr algn="ctr">
              <a:buClr>
                <a:srgbClr val="000000"/>
              </a:buClr>
              <a:defRPr>
                <a:uFill>
                  <a:solidFill>
                    <a:srgbClr val="000000"/>
                  </a:solidFill>
                </a:uFill>
              </a:defRPr>
            </a:lvl1pPr>
          </a:lstStyle>
          <a:p>
            <a:pPr/>
            <a:r>
              <a:t>Each line represents 10% more synchronization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ync Wait Deadlocks"/>
          <p:cNvSpPr txBox="1"/>
          <p:nvPr>
            <p:ph type="title"/>
          </p:nvPr>
        </p:nvSpPr>
        <p:spPr>
          <a:prstGeom prst="rect">
            <a:avLst/>
          </a:prstGeom>
        </p:spPr>
        <p:txBody>
          <a:bodyPr/>
          <a:lstStyle>
            <a:lvl1pPr>
              <a:defRPr sz="2000"/>
            </a:lvl1pPr>
          </a:lstStyle>
          <a:p>
            <a:pPr/>
            <a:r>
              <a:t>Sync Wait Deadlocks</a:t>
            </a:r>
          </a:p>
        </p:txBody>
      </p:sp>
      <p:sp>
        <p:nvSpPr>
          <p:cNvPr id="377"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Image" descr="Image"/>
          <p:cNvPicPr>
            <a:picLocks noChangeAspect="1"/>
          </p:cNvPicPr>
          <p:nvPr/>
        </p:nvPicPr>
        <p:blipFill>
          <a:blip r:embed="rId3">
            <a:extLst/>
          </a:blip>
          <a:stretch>
            <a:fillRect/>
          </a:stretch>
        </p:blipFill>
        <p:spPr>
          <a:xfrm>
            <a:off x="5618664" y="1529950"/>
            <a:ext cx="964196" cy="4161261"/>
          </a:xfrm>
          <a:prstGeom prst="rect">
            <a:avLst/>
          </a:prstGeom>
          <a:ln w="12700">
            <a:miter lim="400000"/>
          </a:ln>
        </p:spPr>
      </p:pic>
      <p:pic>
        <p:nvPicPr>
          <p:cNvPr id="379" name="Image" descr="Image"/>
          <p:cNvPicPr>
            <a:picLocks noChangeAspect="1"/>
          </p:cNvPicPr>
          <p:nvPr/>
        </p:nvPicPr>
        <p:blipFill>
          <a:blip r:embed="rId4">
            <a:extLst/>
          </a:blip>
          <a:stretch>
            <a:fillRect/>
          </a:stretch>
        </p:blipFill>
        <p:spPr>
          <a:xfrm>
            <a:off x="5732845" y="4955378"/>
            <a:ext cx="735834" cy="735833"/>
          </a:xfrm>
          <a:prstGeom prst="rect">
            <a:avLst/>
          </a:prstGeom>
          <a:ln w="12700">
            <a:miter lim="400000"/>
          </a:ln>
        </p:spPr>
      </p:pic>
      <p:pic>
        <p:nvPicPr>
          <p:cNvPr id="380" name="Image" descr="Image"/>
          <p:cNvPicPr>
            <a:picLocks noChangeAspect="1"/>
          </p:cNvPicPr>
          <p:nvPr/>
        </p:nvPicPr>
        <p:blipFill>
          <a:blip r:embed="rId5">
            <a:extLst/>
          </a:blip>
          <a:stretch>
            <a:fillRect/>
          </a:stretch>
        </p:blipFill>
        <p:spPr>
          <a:xfrm>
            <a:off x="4692530" y="3473403"/>
            <a:ext cx="1078377" cy="1928391"/>
          </a:xfrm>
          <a:prstGeom prst="rect">
            <a:avLst/>
          </a:prstGeom>
          <a:ln w="12700">
            <a:miter lim="400000"/>
          </a:ln>
        </p:spPr>
      </p:pic>
      <p:pic>
        <p:nvPicPr>
          <p:cNvPr id="381" name="droppedImage.pdf" descr="droppedImage.pdf"/>
          <p:cNvPicPr>
            <a:picLocks noChangeAspect="1"/>
          </p:cNvPicPr>
          <p:nvPr/>
        </p:nvPicPr>
        <p:blipFill>
          <a:blip r:embed="rId6">
            <a:extLst/>
          </a:blip>
          <a:stretch>
            <a:fillRect/>
          </a:stretch>
        </p:blipFill>
        <p:spPr>
          <a:xfrm>
            <a:off x="5620239" y="4917318"/>
            <a:ext cx="964196" cy="888075"/>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9"/>
                                        </p:tgtEl>
                                        <p:attrNameLst>
                                          <p:attrName>style.visibility</p:attrName>
                                        </p:attrNameLst>
                                      </p:cBhvr>
                                      <p:to>
                                        <p:strVal val="visible"/>
                                      </p:to>
                                    </p:set>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C -0.025110 -0.019140 -0.047830 -0.046839 -0.066910 -0.081577 C -0.118129 -0.174826 -0.139567 -0.298571 -0.122127 -0.411417 C -0.106775 -0.510752 -0.061971 -0.592835 0.000142 -0.616397 L -0.000912 -0.276217" origin="layout" pathEditMode="relative">
                                      <p:cBhvr>
                                        <p:cTn id="9" dur="2000" fill="hold"/>
                                        <p:tgtEl>
                                          <p:spTgt spid="379"/>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38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32" presetID="23" grpId="4" fill="hold">
                                  <p:stCondLst>
                                    <p:cond delay="0"/>
                                  </p:stCondLst>
                                  <p:iterate type="el" backwards="0">
                                    <p:tmAbs val="0"/>
                                  </p:iterate>
                                  <p:childTnLst>
                                    <p:set>
                                      <p:cBhvr>
                                        <p:cTn id="16" fill="hold"/>
                                        <p:tgtEl>
                                          <p:spTgt spid="381"/>
                                        </p:tgtEl>
                                        <p:attrNameLst>
                                          <p:attrName>style.visibility</p:attrName>
                                        </p:attrNameLst>
                                      </p:cBhvr>
                                      <p:to>
                                        <p:strVal val="visible"/>
                                      </p:to>
                                    </p:set>
                                    <p:anim calcmode="lin" valueType="num">
                                      <p:cBhvr>
                                        <p:cTn id="17" dur="1000" fill="hold"/>
                                        <p:tgtEl>
                                          <p:spTgt spid="381"/>
                                        </p:tgtEl>
                                        <p:attrNameLst>
                                          <p:attrName>ppt_w</p:attrName>
                                        </p:attrNameLst>
                                      </p:cBhvr>
                                      <p:tavLst>
                                        <p:tav tm="0">
                                          <p:val>
                                            <p:strVal val="4*#ppt_w"/>
                                          </p:val>
                                        </p:tav>
                                        <p:tav tm="100000">
                                          <p:val>
                                            <p:strVal val="#ppt_w"/>
                                          </p:val>
                                        </p:tav>
                                      </p:tavLst>
                                    </p:anim>
                                    <p:anim calcmode="lin" valueType="num">
                                      <p:cBhvr>
                                        <p:cTn id="18" dur="1000" fill="hold"/>
                                        <p:tgtEl>
                                          <p:spTgt spid="38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4"/>
      <p:bldP build="whole" bldLvl="1" animBg="1" rev="0" advAuto="0" spid="380" grpId="3"/>
      <p:bldP build="whole" bldLvl="1" animBg="1" rev="0" advAuto="0" spid="37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3">
            <a:extLst/>
          </a:blip>
          <a:stretch>
            <a:fillRect/>
          </a:stretch>
        </p:blipFill>
        <p:spPr>
          <a:xfrm>
            <a:off x="6810347" y="1495303"/>
            <a:ext cx="964196" cy="3133633"/>
          </a:xfrm>
          <a:prstGeom prst="rect">
            <a:avLst/>
          </a:prstGeom>
          <a:ln w="12700">
            <a:miter lim="400000"/>
          </a:ln>
        </p:spPr>
      </p:pic>
      <p:sp>
        <p:nvSpPr>
          <p:cNvPr id="386" name="Sync Wait Deadlocks"/>
          <p:cNvSpPr txBox="1"/>
          <p:nvPr>
            <p:ph type="title"/>
          </p:nvPr>
        </p:nvSpPr>
        <p:spPr>
          <a:prstGeom prst="rect">
            <a:avLst/>
          </a:prstGeom>
        </p:spPr>
        <p:txBody>
          <a:bodyPr/>
          <a:lstStyle>
            <a:lvl1pPr>
              <a:defRPr sz="2000"/>
            </a:lvl1pPr>
          </a:lstStyle>
          <a:p>
            <a:pPr/>
            <a:r>
              <a:t>Sync Wait Deadlocks</a:t>
            </a:r>
          </a:p>
        </p:txBody>
      </p:sp>
      <p:sp>
        <p:nvSpPr>
          <p:cNvPr id="387" name="Slide Number"/>
          <p:cNvSpPr txBox="1"/>
          <p:nvPr>
            <p:ph type="sldNum" sz="quarter" idx="2"/>
          </p:nvPr>
        </p:nvSpPr>
        <p:spPr>
          <a:xfrm>
            <a:off x="5960649" y="6506918"/>
            <a:ext cx="2675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Image" descr="Image"/>
          <p:cNvPicPr>
            <a:picLocks noChangeAspect="1"/>
          </p:cNvPicPr>
          <p:nvPr/>
        </p:nvPicPr>
        <p:blipFill>
          <a:blip r:embed="rId4">
            <a:extLst/>
          </a:blip>
          <a:stretch>
            <a:fillRect/>
          </a:stretch>
        </p:blipFill>
        <p:spPr>
          <a:xfrm>
            <a:off x="4230051" y="1495303"/>
            <a:ext cx="964195" cy="4161262"/>
          </a:xfrm>
          <a:prstGeom prst="rect">
            <a:avLst/>
          </a:prstGeom>
          <a:ln w="12700">
            <a:miter lim="400000"/>
          </a:ln>
        </p:spPr>
      </p:pic>
      <p:pic>
        <p:nvPicPr>
          <p:cNvPr id="389" name="Image" descr="Image"/>
          <p:cNvPicPr>
            <a:picLocks noChangeAspect="1"/>
          </p:cNvPicPr>
          <p:nvPr/>
        </p:nvPicPr>
        <p:blipFill>
          <a:blip r:embed="rId5">
            <a:extLst/>
          </a:blip>
          <a:stretch>
            <a:fillRect/>
          </a:stretch>
        </p:blipFill>
        <p:spPr>
          <a:xfrm>
            <a:off x="4344232" y="4920731"/>
            <a:ext cx="735833" cy="735834"/>
          </a:xfrm>
          <a:prstGeom prst="rect">
            <a:avLst/>
          </a:prstGeom>
          <a:ln w="12700">
            <a:miter lim="400000"/>
          </a:ln>
        </p:spPr>
      </p:pic>
      <p:pic>
        <p:nvPicPr>
          <p:cNvPr id="390" name="droppedImage.pdf" descr="droppedImage.pdf"/>
          <p:cNvPicPr>
            <a:picLocks noChangeAspect="1"/>
          </p:cNvPicPr>
          <p:nvPr/>
        </p:nvPicPr>
        <p:blipFill>
          <a:blip r:embed="rId6">
            <a:extLst/>
          </a:blip>
          <a:stretch>
            <a:fillRect/>
          </a:stretch>
        </p:blipFill>
        <p:spPr>
          <a:xfrm>
            <a:off x="4231625" y="4882671"/>
            <a:ext cx="964196" cy="888075"/>
          </a:xfrm>
          <a:prstGeom prst="rect">
            <a:avLst/>
          </a:prstGeom>
          <a:ln w="12700">
            <a:miter lim="400000"/>
          </a:ln>
        </p:spPr>
      </p:pic>
      <p:pic>
        <p:nvPicPr>
          <p:cNvPr id="391" name="Image" descr="Image"/>
          <p:cNvPicPr>
            <a:picLocks noChangeAspect="1"/>
          </p:cNvPicPr>
          <p:nvPr/>
        </p:nvPicPr>
        <p:blipFill>
          <a:blip r:embed="rId5">
            <a:extLst/>
          </a:blip>
          <a:stretch>
            <a:fillRect/>
          </a:stretch>
        </p:blipFill>
        <p:spPr>
          <a:xfrm>
            <a:off x="4344232" y="4898287"/>
            <a:ext cx="735833" cy="735834"/>
          </a:xfrm>
          <a:prstGeom prst="rect">
            <a:avLst/>
          </a:prstGeom>
          <a:ln w="12700">
            <a:miter lim="400000"/>
          </a:ln>
        </p:spPr>
      </p:pic>
      <p:pic>
        <p:nvPicPr>
          <p:cNvPr id="392" name="Image" descr="Image"/>
          <p:cNvPicPr>
            <a:picLocks noChangeAspect="1"/>
          </p:cNvPicPr>
          <p:nvPr/>
        </p:nvPicPr>
        <p:blipFill>
          <a:blip r:embed="rId4">
            <a:extLst/>
          </a:blip>
          <a:stretch>
            <a:fillRect/>
          </a:stretch>
        </p:blipFill>
        <p:spPr>
          <a:xfrm>
            <a:off x="6810347" y="1495303"/>
            <a:ext cx="964196" cy="4161262"/>
          </a:xfrm>
          <a:prstGeom prst="rect">
            <a:avLst/>
          </a:prstGeom>
          <a:ln w="12700">
            <a:miter lim="400000"/>
          </a:ln>
        </p:spPr>
      </p:pic>
      <p:pic>
        <p:nvPicPr>
          <p:cNvPr id="393" name="Image" descr="Image"/>
          <p:cNvPicPr>
            <a:picLocks noChangeAspect="1"/>
          </p:cNvPicPr>
          <p:nvPr/>
        </p:nvPicPr>
        <p:blipFill>
          <a:blip r:embed="rId5">
            <a:extLst/>
          </a:blip>
          <a:stretch>
            <a:fillRect/>
          </a:stretch>
        </p:blipFill>
        <p:spPr>
          <a:xfrm>
            <a:off x="6924528" y="4898287"/>
            <a:ext cx="735834" cy="735834"/>
          </a:xfrm>
          <a:prstGeom prst="rect">
            <a:avLst/>
          </a:prstGeom>
          <a:ln w="12700">
            <a:miter lim="400000"/>
          </a:ln>
        </p:spPr>
      </p:pic>
      <p:pic>
        <p:nvPicPr>
          <p:cNvPr id="394" name="droppedImage.pdf" descr="droppedImage.pdf"/>
          <p:cNvPicPr>
            <a:picLocks noChangeAspect="1"/>
          </p:cNvPicPr>
          <p:nvPr/>
        </p:nvPicPr>
        <p:blipFill>
          <a:blip r:embed="rId6">
            <a:extLst/>
          </a:blip>
          <a:stretch>
            <a:fillRect/>
          </a:stretch>
        </p:blipFill>
        <p:spPr>
          <a:xfrm>
            <a:off x="6811922" y="4860227"/>
            <a:ext cx="964195" cy="888075"/>
          </a:xfrm>
          <a:prstGeom prst="rect">
            <a:avLst/>
          </a:prstGeom>
          <a:ln w="12700">
            <a:miter lim="400000"/>
          </a:ln>
        </p:spPr>
      </p:pic>
      <p:pic>
        <p:nvPicPr>
          <p:cNvPr id="395" name="Image" descr="Image"/>
          <p:cNvPicPr>
            <a:picLocks noChangeAspect="1"/>
          </p:cNvPicPr>
          <p:nvPr/>
        </p:nvPicPr>
        <p:blipFill>
          <a:blip r:embed="rId7">
            <a:extLst/>
          </a:blip>
          <a:stretch>
            <a:fillRect/>
          </a:stretch>
        </p:blipFill>
        <p:spPr>
          <a:xfrm>
            <a:off x="5884213" y="3416313"/>
            <a:ext cx="1078376" cy="1928390"/>
          </a:xfrm>
          <a:prstGeom prst="rect">
            <a:avLst/>
          </a:prstGeom>
          <a:ln w="12700">
            <a:miter lim="400000"/>
          </a:ln>
        </p:spPr>
      </p:pic>
      <p:sp>
        <p:nvSpPr>
          <p:cNvPr id="396" name="Line"/>
          <p:cNvSpPr/>
          <p:nvPr/>
        </p:nvSpPr>
        <p:spPr>
          <a:xfrm flipH="1">
            <a:off x="5055924" y="5388207"/>
            <a:ext cx="1876121" cy="1"/>
          </a:xfrm>
          <a:prstGeom prst="line">
            <a:avLst/>
          </a:prstGeom>
          <a:ln w="12700">
            <a:solidFill>
              <a:srgbClr val="000000"/>
            </a:solidFill>
            <a:miter lim="400000"/>
            <a:tailEnd type="triangle"/>
          </a:ln>
          <a:effectLst>
            <a:outerShdw sx="100000" sy="100000" kx="0" ky="0" algn="b" rotWithShape="0" blurRad="76200" dist="50800" dir="5400000">
              <a:srgbClr val="4E3B30">
                <a:alpha val="60000"/>
              </a:srgbClr>
            </a:outerShdw>
          </a:effectLst>
        </p:spPr>
        <p:txBody>
          <a:bodyPr lIns="45719" rIns="45719"/>
          <a:lstStyle/>
          <a:p>
            <a:pP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91"/>
                                        </p:tgtEl>
                                        <p:attrNameLst>
                                          <p:attrName>style.visibility</p:attrName>
                                        </p:attrNameLst>
                                      </p:cBhvr>
                                      <p:to>
                                        <p:strVal val="visible"/>
                                      </p:to>
                                    </p:set>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000 0.000000 C 0.032144 0.003958 0.063126 -0.022117 0.081755 -0.068806 C 0.142420 -0.220851 0.031131 -0.485603 0.134841 -0.600419 C 0.157879 -0.625924 0.186866 -0.627420 0.210699 -0.604335 L 0.211859 0.000000" origin="layout" pathEditMode="relative">
                                      <p:cBhvr>
                                        <p:cTn id="12" dur="2000" fill="hold"/>
                                        <p:tgtEl>
                                          <p:spTgt spid="391"/>
                                        </p:tgtEl>
                                        <p:attrNameLst>
                                          <p:attrName>ppt_x</p:attrName>
                                          <p:attrName>ppt_y</p:attrName>
                                        </p:attrNameLst>
                                      </p:cBhvr>
                                    </p:animMotion>
                                  </p:childTnLst>
                                </p:cTn>
                              </p:par>
                            </p:childTnLst>
                          </p:cTn>
                        </p:par>
                        <p:par>
                          <p:cTn id="13" fill="hold">
                            <p:stCondLst>
                              <p:cond delay="2000"/>
                            </p:stCondLst>
                            <p:childTnLst>
                              <p:par>
                                <p:cTn id="14" presetClass="entr" nodeType="afterEffect" presetSubtype="0" presetID="1" grpId="4" fill="hold">
                                  <p:stCondLst>
                                    <p:cond delay="0"/>
                                  </p:stCondLst>
                                  <p:iterate type="el" backwards="0">
                                    <p:tmAbs val="0"/>
                                  </p:iterate>
                                  <p:childTnLst>
                                    <p:set>
                                      <p:cBhvr>
                                        <p:cTn id="15" fill="hold"/>
                                        <p:tgtEl>
                                          <p:spTgt spid="396"/>
                                        </p:tgtEl>
                                        <p:attrNameLst>
                                          <p:attrName>style.visibility</p:attrName>
                                        </p:attrNameLst>
                                      </p:cBhvr>
                                      <p:to>
                                        <p:strVal val="visible"/>
                                      </p:to>
                                    </p:set>
                                  </p:childTnLst>
                                </p:cTn>
                              </p:par>
                            </p:childTnLst>
                          </p:cTn>
                        </p:par>
                        <p:par>
                          <p:cTn id="16" fill="hold">
                            <p:stCondLst>
                              <p:cond delay="2000"/>
                            </p:stCondLst>
                            <p:childTnLst>
                              <p:par>
                                <p:cTn id="17" presetClass="exit" nodeType="afterEffect" presetSubtype="0" presetID="1" grpId="5" fill="hold">
                                  <p:stCondLst>
                                    <p:cond delay="0"/>
                                  </p:stCondLst>
                                  <p:iterate type="el" backwards="0">
                                    <p:tmAbs val="0"/>
                                  </p:iterate>
                                  <p:childTnLst>
                                    <p:set>
                                      <p:cBhvr>
                                        <p:cTn id="18" fill="hold">
                                          <p:stCondLst>
                                            <p:cond delay="0"/>
                                          </p:stCondLst>
                                        </p:cTn>
                                        <p:tgtEl>
                                          <p:spTgt spid="391"/>
                                        </p:tgtEl>
                                        <p:attrNameLst>
                                          <p:attrName>style.visibility</p:attrName>
                                        </p:attrNameLst>
                                      </p:cBhvr>
                                      <p:to>
                                        <p:strVal val="hidden"/>
                                      </p:to>
                                    </p:set>
                                  </p:childTnLst>
                                </p:cTn>
                              </p:par>
                            </p:childTnLst>
                          </p:cTn>
                        </p:par>
                        <p:par>
                          <p:cTn id="19" fill="hold">
                            <p:stCondLst>
                              <p:cond delay="2000"/>
                            </p:stCondLst>
                            <p:childTnLst>
                              <p:par>
                                <p:cTn id="20" presetClass="entr" nodeType="afterEffect" presetSubtype="0" presetID="1" grpId="6" fill="hold">
                                  <p:stCondLst>
                                    <p:cond delay="0"/>
                                  </p:stCondLst>
                                  <p:iterate type="el" backwards="0">
                                    <p:tmAbs val="0"/>
                                  </p:iterate>
                                  <p:childTnLst>
                                    <p:set>
                                      <p:cBhvr>
                                        <p:cTn id="21" fill="hold"/>
                                        <p:tgtEl>
                                          <p:spTgt spid="392"/>
                                        </p:tgtEl>
                                        <p:attrNameLst>
                                          <p:attrName>style.visibility</p:attrName>
                                        </p:attrNameLst>
                                      </p:cBhvr>
                                      <p:to>
                                        <p:strVal val="visible"/>
                                      </p:to>
                                    </p:set>
                                  </p:childTnLst>
                                </p:cTn>
                              </p:par>
                            </p:childTnLst>
                          </p:cTn>
                        </p:par>
                        <p:par>
                          <p:cTn id="22" fill="hold">
                            <p:stCondLst>
                              <p:cond delay="2000"/>
                            </p:stCondLst>
                            <p:childTnLst>
                              <p:par>
                                <p:cTn id="23" presetClass="entr" nodeType="afterEffect" presetSubtype="32" presetID="23" grpId="7" fill="hold">
                                  <p:stCondLst>
                                    <p:cond delay="0"/>
                                  </p:stCondLst>
                                  <p:iterate type="el" backwards="0">
                                    <p:tmAbs val="0"/>
                                  </p:iterate>
                                  <p:childTnLst>
                                    <p:set>
                                      <p:cBhvr>
                                        <p:cTn id="24" fill="hold"/>
                                        <p:tgtEl>
                                          <p:spTgt spid="390"/>
                                        </p:tgtEl>
                                        <p:attrNameLst>
                                          <p:attrName>style.visibility</p:attrName>
                                        </p:attrNameLst>
                                      </p:cBhvr>
                                      <p:to>
                                        <p:strVal val="visible"/>
                                      </p:to>
                                    </p:set>
                                    <p:anim calcmode="lin" valueType="num">
                                      <p:cBhvr>
                                        <p:cTn id="25" dur="1000" fill="hold"/>
                                        <p:tgtEl>
                                          <p:spTgt spid="390"/>
                                        </p:tgtEl>
                                        <p:attrNameLst>
                                          <p:attrName>ppt_w</p:attrName>
                                        </p:attrNameLst>
                                      </p:cBhvr>
                                      <p:tavLst>
                                        <p:tav tm="0">
                                          <p:val>
                                            <p:strVal val="4*#ppt_w"/>
                                          </p:val>
                                        </p:tav>
                                        <p:tav tm="100000">
                                          <p:val>
                                            <p:strVal val="#ppt_w"/>
                                          </p:val>
                                        </p:tav>
                                      </p:tavLst>
                                    </p:anim>
                                    <p:anim calcmode="lin" valueType="num">
                                      <p:cBhvr>
                                        <p:cTn id="26" dur="1000" fill="hold"/>
                                        <p:tgtEl>
                                          <p:spTgt spid="390"/>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393"/>
                                        </p:tgtEl>
                                        <p:attrNameLst>
                                          <p:attrName>style.visibility</p:attrName>
                                        </p:attrNameLst>
                                      </p:cBhvr>
                                      <p:to>
                                        <p:strVal val="visible"/>
                                      </p:to>
                                    </p:set>
                                  </p:childTnLst>
                                </p:cTn>
                              </p:par>
                            </p:childTnLst>
                          </p:cTn>
                        </p:par>
                        <p:par>
                          <p:cTn id="31" fill="hold">
                            <p:stCondLst>
                              <p:cond delay="0"/>
                            </p:stCondLst>
                            <p:childTnLst>
                              <p:par>
                                <p:cTn id="32" presetClass="path" nodeType="afterEffect" presetSubtype="0" presetID="-1" grpId="9" accel="50000" decel="50000" fill="hold">
                                  <p:stCondLst>
                                    <p:cond delay="0"/>
                                  </p:stCondLst>
                                  <p:childTnLst>
                                    <p:animMotion path="M 0.000000 0.000000 C -0.025110 -0.019140 -0.047830 -0.046839 -0.066910 -0.081577 C -0.118129 -0.174826 -0.139567 -0.298571 -0.122127 -0.411417 C -0.106775 -0.510752 -0.061971 -0.592835 0.000142 -0.616397 L -0.000912 -0.276217" origin="layout" pathEditMode="relative">
                                      <p:cBhvr>
                                        <p:cTn id="33" dur="2000" fill="hold"/>
                                        <p:tgtEl>
                                          <p:spTgt spid="393"/>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0" fill="hold">
                                  <p:stCondLst>
                                    <p:cond delay="0"/>
                                  </p:stCondLst>
                                  <p:iterate type="el" backwards="0">
                                    <p:tmAbs val="0"/>
                                  </p:iterate>
                                  <p:childTnLst>
                                    <p:set>
                                      <p:cBhvr>
                                        <p:cTn id="37" fill="hold"/>
                                        <p:tgtEl>
                                          <p:spTgt spid="395"/>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32" presetID="23" grpId="11" fill="hold">
                                  <p:stCondLst>
                                    <p:cond delay="0"/>
                                  </p:stCondLst>
                                  <p:iterate type="el" backwards="0">
                                    <p:tmAbs val="0"/>
                                  </p:iterate>
                                  <p:childTnLst>
                                    <p:set>
                                      <p:cBhvr>
                                        <p:cTn id="40" fill="hold"/>
                                        <p:tgtEl>
                                          <p:spTgt spid="394"/>
                                        </p:tgtEl>
                                        <p:attrNameLst>
                                          <p:attrName>style.visibility</p:attrName>
                                        </p:attrNameLst>
                                      </p:cBhvr>
                                      <p:to>
                                        <p:strVal val="visible"/>
                                      </p:to>
                                    </p:set>
                                    <p:anim calcmode="lin" valueType="num">
                                      <p:cBhvr>
                                        <p:cTn id="41" dur="1000" fill="hold"/>
                                        <p:tgtEl>
                                          <p:spTgt spid="394"/>
                                        </p:tgtEl>
                                        <p:attrNameLst>
                                          <p:attrName>ppt_w</p:attrName>
                                        </p:attrNameLst>
                                      </p:cBhvr>
                                      <p:tavLst>
                                        <p:tav tm="0">
                                          <p:val>
                                            <p:strVal val="4*#ppt_w"/>
                                          </p:val>
                                        </p:tav>
                                        <p:tav tm="100000">
                                          <p:val>
                                            <p:strVal val="#ppt_w"/>
                                          </p:val>
                                        </p:tav>
                                      </p:tavLst>
                                    </p:anim>
                                    <p:anim calcmode="lin" valueType="num">
                                      <p:cBhvr>
                                        <p:cTn id="42" dur="1000" fill="hold"/>
                                        <p:tgtEl>
                                          <p:spTgt spid="39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4"/>
      <p:bldP build="whole" bldLvl="1" animBg="1" rev="0" advAuto="0" spid="393" grpId="8"/>
      <p:bldP build="whole" bldLvl="1" animBg="1" rev="0" advAuto="0" spid="391" grpId="2"/>
      <p:bldP build="whole" bldLvl="1" animBg="1" rev="0" advAuto="0" spid="392" grpId="6"/>
      <p:bldP build="whole" bldLvl="1" animBg="1" rev="0" advAuto="0" spid="390" grpId="7"/>
      <p:bldP build="whole" bldLvl="1" animBg="1" rev="0" advAuto="0" spid="391" grpId="5"/>
      <p:bldP build="whole" bldLvl="1" animBg="1" rev="0" advAuto="0" spid="389" grpId="1"/>
      <p:bldP build="whole" bldLvl="1" animBg="1" rev="0" advAuto="0" spid="395" grpId="10"/>
      <p:bldP build="whole" bldLvl="1" animBg="1" rev="0" advAuto="0" spid="394" grpId="1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History"/>
          <p:cNvSpPr txBox="1"/>
          <p:nvPr>
            <p:ph type="title"/>
          </p:nvPr>
        </p:nvSpPr>
        <p:spPr>
          <a:prstGeom prst="rect">
            <a:avLst/>
          </a:prstGeom>
        </p:spPr>
        <p:txBody>
          <a:bodyPr/>
          <a:lstStyle/>
          <a:p>
            <a:pPr/>
            <a:r>
              <a:t>History</a:t>
            </a:r>
          </a:p>
        </p:txBody>
      </p:sp>
      <p:sp>
        <p:nvSpPr>
          <p:cNvPr id="401" name="I gave a talk on how I solved these problems, Better Code: Concurrency…"/>
          <p:cNvSpPr txBox="1"/>
          <p:nvPr>
            <p:ph type="body" idx="1"/>
          </p:nvPr>
        </p:nvSpPr>
        <p:spPr>
          <a:prstGeom prst="rect">
            <a:avLst/>
          </a:prstGeom>
        </p:spPr>
        <p:txBody>
          <a:bodyPr/>
          <a:lstStyle/>
          <a:p>
            <a:pPr/>
            <a:r>
              <a:t>I gave a talk on how I solved these problems, </a:t>
            </a:r>
            <a:r>
              <a:rPr i="1"/>
              <a:t>Better Code: Concurrency</a:t>
            </a:r>
          </a:p>
          <a:p>
            <a:pPr/>
            <a:r>
              <a:t>I cleaned up my code and packaged it as a little library on GitHub, stlab/libraries/concurrency</a:t>
            </a:r>
          </a:p>
          <a:p>
            <a:pPr lvl="1"/>
            <a:r>
              <a:t>Written almost entirely in the hotel bar at C++Now</a:t>
            </a:r>
          </a:p>
          <a:p>
            <a:pPr/>
          </a:p>
          <a:p>
            <a:pPr/>
            <a:r>
              <a:t>Felix Petriconi found it useful and contributed most of the current code</a:t>
            </a:r>
          </a:p>
          <a:p>
            <a:pPr/>
            <a:r>
              <a:t>The library is now in broad use at Adobe and other companies</a:t>
            </a:r>
          </a:p>
        </p:txBody>
      </p:sp>
      <p:sp>
        <p:nvSpPr>
          <p:cNvPr id="402"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fast"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plits with stlab futures"/>
          <p:cNvSpPr txBox="1"/>
          <p:nvPr>
            <p:ph type="title"/>
          </p:nvPr>
        </p:nvSpPr>
        <p:spPr>
          <a:prstGeom prst="rect">
            <a:avLst/>
          </a:prstGeom>
        </p:spPr>
        <p:txBody>
          <a:bodyPr/>
          <a:lstStyle/>
          <a:p>
            <a:pPr/>
            <a:r>
              <a:t>Splits with stlab futures</a:t>
            </a:r>
          </a:p>
        </p:txBody>
      </p:sp>
      <p:sp>
        <p:nvSpPr>
          <p:cNvPr id="405" name="stlab futures are copyable and support attaching multiple continuations and efficient cancelation…"/>
          <p:cNvSpPr txBox="1"/>
          <p:nvPr>
            <p:ph type="body" idx="1"/>
          </p:nvPr>
        </p:nvSpPr>
        <p:spPr>
          <a:prstGeom prst="rect">
            <a:avLst/>
          </a:prstGeom>
        </p:spPr>
        <p:txBody>
          <a:bodyPr/>
          <a:lstStyle/>
          <a:p>
            <a:pPr/>
            <a:r>
              <a:t>stlab futures are copyable and support attaching multiple continuations and efficient cancelation</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a = f | g;</a:t>
            </a:r>
          </a:p>
          <a:p>
            <a:pPr marL="0" indent="0">
              <a:spcBef>
                <a:spcPts val="0"/>
              </a:spcBef>
              <a:buClrTx/>
              <a:buSzTx/>
              <a:buNone/>
              <a:defRPr>
                <a:latin typeface="Menlo Regular"/>
                <a:ea typeface="Menlo Regular"/>
                <a:cs typeface="Menlo Regular"/>
                <a:sym typeface="Menlo Regular"/>
              </a:defRPr>
            </a:pPr>
            <a:r>
              <a:t>auto b = f | h;</a:t>
            </a:r>
          </a:p>
        </p:txBody>
      </p:sp>
      <p:sp>
        <p:nvSpPr>
          <p:cNvPr id="406" name="Slide Number"/>
          <p:cNvSpPr txBox="1"/>
          <p:nvPr>
            <p:ph type="sldNum" sz="quarter" idx="2"/>
          </p:nvPr>
        </p:nvSpPr>
        <p:spPr>
          <a:xfrm>
            <a:off x="5964306" y="6506918"/>
            <a:ext cx="26021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The Problem with the Solution"/>
          <p:cNvSpPr txBox="1"/>
          <p:nvPr>
            <p:ph type="title"/>
          </p:nvPr>
        </p:nvSpPr>
        <p:spPr>
          <a:prstGeom prst="rect">
            <a:avLst/>
          </a:prstGeom>
        </p:spPr>
        <p:txBody>
          <a:bodyPr/>
          <a:lstStyle/>
          <a:p>
            <a:pPr/>
            <a:r>
              <a:t>The Problem with the Solution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Title 1"/>
          <p:cNvSpPr txBox="1"/>
          <p:nvPr>
            <p:ph type="title"/>
          </p:nvPr>
        </p:nvSpPr>
        <p:spPr>
          <a:prstGeom prst="rect">
            <a:avLst/>
          </a:prstGeom>
        </p:spPr>
        <p:txBody>
          <a:bodyPr/>
          <a:lstStyle/>
          <a:p>
            <a:pPr/>
            <a:r>
              <a:t>Operation Costs are Not Reflected In Code</a:t>
            </a:r>
          </a:p>
        </p:txBody>
      </p:sp>
      <p:sp>
        <p:nvSpPr>
          <p:cNvPr id="415" name="Slide Number"/>
          <p:cNvSpPr txBox="1"/>
          <p:nvPr>
            <p:ph type="sldNum" sz="quarter" idx="2"/>
          </p:nvPr>
        </p:nvSpPr>
        <p:spPr>
          <a:xfrm>
            <a:off x="5958591" y="6506918"/>
            <a:ext cx="27164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6" name="Image" descr="Image"/>
          <p:cNvPicPr>
            <a:picLocks noChangeAspect="1"/>
          </p:cNvPicPr>
          <p:nvPr/>
        </p:nvPicPr>
        <p:blipFill>
          <a:blip r:embed="rId3">
            <a:extLst/>
          </a:blip>
          <a:stretch>
            <a:fillRect/>
          </a:stretch>
        </p:blipFill>
        <p:spPr>
          <a:xfrm>
            <a:off x="1979136" y="880309"/>
            <a:ext cx="7168943" cy="5974120"/>
          </a:xfrm>
          <a:prstGeom prst="rect">
            <a:avLst/>
          </a:prstGeom>
          <a:ln w="12700">
            <a:miter lim="400000"/>
          </a:ln>
        </p:spPr>
      </p:pic>
      <p:sp>
        <p:nvSpPr>
          <p:cNvPr id="417" name="Arrow"/>
          <p:cNvSpPr/>
          <p:nvPr/>
        </p:nvSpPr>
        <p:spPr>
          <a:xfrm>
            <a:off x="601572" y="4862363"/>
            <a:ext cx="1389456" cy="674519"/>
          </a:xfrm>
          <a:prstGeom prst="rightArrow">
            <a:avLst>
              <a:gd name="adj1" fmla="val 32398"/>
              <a:gd name="adj2" fmla="val 88338"/>
            </a:avLst>
          </a:prstGeom>
          <a:solidFill>
            <a:schemeClr val="accent6"/>
          </a:solidFill>
          <a:ln w="12700">
            <a:miter lim="400000"/>
          </a:ln>
        </p:spPr>
        <p:txBody>
          <a:bodyPr lIns="45719" rIns="45719" anchor="ctr"/>
          <a:lstStyle/>
          <a:p>
            <a:pPr/>
          </a:p>
        </p:txBody>
      </p:sp>
      <p:sp>
        <p:nvSpPr>
          <p:cNvPr id="418" name="Arrow"/>
          <p:cNvSpPr/>
          <p:nvPr/>
        </p:nvSpPr>
        <p:spPr>
          <a:xfrm>
            <a:off x="601572" y="3432991"/>
            <a:ext cx="1389456" cy="674519"/>
          </a:xfrm>
          <a:prstGeom prst="rightArrow">
            <a:avLst>
              <a:gd name="adj1" fmla="val 32398"/>
              <a:gd name="adj2" fmla="val 88338"/>
            </a:avLst>
          </a:prstGeom>
          <a:solidFill>
            <a:schemeClr val="accent6"/>
          </a:solidFill>
          <a:ln w="12700">
            <a:miter lim="400000"/>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 grpId="1"/>
      <p:bldP build="whole" bldLvl="1" animBg="1" rev="0" advAuto="0" spid="41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lide Number"/>
          <p:cNvSpPr txBox="1"/>
          <p:nvPr>
            <p:ph type="sldNum" sz="quarter" idx="2"/>
          </p:nvPr>
        </p:nvSpPr>
        <p:spPr>
          <a:xfrm>
            <a:off x="5995396" y="6506918"/>
            <a:ext cx="1980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4" name="Image" descr="Image"/>
          <p:cNvPicPr>
            <a:picLocks noChangeAspect="1"/>
          </p:cNvPicPr>
          <p:nvPr/>
        </p:nvPicPr>
        <p:blipFill>
          <a:blip r:embed="rId2">
            <a:extLst/>
          </a:blip>
          <a:stretch>
            <a:fillRect/>
          </a:stretch>
        </p:blipFill>
        <p:spPr>
          <a:xfrm>
            <a:off x="1517650" y="857250"/>
            <a:ext cx="9144000" cy="51435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Cost of Future Continuations"/>
          <p:cNvSpPr txBox="1"/>
          <p:nvPr>
            <p:ph type="title"/>
          </p:nvPr>
        </p:nvSpPr>
        <p:spPr>
          <a:prstGeom prst="rect">
            <a:avLst/>
          </a:prstGeom>
        </p:spPr>
        <p:txBody>
          <a:bodyPr/>
          <a:lstStyle/>
          <a:p>
            <a:pPr/>
            <a:r>
              <a:t>Cost of Future Continuations</a:t>
            </a:r>
          </a:p>
        </p:txBody>
      </p:sp>
      <p:sp>
        <p:nvSpPr>
          <p:cNvPr id="423" name="Continuations require shared state…"/>
          <p:cNvSpPr txBox="1"/>
          <p:nvPr>
            <p:ph type="body" idx="1"/>
          </p:nvPr>
        </p:nvSpPr>
        <p:spPr>
          <a:xfrm>
            <a:off x="298410" y="1437485"/>
            <a:ext cx="11582480" cy="4593973"/>
          </a:xfrm>
          <a:prstGeom prst="rect">
            <a:avLst/>
          </a:prstGeom>
        </p:spPr>
        <p:txBody>
          <a:bodyPr/>
          <a:lstStyle/>
          <a:p>
            <a:pPr/>
            <a:r>
              <a:t>Continuations require shared state</a:t>
            </a:r>
          </a:p>
          <a:p>
            <a:pPr lvl="1"/>
            <a:r>
              <a:t>Memory allocation and deallocation with atomic operations to control lifetime</a:t>
            </a:r>
          </a:p>
          <a:p>
            <a:pPr/>
            <a:r>
              <a:t>Attaching a continuation requires synchronization</a:t>
            </a:r>
          </a:p>
          <a:p>
            <a:pPr/>
            <a:r>
              <a:t>Resolving a continuation requires synchronization</a:t>
            </a:r>
          </a:p>
          <a:p>
            <a:pPr/>
            <a:r>
              <a:t>All of this is under the hood for the simple expression, </a:t>
            </a:r>
            <a:r>
              <a:rPr>
                <a:latin typeface="Menlo Regular"/>
                <a:ea typeface="Menlo Regular"/>
                <a:cs typeface="Menlo Regular"/>
                <a:sym typeface="Menlo Regular"/>
              </a:rPr>
              <a:t>f | g</a:t>
            </a:r>
          </a:p>
        </p:txBody>
      </p:sp>
      <p:sp>
        <p:nvSpPr>
          <p:cNvPr id="424"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Don't use continuations as expensive function composition"/>
          <p:cNvSpPr txBox="1"/>
          <p:nvPr>
            <p:ph type="title"/>
          </p:nvPr>
        </p:nvSpPr>
        <p:spPr>
          <a:prstGeom prst="rect">
            <a:avLst/>
          </a:prstGeom>
        </p:spPr>
        <p:txBody>
          <a:bodyPr/>
          <a:lstStyle/>
          <a:p>
            <a:pPr/>
            <a:r>
              <a:t>Don't use continuations as expensive function composition</a:t>
            </a:r>
          </a:p>
        </p:txBody>
      </p:sp>
      <p:sp>
        <p:nvSpPr>
          <p:cNvPr id="429" name="If you know the continuation in advance, don't write:…"/>
          <p:cNvSpPr txBox="1"/>
          <p:nvPr>
            <p:ph type="body" idx="1"/>
          </p:nvPr>
        </p:nvSpPr>
        <p:spPr>
          <a:xfrm>
            <a:off x="298410" y="1437485"/>
            <a:ext cx="11582480" cy="4593973"/>
          </a:xfrm>
          <a:prstGeom prst="rect">
            <a:avLst/>
          </a:prstGeom>
        </p:spPr>
        <p:txBody>
          <a:bodyPr/>
          <a:lstStyle/>
          <a:p>
            <a:pPr/>
            <a:r>
              <a:t>If you know the continuation in advance, don't write:</a:t>
            </a:r>
          </a:p>
          <a:p>
            <a:pPr>
              <a:spcBef>
                <a:spcPts val="0"/>
              </a:spcBef>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a = async(f) | g;</a:t>
            </a:r>
          </a:p>
          <a:p>
            <a:pPr/>
            <a:r>
              <a:t>But instead write:</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a = async(compose(g, f));</a:t>
            </a:r>
          </a:p>
          <a:p>
            <a:pPr marL="0" indent="0">
              <a:spcBef>
                <a:spcPts val="0"/>
              </a:spcBef>
              <a:buClrTx/>
              <a:buSzTx/>
              <a:buNone/>
              <a:defRPr>
                <a:latin typeface="Menlo Regular"/>
                <a:ea typeface="Menlo Regular"/>
                <a:cs typeface="Menlo Regular"/>
                <a:sym typeface="Menlo Regular"/>
              </a:defRPr>
            </a:pPr>
          </a:p>
        </p:txBody>
      </p:sp>
      <p:sp>
        <p:nvSpPr>
          <p:cNvPr id="430" name="Slide Number"/>
          <p:cNvSpPr txBox="1"/>
          <p:nvPr>
            <p:ph type="sldNum" sz="quarter" idx="2"/>
          </p:nvPr>
        </p:nvSpPr>
        <p:spPr>
          <a:xfrm>
            <a:off x="5970250" y="6506918"/>
            <a:ext cx="24832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Don't use continuations as expensive function composition"/>
          <p:cNvSpPr txBox="1"/>
          <p:nvPr>
            <p:ph type="title"/>
          </p:nvPr>
        </p:nvSpPr>
        <p:spPr>
          <a:prstGeom prst="rect">
            <a:avLst/>
          </a:prstGeom>
        </p:spPr>
        <p:txBody>
          <a:bodyPr/>
          <a:lstStyle/>
          <a:p>
            <a:pPr/>
            <a:r>
              <a:t>Don't use continuations as expensive function composition</a:t>
            </a:r>
          </a:p>
        </p:txBody>
      </p:sp>
      <p:sp>
        <p:nvSpPr>
          <p:cNvPr id="435" name="Async operations need to take a callback and compose it with their work…"/>
          <p:cNvSpPr txBox="1"/>
          <p:nvPr>
            <p:ph type="body" idx="1"/>
          </p:nvPr>
        </p:nvSpPr>
        <p:spPr>
          <a:xfrm>
            <a:off x="298410" y="1437485"/>
            <a:ext cx="11582480" cy="4593973"/>
          </a:xfrm>
          <a:prstGeom prst="rect">
            <a:avLst/>
          </a:prstGeom>
        </p:spPr>
        <p:txBody>
          <a:bodyPr/>
          <a:lstStyle/>
          <a:p>
            <a:pPr/>
            <a:r>
              <a:t>Async operations need to take a callback and compose it with their work</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op() -&gt; future&lt;T&gt; { /*... */ return async(f); }</a:t>
            </a:r>
          </a:p>
          <a:p>
            <a:pPr marL="0" indent="0">
              <a:spcBef>
                <a:spcPts val="0"/>
              </a:spcBef>
              <a:buClrTx/>
              <a:buSzTx/>
              <a:buNone/>
              <a:defRPr>
                <a:latin typeface="Menlo Regular"/>
                <a:ea typeface="Menlo Regular"/>
                <a:cs typeface="Menlo Regular"/>
                <a:sym typeface="Menlo Regular"/>
              </a:defRPr>
            </a:pPr>
          </a:p>
          <a:p>
            <a:pPr/>
            <a:r>
              <a:t>Becomes:</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op(invocable&lt;T&gt; auto g) -&gt; future&lt;decltype(g(T))&gt; {</a:t>
            </a:r>
          </a:p>
          <a:p>
            <a:pPr marL="0" indent="0">
              <a:spcBef>
                <a:spcPts val="0"/>
              </a:spcBef>
              <a:buClrTx/>
              <a:buSzTx/>
              <a:buNone/>
              <a:defRPr>
                <a:latin typeface="Menlo Regular"/>
                <a:ea typeface="Menlo Regular"/>
                <a:cs typeface="Menlo Regular"/>
                <a:sym typeface="Menlo Regular"/>
              </a:defRPr>
            </a:pPr>
            <a:r>
              <a:t>    /* ... */</a:t>
            </a:r>
          </a:p>
          <a:p>
            <a:pPr marL="0" indent="0">
              <a:spcBef>
                <a:spcPts val="0"/>
              </a:spcBef>
              <a:buClrTx/>
              <a:buSzTx/>
              <a:buNone/>
              <a:defRPr>
                <a:latin typeface="Menlo Regular"/>
                <a:ea typeface="Menlo Regular"/>
                <a:cs typeface="Menlo Regular"/>
                <a:sym typeface="Menlo Regular"/>
              </a:defRPr>
            </a:pPr>
            <a:r>
              <a:t>    return async(compose(g, f));</a:t>
            </a:r>
          </a:p>
          <a:p>
            <a:pPr marL="0" indent="0">
              <a:spcBef>
                <a:spcPts val="0"/>
              </a:spcBef>
              <a:buClrTx/>
              <a:buSzTx/>
              <a:buNone/>
              <a:defRPr>
                <a:latin typeface="Menlo Regular"/>
                <a:ea typeface="Menlo Regular"/>
                <a:cs typeface="Menlo Regular"/>
                <a:sym typeface="Menlo Regular"/>
              </a:defRPr>
            </a:pPr>
            <a:r>
              <a:t>}</a:t>
            </a:r>
          </a:p>
        </p:txBody>
      </p:sp>
      <p:sp>
        <p:nvSpPr>
          <p:cNvPr id="436"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ender/Receivers are Function Composition"/>
          <p:cNvSpPr txBox="1"/>
          <p:nvPr>
            <p:ph type="title"/>
          </p:nvPr>
        </p:nvSpPr>
        <p:spPr>
          <a:prstGeom prst="rect">
            <a:avLst/>
          </a:prstGeom>
        </p:spPr>
        <p:txBody>
          <a:bodyPr/>
          <a:lstStyle/>
          <a:p>
            <a:pPr/>
            <a:r>
              <a:t>Sender/Receivers are Function Composition</a:t>
            </a:r>
          </a:p>
        </p:txBody>
      </p:sp>
      <p:sp>
        <p:nvSpPr>
          <p:cNvPr id="441" name="then(f) | then(g)…"/>
          <p:cNvSpPr txBox="1"/>
          <p:nvPr>
            <p:ph type="body" idx="1"/>
          </p:nvPr>
        </p:nvSpPr>
        <p:spPr>
          <a:xfrm>
            <a:off x="298410" y="1437485"/>
            <a:ext cx="11582480" cy="4593973"/>
          </a:xfrm>
          <a:prstGeom prst="rect">
            <a:avLst/>
          </a:prstGeom>
        </p:spPr>
        <p:txBody>
          <a:bodyPr/>
          <a:lstStyle/>
          <a:p>
            <a:pPr/>
            <a:r>
              <a:rPr>
                <a:latin typeface="Menlo Regular"/>
                <a:ea typeface="Menlo Regular"/>
                <a:cs typeface="Menlo Regular"/>
                <a:sym typeface="Menlo Regular"/>
              </a:rPr>
              <a:t>then(f) | then(g)</a:t>
            </a:r>
            <a:endParaRPr>
              <a:latin typeface="Menlo Regular"/>
              <a:ea typeface="Menlo Regular"/>
              <a:cs typeface="Menlo Regular"/>
              <a:sym typeface="Menlo Regular"/>
            </a:endParaRPr>
          </a:p>
          <a:p>
            <a:pPr lvl="1"/>
            <a:r>
              <a:rPr>
                <a:latin typeface="Menlo Regular"/>
                <a:ea typeface="Menlo Regular"/>
                <a:cs typeface="Menlo Regular"/>
                <a:sym typeface="Menlo Regular"/>
              </a:rPr>
              <a:t>compose(g, f)</a:t>
            </a:r>
            <a:endParaRPr>
              <a:latin typeface="Menlo Regular"/>
              <a:ea typeface="Menlo Regular"/>
              <a:cs typeface="Menlo Regular"/>
              <a:sym typeface="Menlo Regular"/>
            </a:endParaRPr>
          </a:p>
          <a:p>
            <a:pPr/>
            <a:r>
              <a:rPr>
                <a:latin typeface="Menlo Regular"/>
                <a:ea typeface="Menlo Regular"/>
                <a:cs typeface="Menlo Regular"/>
                <a:sym typeface="Menlo Regular"/>
              </a:rPr>
              <a:t>transfer(s) | then(f)</a:t>
            </a:r>
            <a:endParaRPr>
              <a:latin typeface="Menlo Regular"/>
              <a:ea typeface="Menlo Regular"/>
              <a:cs typeface="Menlo Regular"/>
              <a:sym typeface="Menlo Regular"/>
            </a:endParaRPr>
          </a:p>
          <a:p>
            <a:pPr lvl="1"/>
            <a:r>
              <a:rPr>
                <a:latin typeface="Menlo Regular"/>
                <a:ea typeface="Menlo Regular"/>
                <a:cs typeface="Menlo Regular"/>
                <a:sym typeface="Menlo Regular"/>
              </a:rPr>
              <a:t>bind_front(s, f)</a:t>
            </a:r>
            <a:r>
              <a:t> </a:t>
            </a:r>
          </a:p>
          <a:p>
            <a:pPr/>
            <a:r>
              <a:rPr>
                <a:latin typeface="Menlo Regular"/>
                <a:ea typeface="Menlo Regular"/>
                <a:cs typeface="Menlo Regular"/>
                <a:sym typeface="Menlo Regular"/>
              </a:rPr>
              <a:t>transfer(s) | then(f) | then(g)</a:t>
            </a:r>
            <a:endParaRPr>
              <a:latin typeface="Menlo Regular"/>
              <a:ea typeface="Menlo Regular"/>
              <a:cs typeface="Menlo Regular"/>
              <a:sym typeface="Menlo Regular"/>
            </a:endParaRPr>
          </a:p>
          <a:p>
            <a:pPr lvl="1"/>
            <a:r>
              <a:rPr>
                <a:latin typeface="Menlo Regular"/>
                <a:ea typeface="Menlo Regular"/>
                <a:cs typeface="Menlo Regular"/>
                <a:sym typeface="Menlo Regular"/>
              </a:rPr>
              <a:t>bind_front(s, compose(g, f))</a:t>
            </a:r>
          </a:p>
        </p:txBody>
      </p:sp>
      <p:sp>
        <p:nvSpPr>
          <p:cNvPr id="442"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Links"/>
          <p:cNvSpPr txBox="1"/>
          <p:nvPr>
            <p:ph type="title"/>
          </p:nvPr>
        </p:nvSpPr>
        <p:spPr>
          <a:prstGeom prst="rect">
            <a:avLst/>
          </a:prstGeom>
        </p:spPr>
        <p:txBody>
          <a:bodyPr/>
          <a:lstStyle/>
          <a:p>
            <a:pPr/>
            <a:r>
              <a:t>Links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Flat Composition - Links"/>
          <p:cNvSpPr txBox="1"/>
          <p:nvPr>
            <p:ph type="title"/>
          </p:nvPr>
        </p:nvSpPr>
        <p:spPr>
          <a:prstGeom prst="rect">
            <a:avLst/>
          </a:prstGeom>
        </p:spPr>
        <p:txBody>
          <a:bodyPr/>
          <a:lstStyle/>
          <a:p>
            <a:pPr/>
            <a:r>
              <a:t>Flat Composition - Links</a:t>
            </a:r>
          </a:p>
        </p:txBody>
      </p:sp>
      <p:sp>
        <p:nvSpPr>
          <p:cNvPr id="451" name="... f | g | h…"/>
          <p:cNvSpPr txBox="1"/>
          <p:nvPr>
            <p:ph type="body" idx="1"/>
          </p:nvPr>
        </p:nvSpPr>
        <p:spPr>
          <a:xfrm>
            <a:off x="298410" y="1437485"/>
            <a:ext cx="11582480" cy="4593973"/>
          </a:xfrm>
          <a:prstGeom prst="rect">
            <a:avLst/>
          </a:prstGeom>
        </p:spPr>
        <p:txBody>
          <a:bodyPr/>
          <a:lstStyle/>
          <a:p>
            <a:pPr/>
            <a:r>
              <a:t> ... </a:t>
            </a:r>
            <a:r>
              <a:rPr>
                <a:latin typeface="Menlo Regular"/>
                <a:ea typeface="Menlo Regular"/>
                <a:cs typeface="Menlo Regular"/>
                <a:sym typeface="Menlo Regular"/>
              </a:rPr>
              <a:t>f | g | h</a:t>
            </a:r>
            <a:endParaRPr>
              <a:latin typeface="Menlo Regular"/>
              <a:ea typeface="Menlo Regular"/>
              <a:cs typeface="Menlo Regular"/>
              <a:sym typeface="Menlo Regular"/>
            </a:endParaRPr>
          </a:p>
          <a:p>
            <a:pPr/>
            <a:r>
              <a:t>The desired result is, </a:t>
            </a:r>
            <a:r>
              <a:rPr>
                <a:latin typeface="Menlo Regular"/>
                <a:ea typeface="Menlo Regular"/>
                <a:cs typeface="Menlo Regular"/>
                <a:sym typeface="Menlo Regular"/>
              </a:rPr>
              <a:t>compose(h, compose(g, f))</a:t>
            </a:r>
          </a:p>
          <a:p>
            <a:pPr lvl="1"/>
            <a:r>
              <a:t>But, without the nesting - we don't want to blow the stack</a:t>
            </a:r>
          </a:p>
        </p:txBody>
      </p:sp>
      <p:sp>
        <p:nvSpPr>
          <p:cNvPr id="452"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Links"/>
          <p:cNvSpPr txBox="1"/>
          <p:nvPr>
            <p:ph type="title"/>
          </p:nvPr>
        </p:nvSpPr>
        <p:spPr>
          <a:prstGeom prst="rect">
            <a:avLst/>
          </a:prstGeom>
        </p:spPr>
        <p:txBody>
          <a:bodyPr/>
          <a:lstStyle/>
          <a:p>
            <a:pPr/>
            <a:r>
              <a:t>Links</a:t>
            </a:r>
          </a:p>
        </p:txBody>
      </p:sp>
      <p:sp>
        <p:nvSpPr>
          <p:cNvPr id="457"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8" name="Image" descr="Image"/>
          <p:cNvPicPr>
            <a:picLocks noChangeAspect="1"/>
          </p:cNvPicPr>
          <p:nvPr/>
        </p:nvPicPr>
        <p:blipFill>
          <a:blip r:embed="rId3">
            <a:extLst/>
          </a:blip>
          <a:stretch>
            <a:fillRect/>
          </a:stretch>
        </p:blipFill>
        <p:spPr>
          <a:xfrm>
            <a:off x="3265765" y="2496883"/>
            <a:ext cx="5716705" cy="1412875"/>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Flat Composition - Exceptions"/>
          <p:cNvSpPr txBox="1"/>
          <p:nvPr>
            <p:ph type="title"/>
          </p:nvPr>
        </p:nvSpPr>
        <p:spPr>
          <a:prstGeom prst="rect">
            <a:avLst/>
          </a:prstGeom>
        </p:spPr>
        <p:txBody>
          <a:bodyPr/>
          <a:lstStyle/>
          <a:p>
            <a:pPr/>
            <a:r>
              <a:t>Flat Composition - Exceptions</a:t>
            </a:r>
          </a:p>
        </p:txBody>
      </p:sp>
      <p:sp>
        <p:nvSpPr>
          <p:cNvPr id="463" name="Given f | g | h, what if an error occurs during the application?…"/>
          <p:cNvSpPr txBox="1"/>
          <p:nvPr>
            <p:ph type="body" idx="1"/>
          </p:nvPr>
        </p:nvSpPr>
        <p:spPr>
          <a:xfrm>
            <a:off x="298410" y="1437485"/>
            <a:ext cx="11582480" cy="4593973"/>
          </a:xfrm>
          <a:prstGeom prst="rect">
            <a:avLst/>
          </a:prstGeom>
        </p:spPr>
        <p:txBody>
          <a:bodyPr/>
          <a:lstStyle/>
          <a:p>
            <a:pPr/>
            <a:r>
              <a:t>Given </a:t>
            </a:r>
            <a:r>
              <a:rPr>
                <a:latin typeface="Menlo Regular"/>
                <a:ea typeface="Menlo Regular"/>
                <a:cs typeface="Menlo Regular"/>
                <a:sym typeface="Menlo Regular"/>
              </a:rPr>
              <a:t>f | g | h</a:t>
            </a:r>
            <a:r>
              <a:t>, what if an error occurs during the application?</a:t>
            </a:r>
          </a:p>
          <a:p>
            <a:pPr/>
            <a:r>
              <a:t>If we execute </a:t>
            </a:r>
            <a:r>
              <a:rPr>
                <a:latin typeface="Menlo Regular"/>
                <a:ea typeface="Menlo Regular"/>
                <a:cs typeface="Menlo Regular"/>
                <a:sym typeface="Menlo Regular"/>
              </a:rPr>
              <a:t>h(g(f(x)))</a:t>
            </a:r>
            <a:r>
              <a:t> and f throws an exception, can </a:t>
            </a:r>
            <a:r>
              <a:rPr>
                <a:latin typeface="Menlo Regular"/>
                <a:ea typeface="Menlo Regular"/>
                <a:cs typeface="Menlo Regular"/>
                <a:sym typeface="Menlo Regular"/>
              </a:rPr>
              <a:t>g</a:t>
            </a:r>
            <a:r>
              <a:t> or </a:t>
            </a:r>
            <a:r>
              <a:rPr>
                <a:latin typeface="Menlo Regular"/>
                <a:ea typeface="Menlo Regular"/>
                <a:cs typeface="Menlo Regular"/>
                <a:sym typeface="Menlo Regular"/>
              </a:rPr>
              <a:t>h</a:t>
            </a:r>
            <a:r>
              <a:t> catch it?</a:t>
            </a:r>
          </a:p>
          <a:p>
            <a:pPr/>
            <a:r>
              <a:t>The same is true with </a:t>
            </a:r>
            <a:r>
              <a:rPr>
                <a:latin typeface="Menlo Regular"/>
                <a:ea typeface="Menlo Regular"/>
                <a:cs typeface="Menlo Regular"/>
                <a:sym typeface="Menlo Regular"/>
              </a:rPr>
              <a:t>std::expected</a:t>
            </a:r>
          </a:p>
          <a:p>
            <a:pPr lvl="1"/>
            <a:r>
              <a:rPr>
                <a:latin typeface="Menlo Regular"/>
                <a:ea typeface="Menlo Regular"/>
                <a:cs typeface="Menlo Regular"/>
                <a:sym typeface="Menlo Regular"/>
              </a:rPr>
              <a:t>f(x).and_then(g).and_then(h)</a:t>
            </a:r>
          </a:p>
        </p:txBody>
      </p:sp>
      <p:sp>
        <p:nvSpPr>
          <p:cNvPr id="464"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egments"/>
          <p:cNvSpPr txBox="1"/>
          <p:nvPr>
            <p:ph type="title"/>
          </p:nvPr>
        </p:nvSpPr>
        <p:spPr>
          <a:prstGeom prst="rect">
            <a:avLst/>
          </a:prstGeom>
        </p:spPr>
        <p:txBody>
          <a:bodyPr/>
          <a:lstStyle/>
          <a:p>
            <a:pPr/>
            <a:r>
              <a:t>Segments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Application - Segments"/>
          <p:cNvSpPr txBox="1"/>
          <p:nvPr>
            <p:ph type="title"/>
          </p:nvPr>
        </p:nvSpPr>
        <p:spPr>
          <a:prstGeom prst="rect">
            <a:avLst/>
          </a:prstGeom>
        </p:spPr>
        <p:txBody>
          <a:bodyPr/>
          <a:lstStyle/>
          <a:p>
            <a:pPr/>
            <a:r>
              <a:t>Application - Segments</a:t>
            </a:r>
          </a:p>
        </p:txBody>
      </p:sp>
      <p:sp>
        <p:nvSpPr>
          <p:cNvPr id="473" name="on(s) | f | g…"/>
          <p:cNvSpPr txBox="1"/>
          <p:nvPr>
            <p:ph type="body" idx="1"/>
          </p:nvPr>
        </p:nvSpPr>
        <p:spPr>
          <a:xfrm>
            <a:off x="298410" y="1437485"/>
            <a:ext cx="11582480" cy="4593973"/>
          </a:xfrm>
          <a:prstGeom prst="rect">
            <a:avLst/>
          </a:prstGeom>
        </p:spPr>
        <p:txBody>
          <a:bodyPr/>
          <a:lstStyle/>
          <a:p>
            <a:pPr>
              <a:spcBef>
                <a:spcPts val="0"/>
              </a:spcBef>
              <a:defRPr>
                <a:latin typeface="Menlo Regular"/>
                <a:ea typeface="Menlo Regular"/>
                <a:cs typeface="Menlo Regular"/>
                <a:sym typeface="Menlo Regular"/>
              </a:defRPr>
            </a:pPr>
            <a:r>
              <a:t>on(s) | f | g</a:t>
            </a:r>
          </a:p>
          <a:p>
            <a:pPr lvl="1"/>
            <a:r>
              <a:rPr>
                <a:latin typeface="Menlo Regular"/>
                <a:ea typeface="Menlo Regular"/>
                <a:cs typeface="Menlo Regular"/>
                <a:sym typeface="Menlo Regular"/>
              </a:rPr>
              <a:t>on()</a:t>
            </a:r>
            <a:r>
              <a:t> creates a segment, a function that is the applicator function, </a:t>
            </a:r>
            <a:r>
              <a:rPr>
                <a:latin typeface="Menlo Regular"/>
                <a:ea typeface="Menlo Regular"/>
                <a:cs typeface="Menlo Regular"/>
                <a:sym typeface="Menlo Regular"/>
              </a:rPr>
              <a:t>s</a:t>
            </a:r>
            <a:r>
              <a:t>, bound to the subsequent sequence of functions</a:t>
            </a:r>
          </a:p>
          <a:p>
            <a:pPr lvl="2"/>
            <a:r>
              <a:t>Additional functions may still be appended</a:t>
            </a:r>
          </a:p>
          <a:p>
            <a:pPr lvl="1"/>
          </a:p>
          <a:p>
            <a:pPr lvl="1" marL="0" indent="228600">
              <a:spcBef>
                <a:spcPts val="0"/>
              </a:spcBef>
              <a:buClrTx/>
              <a:buSzTx/>
              <a:buNone/>
              <a:defRPr>
                <a:latin typeface="Menlo Regular"/>
                <a:ea typeface="Menlo Regular"/>
                <a:cs typeface="Menlo Regular"/>
                <a:sym typeface="Menlo Regular"/>
              </a:defRPr>
            </a:pPr>
            <a:r>
              <a:t>bind_front(s, f | g);</a:t>
            </a:r>
          </a:p>
          <a:p>
            <a:pPr lvl="1" marL="0" indent="228600">
              <a:spcBef>
                <a:spcPts val="0"/>
              </a:spcBef>
              <a:buClrTx/>
              <a:buSzTx/>
              <a:buNone/>
              <a:defRPr>
                <a:latin typeface="Menlo Regular"/>
                <a:ea typeface="Menlo Regular"/>
                <a:cs typeface="Menlo Regular"/>
                <a:sym typeface="Menlo Regular"/>
              </a:defRPr>
            </a:pPr>
          </a:p>
          <a:p>
            <a:pPr lvl="1"/>
            <a:r>
              <a:rPr>
                <a:latin typeface="Menlo Regular"/>
                <a:ea typeface="Menlo Regular"/>
                <a:cs typeface="Menlo Regular"/>
                <a:sym typeface="Menlo Regular"/>
              </a:rPr>
              <a:t>s</a:t>
            </a:r>
            <a:r>
              <a:t> determines the context in which </a:t>
            </a:r>
            <a:r>
              <a:rPr>
                <a:latin typeface="Menlo Regular"/>
                <a:ea typeface="Menlo Regular"/>
                <a:cs typeface="Menlo Regular"/>
                <a:sym typeface="Menlo Regular"/>
              </a:rPr>
              <a:t>f | g</a:t>
            </a:r>
            <a:r>
              <a:t> is executed</a:t>
            </a:r>
          </a:p>
        </p:txBody>
      </p:sp>
      <p:sp>
        <p:nvSpPr>
          <p:cNvPr id="474" name="Slide Number"/>
          <p:cNvSpPr txBox="1"/>
          <p:nvPr>
            <p:ph type="sldNum" sz="quarter" idx="2"/>
          </p:nvPr>
        </p:nvSpPr>
        <p:spPr>
          <a:xfrm>
            <a:off x="5956382" y="6506918"/>
            <a:ext cx="2760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le 3"/>
          <p:cNvSpPr txBox="1"/>
          <p:nvPr>
            <p:ph type="title"/>
          </p:nvPr>
        </p:nvSpPr>
        <p:spPr>
          <a:prstGeom prst="rect">
            <a:avLst/>
          </a:prstGeom>
        </p:spPr>
        <p:txBody>
          <a:bodyPr/>
          <a:lstStyle/>
          <a:p>
            <a:pPr/>
            <a:r>
              <a:t>Chains: Exploration of an alternative to Sender/Receiver</a:t>
            </a:r>
          </a:p>
        </p:txBody>
      </p:sp>
      <p:sp>
        <p:nvSpPr>
          <p:cNvPr id="227" name="Content Placeholder 4"/>
          <p:cNvSpPr txBox="1"/>
          <p:nvPr>
            <p:ph type="body" sz="quarter" idx="1"/>
          </p:nvPr>
        </p:nvSpPr>
        <p:spPr>
          <a:prstGeom prst="rect">
            <a:avLst/>
          </a:prstGeom>
        </p:spPr>
        <p:txBody>
          <a:bodyPr/>
          <a:lstStyle/>
          <a:p>
            <a:pPr/>
            <a:r>
              <a:t>Sean Parent  |  Sr. Principal Scientist</a:t>
            </a:r>
            <a:br/>
            <a:r>
              <a:t>Adobe Software Technology Lab</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egments"/>
          <p:cNvSpPr txBox="1"/>
          <p:nvPr>
            <p:ph type="title"/>
          </p:nvPr>
        </p:nvSpPr>
        <p:spPr>
          <a:prstGeom prst="rect">
            <a:avLst/>
          </a:prstGeom>
        </p:spPr>
        <p:txBody>
          <a:bodyPr/>
          <a:lstStyle/>
          <a:p>
            <a:pPr/>
            <a:r>
              <a:t>Segments</a:t>
            </a:r>
          </a:p>
        </p:txBody>
      </p:sp>
      <p:sp>
        <p:nvSpPr>
          <p:cNvPr id="479" name="Slide Number"/>
          <p:cNvSpPr txBox="1"/>
          <p:nvPr>
            <p:ph type="sldNum" sz="quarter" idx="2"/>
          </p:nvPr>
        </p:nvSpPr>
        <p:spPr>
          <a:xfrm>
            <a:off x="5956915" y="6506918"/>
            <a:ext cx="2749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Image" descr="Image"/>
          <p:cNvPicPr>
            <a:picLocks noChangeAspect="1"/>
          </p:cNvPicPr>
          <p:nvPr/>
        </p:nvPicPr>
        <p:blipFill>
          <a:blip r:embed="rId3">
            <a:extLst/>
          </a:blip>
          <a:stretch>
            <a:fillRect/>
          </a:stretch>
        </p:blipFill>
        <p:spPr>
          <a:xfrm>
            <a:off x="3171854" y="2340478"/>
            <a:ext cx="5655260" cy="1725686"/>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Application - Segments"/>
          <p:cNvSpPr txBox="1"/>
          <p:nvPr>
            <p:ph type="title"/>
          </p:nvPr>
        </p:nvSpPr>
        <p:spPr>
          <a:prstGeom prst="rect">
            <a:avLst/>
          </a:prstGeom>
        </p:spPr>
        <p:txBody>
          <a:bodyPr/>
          <a:lstStyle/>
          <a:p>
            <a:pPr/>
            <a:r>
              <a:t>Application - Segments</a:t>
            </a:r>
          </a:p>
        </p:txBody>
      </p:sp>
      <p:sp>
        <p:nvSpPr>
          <p:cNvPr id="485" name="auto expector = [](auto f, auto... args) -&gt; expected&lt;...&gt; {…"/>
          <p:cNvSpPr txBox="1"/>
          <p:nvPr>
            <p:ph type="body" idx="1"/>
          </p:nvPr>
        </p:nvSpPr>
        <p:spPr>
          <a:xfrm>
            <a:off x="298410" y="1437485"/>
            <a:ext cx="11582480" cy="4593973"/>
          </a:xfrm>
          <a:prstGeom prst="rect">
            <a:avLst/>
          </a:prstGeom>
        </p:spPr>
        <p:txBody>
          <a:bodyPr/>
          <a:lstStyle/>
          <a:p>
            <a:pPr marL="0" indent="0">
              <a:spcBef>
                <a:spcPts val="0"/>
              </a:spcBef>
              <a:buClrTx/>
              <a:buSzTx/>
              <a:buNone/>
              <a:defRPr>
                <a:latin typeface="Menlo Regular"/>
                <a:ea typeface="Menlo Regular"/>
                <a:cs typeface="Menlo Regular"/>
                <a:sym typeface="Menlo Regular"/>
              </a:defRPr>
            </a:pPr>
            <a:r>
              <a:t>auto expector = [](auto f, auto... args) -&gt; expected&lt;...&gt; {</a:t>
            </a:r>
          </a:p>
          <a:p>
            <a:pPr marL="0" indent="0">
              <a:spcBef>
                <a:spcPts val="0"/>
              </a:spcBef>
              <a:buClrTx/>
              <a:buSzTx/>
              <a:buNone/>
              <a:defRPr>
                <a:latin typeface="Menlo Regular"/>
                <a:ea typeface="Menlo Regular"/>
                <a:cs typeface="Menlo Regular"/>
                <a:sym typeface="Menlo Regular"/>
              </a:defRPr>
            </a:pPr>
            <a:r>
              <a:t>    try { f(args...); }</a:t>
            </a:r>
          </a:p>
          <a:p>
            <a:pPr marL="0" indent="0">
              <a:spcBef>
                <a:spcPts val="0"/>
              </a:spcBef>
              <a:buClrTx/>
              <a:buSzTx/>
              <a:buNone/>
              <a:defRPr>
                <a:latin typeface="Menlo Regular"/>
                <a:ea typeface="Menlo Regular"/>
                <a:cs typeface="Menlo Regular"/>
                <a:sym typeface="Menlo Regular"/>
              </a:defRPr>
            </a:pPr>
            <a:r>
              <a:t>    catch { return current_exception(); }</a:t>
            </a:r>
          </a:p>
          <a:p>
            <a:pPr marL="0" indent="0">
              <a:spcBef>
                <a:spcPts val="0"/>
              </a:spcBef>
              <a:buClrTx/>
              <a:buSzTx/>
              <a:buNone/>
              <a:defRPr>
                <a:latin typeface="Menlo Regular"/>
                <a:ea typeface="Menlo Regular"/>
                <a:cs typeface="Menlo Regular"/>
                <a:sym typeface="Menlo Regular"/>
              </a:defRPr>
            </a:pPr>
            <a:r>
              <a:t>};</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badd = [](int x, int y){</a:t>
            </a:r>
          </a:p>
          <a:p>
            <a:pPr marL="0" indent="0">
              <a:spcBef>
                <a:spcPts val="0"/>
              </a:spcBef>
              <a:buClrTx/>
              <a:buSzTx/>
              <a:buNone/>
              <a:defRPr>
                <a:latin typeface="Menlo Regular"/>
                <a:ea typeface="Menlo Regular"/>
                <a:cs typeface="Menlo Regular"/>
                <a:sym typeface="Menlo Regular"/>
              </a:defRPr>
            </a:pPr>
            <a:r>
              <a:t>    if (x == 42) throw runtime_error("bad x");</a:t>
            </a:r>
          </a:p>
          <a:p>
            <a:pPr marL="0" indent="0">
              <a:spcBef>
                <a:spcPts val="0"/>
              </a:spcBef>
              <a:buClrTx/>
              <a:buSzTx/>
              <a:buNone/>
              <a:defRPr>
                <a:latin typeface="Menlo Regular"/>
                <a:ea typeface="Menlo Regular"/>
                <a:cs typeface="Menlo Regular"/>
                <a:sym typeface="Menlo Regular"/>
              </a:defRPr>
            </a:pPr>
            <a:r>
              <a:t>    return x + y;</a:t>
            </a:r>
          </a:p>
          <a:p>
            <a:pPr marL="0" indent="0">
              <a:spcBef>
                <a:spcPts val="0"/>
              </a:spcBef>
              <a:buClrTx/>
              <a:buSzTx/>
              <a:buNone/>
              <a:defRPr>
                <a:latin typeface="Menlo Regular"/>
                <a:ea typeface="Menlo Regular"/>
                <a:cs typeface="Menlo Regular"/>
                <a:sym typeface="Menlo Regular"/>
              </a:defRPr>
            </a:pPr>
            <a:r>
              <a:t>}</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(on(expector) | badd | [](int x){ return x * 2; })(12, 5);</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b="1">
                <a:latin typeface="Menlo Regular"/>
                <a:ea typeface="Menlo Regular"/>
                <a:cs typeface="Menlo Regular"/>
                <a:sym typeface="Menlo Regular"/>
              </a:defRPr>
            </a:pPr>
            <a:r>
              <a:t>expected{34};</a:t>
            </a:r>
          </a:p>
        </p:txBody>
      </p:sp>
      <p:sp>
        <p:nvSpPr>
          <p:cNvPr id="486" name="Slide Number"/>
          <p:cNvSpPr txBox="1"/>
          <p:nvPr>
            <p:ph type="sldNum" sz="quarter" idx="2"/>
          </p:nvPr>
        </p:nvSpPr>
        <p:spPr>
          <a:xfrm>
            <a:off x="5973069" y="6506918"/>
            <a:ext cx="2426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Chains"/>
          <p:cNvSpPr txBox="1"/>
          <p:nvPr>
            <p:ph type="title"/>
          </p:nvPr>
        </p:nvSpPr>
        <p:spPr>
          <a:prstGeom prst="rect">
            <a:avLst/>
          </a:prstGeom>
        </p:spPr>
        <p:txBody>
          <a:bodyPr/>
          <a:lstStyle/>
          <a:p>
            <a:pPr/>
            <a:r>
              <a:t>Chains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Chains"/>
          <p:cNvSpPr txBox="1"/>
          <p:nvPr>
            <p:ph type="title"/>
          </p:nvPr>
        </p:nvSpPr>
        <p:spPr>
          <a:prstGeom prst="rect">
            <a:avLst/>
          </a:prstGeom>
        </p:spPr>
        <p:txBody>
          <a:bodyPr/>
          <a:lstStyle/>
          <a:p>
            <a:pPr/>
            <a:r>
              <a:t>Chains</a:t>
            </a:r>
          </a:p>
        </p:txBody>
      </p:sp>
      <p:sp>
        <p:nvSpPr>
          <p:cNvPr id="495" name="A chain is simply a sequence of segments…"/>
          <p:cNvSpPr txBox="1"/>
          <p:nvPr>
            <p:ph type="body" idx="1"/>
          </p:nvPr>
        </p:nvSpPr>
        <p:spPr>
          <a:xfrm>
            <a:off x="298410" y="1437485"/>
            <a:ext cx="11582480" cy="4593973"/>
          </a:xfrm>
          <a:prstGeom prst="rect">
            <a:avLst/>
          </a:prstGeom>
        </p:spPr>
        <p:txBody>
          <a:bodyPr/>
          <a:lstStyle/>
          <a:p>
            <a:pPr/>
            <a:r>
              <a:t>A chain is simply a sequence of segments</a:t>
            </a:r>
          </a:p>
          <a:p>
            <a:pPr/>
            <a:r>
              <a:t>on(s) | f | g | on(t) | h</a:t>
            </a:r>
          </a:p>
          <a:p>
            <a:pPr/>
            <a:r>
              <a:t>Segments are linked - the next segment is part of the prior segment</a:t>
            </a:r>
          </a:p>
          <a:p>
            <a:pPr lvl="1">
              <a:spcBef>
                <a:spcPts val="0"/>
              </a:spcBef>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 _f = f | g | (on(t) | h), _s = s](auto... args){</a:t>
            </a:r>
          </a:p>
          <a:p>
            <a:pPr marL="0" indent="0">
              <a:spcBef>
                <a:spcPts val="0"/>
              </a:spcBef>
              <a:buClrTx/>
              <a:buSzTx/>
              <a:buNone/>
              <a:defRPr>
                <a:latin typeface="Menlo Regular"/>
                <a:ea typeface="Menlo Regular"/>
                <a:cs typeface="Menlo Regular"/>
                <a:sym typeface="Menlo Regular"/>
              </a:defRPr>
            </a:pPr>
            <a:r>
              <a:t>    return _s(_f, args...);</a:t>
            </a:r>
          </a:p>
          <a:p>
            <a:pPr marL="0" indent="0">
              <a:spcBef>
                <a:spcPts val="0"/>
              </a:spcBef>
              <a:buClrTx/>
              <a:buSzTx/>
              <a:buNone/>
              <a:defRPr>
                <a:latin typeface="Menlo Regular"/>
                <a:ea typeface="Menlo Regular"/>
                <a:cs typeface="Menlo Regular"/>
                <a:sym typeface="Menlo Regular"/>
              </a:defRPr>
            </a:pPr>
            <a:r>
              <a:t>}</a:t>
            </a:r>
          </a:p>
        </p:txBody>
      </p:sp>
      <p:sp>
        <p:nvSpPr>
          <p:cNvPr id="496" name="Slide Number"/>
          <p:cNvSpPr txBox="1"/>
          <p:nvPr>
            <p:ph type="sldNum" sz="quarter" idx="2"/>
          </p:nvPr>
        </p:nvSpPr>
        <p:spPr>
          <a:xfrm>
            <a:off x="5960192" y="6506918"/>
            <a:ext cx="26844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Chains"/>
          <p:cNvSpPr txBox="1"/>
          <p:nvPr>
            <p:ph type="title"/>
          </p:nvPr>
        </p:nvSpPr>
        <p:spPr>
          <a:prstGeom prst="rect">
            <a:avLst/>
          </a:prstGeom>
        </p:spPr>
        <p:txBody>
          <a:bodyPr/>
          <a:lstStyle/>
          <a:p>
            <a:pPr/>
            <a:r>
              <a:t>Chains</a:t>
            </a:r>
          </a:p>
        </p:txBody>
      </p:sp>
      <p:sp>
        <p:nvSpPr>
          <p:cNvPr id="501"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2" name="Image" descr="Image"/>
          <p:cNvPicPr>
            <a:picLocks noChangeAspect="1"/>
          </p:cNvPicPr>
          <p:nvPr/>
        </p:nvPicPr>
        <p:blipFill>
          <a:blip r:embed="rId3">
            <a:extLst/>
          </a:blip>
          <a:stretch>
            <a:fillRect/>
          </a:stretch>
        </p:blipFill>
        <p:spPr>
          <a:xfrm>
            <a:off x="2410957" y="999675"/>
            <a:ext cx="7357385" cy="485865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Chains"/>
          <p:cNvSpPr txBox="1"/>
          <p:nvPr>
            <p:ph type="title"/>
          </p:nvPr>
        </p:nvSpPr>
        <p:spPr>
          <a:prstGeom prst="rect">
            <a:avLst/>
          </a:prstGeom>
        </p:spPr>
        <p:txBody>
          <a:bodyPr/>
          <a:lstStyle/>
          <a:p>
            <a:pPr/>
            <a:r>
              <a:t>Chains</a:t>
            </a:r>
          </a:p>
        </p:txBody>
      </p:sp>
      <p:sp>
        <p:nvSpPr>
          <p:cNvPr id="507" name="Slide Number"/>
          <p:cNvSpPr txBox="1"/>
          <p:nvPr>
            <p:ph type="sldNum" sz="quarter" idx="2"/>
          </p:nvPr>
        </p:nvSpPr>
        <p:spPr>
          <a:xfrm>
            <a:off x="5961030" y="6506918"/>
            <a:ext cx="26676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8" name="Image" descr="Image"/>
          <p:cNvPicPr>
            <a:picLocks noChangeAspect="1"/>
          </p:cNvPicPr>
          <p:nvPr/>
        </p:nvPicPr>
        <p:blipFill>
          <a:blip r:embed="rId3">
            <a:extLst/>
          </a:blip>
          <a:stretch>
            <a:fillRect/>
          </a:stretch>
        </p:blipFill>
        <p:spPr>
          <a:xfrm>
            <a:off x="590550" y="2901950"/>
            <a:ext cx="10998200" cy="10541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Async?"/>
          <p:cNvSpPr txBox="1"/>
          <p:nvPr>
            <p:ph type="title"/>
          </p:nvPr>
        </p:nvSpPr>
        <p:spPr>
          <a:prstGeom prst="rect">
            <a:avLst/>
          </a:prstGeom>
        </p:spPr>
        <p:txBody>
          <a:bodyPr/>
          <a:lstStyle/>
          <a:p>
            <a:pPr/>
            <a:r>
              <a:t>Async?</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Mapping to Async"/>
          <p:cNvSpPr txBox="1"/>
          <p:nvPr>
            <p:ph type="title"/>
          </p:nvPr>
        </p:nvSpPr>
        <p:spPr>
          <a:prstGeom prst="rect">
            <a:avLst/>
          </a:prstGeom>
        </p:spPr>
        <p:txBody>
          <a:bodyPr/>
          <a:lstStyle/>
          <a:p>
            <a:pPr/>
            <a:r>
              <a:t>Mapping to Async</a:t>
            </a:r>
          </a:p>
        </p:txBody>
      </p:sp>
      <p:sp>
        <p:nvSpPr>
          <p:cNvPr id="517" name="A chain is a program that describes the sequence of execution…"/>
          <p:cNvSpPr txBox="1"/>
          <p:nvPr>
            <p:ph type="body" idx="1"/>
          </p:nvPr>
        </p:nvSpPr>
        <p:spPr>
          <a:xfrm>
            <a:off x="298410" y="1437485"/>
            <a:ext cx="11582480" cy="4593973"/>
          </a:xfrm>
          <a:prstGeom prst="rect">
            <a:avLst/>
          </a:prstGeom>
        </p:spPr>
        <p:txBody>
          <a:bodyPr/>
          <a:lstStyle/>
          <a:p>
            <a:pPr/>
            <a:r>
              <a:t>A chain is a program that describes the sequence of execution</a:t>
            </a:r>
          </a:p>
          <a:p>
            <a:pPr lvl="1"/>
            <a:r>
              <a:t>We can create segments that provide an execution context to schedule the segment</a:t>
            </a:r>
          </a:p>
          <a:p>
            <a:pPr lvl="1"/>
            <a:r>
              <a:t>Functions on chains can append a promise and start the chain returning a future </a:t>
            </a:r>
          </a:p>
          <a:p>
            <a:pPr lvl="2"/>
            <a:r>
              <a:t>And bind additional arguments to every applicator (i.e., a stop token and set_exception operation)</a:t>
            </a:r>
          </a:p>
        </p:txBody>
      </p:sp>
      <p:sp>
        <p:nvSpPr>
          <p:cNvPr id="518" name="Slide Number"/>
          <p:cNvSpPr txBox="1"/>
          <p:nvPr>
            <p:ph type="sldNum" sz="quarter" idx="2"/>
          </p:nvPr>
        </p:nvSpPr>
        <p:spPr>
          <a:xfrm>
            <a:off x="5963544" y="6506918"/>
            <a:ext cx="26173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Ready for Async Execution"/>
          <p:cNvSpPr txBox="1"/>
          <p:nvPr>
            <p:ph type="title"/>
          </p:nvPr>
        </p:nvSpPr>
        <p:spPr>
          <a:prstGeom prst="rect">
            <a:avLst/>
          </a:prstGeom>
        </p:spPr>
        <p:txBody>
          <a:bodyPr/>
          <a:lstStyle/>
          <a:p>
            <a:pPr/>
            <a:r>
              <a:t>Ready for Async Execution</a:t>
            </a:r>
          </a:p>
        </p:txBody>
      </p:sp>
      <p:sp>
        <p:nvSpPr>
          <p:cNvPr id="523" name="Slide Number"/>
          <p:cNvSpPr txBox="1"/>
          <p:nvPr>
            <p:ph type="sldNum" sz="quarter" idx="2"/>
          </p:nvPr>
        </p:nvSpPr>
        <p:spPr>
          <a:xfrm>
            <a:off x="5957829" y="6506918"/>
            <a:ext cx="27316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4" name="Image" descr="Image"/>
          <p:cNvPicPr>
            <a:picLocks noChangeAspect="1"/>
          </p:cNvPicPr>
          <p:nvPr/>
        </p:nvPicPr>
        <p:blipFill>
          <a:blip r:embed="rId3">
            <a:extLst/>
          </a:blip>
          <a:stretch>
            <a:fillRect/>
          </a:stretch>
        </p:blipFill>
        <p:spPr>
          <a:xfrm>
            <a:off x="2172017" y="1102934"/>
            <a:ext cx="8641876" cy="483577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Mapping to Async"/>
          <p:cNvSpPr txBox="1"/>
          <p:nvPr>
            <p:ph type="title"/>
          </p:nvPr>
        </p:nvSpPr>
        <p:spPr>
          <a:prstGeom prst="rect">
            <a:avLst/>
          </a:prstGeom>
        </p:spPr>
        <p:txBody>
          <a:bodyPr/>
          <a:lstStyle/>
          <a:p>
            <a:pPr/>
            <a:r>
              <a:t>Mapping to Async</a:t>
            </a:r>
          </a:p>
        </p:txBody>
      </p:sp>
      <p:sp>
        <p:nvSpPr>
          <p:cNvPr id="529" name="Chains are a general purpose* facility to build functional descriptions (programs) in C++…"/>
          <p:cNvSpPr txBox="1"/>
          <p:nvPr>
            <p:ph type="body" idx="1"/>
          </p:nvPr>
        </p:nvSpPr>
        <p:spPr>
          <a:xfrm>
            <a:off x="298410" y="1437485"/>
            <a:ext cx="11582480" cy="4593973"/>
          </a:xfrm>
          <a:prstGeom prst="rect">
            <a:avLst/>
          </a:prstGeom>
        </p:spPr>
        <p:txBody>
          <a:bodyPr/>
          <a:lstStyle/>
          <a:p>
            <a:pPr/>
            <a:r>
              <a:t>Chains are a general purpose* facility to build functional descriptions (programs) in C++</a:t>
            </a:r>
          </a:p>
          <a:p>
            <a:pPr/>
            <a:r>
              <a:t>Sender/receivers are a language within which to build asynchronous descriptions**</a:t>
            </a:r>
          </a:p>
          <a:p>
            <a:pPr/>
            <a:r>
              <a:t>So far, I've implemented the equivalents of:</a:t>
            </a:r>
          </a:p>
          <a:p>
            <a:pPr lvl="1"/>
            <a:r>
              <a:rPr>
                <a:latin typeface="Menlo Regular"/>
                <a:ea typeface="Menlo Regular"/>
                <a:cs typeface="Menlo Regular"/>
                <a:sym typeface="Menlo Regular"/>
              </a:rPr>
              <a:t>schedule, just, just_error, transfer, then, on, sync_wait</a:t>
            </a:r>
            <a:endParaRPr>
              <a:latin typeface="Menlo Regular"/>
              <a:ea typeface="Menlo Regular"/>
              <a:cs typeface="Menlo Regular"/>
              <a:sym typeface="Menlo Regular"/>
            </a:endParaRPr>
          </a:p>
          <a:p>
            <a:pPr lvl="1"/>
            <a:r>
              <a:t>With efficient cancelation and error handling</a:t>
            </a:r>
          </a:p>
        </p:txBody>
      </p:sp>
      <p:sp>
        <p:nvSpPr>
          <p:cNvPr id="530"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History"/>
          <p:cNvSpPr txBox="1"/>
          <p:nvPr>
            <p:ph type="title"/>
          </p:nvPr>
        </p:nvSpPr>
        <p:spPr>
          <a:prstGeom prst="rect">
            <a:avLst/>
          </a:prstGeom>
        </p:spPr>
        <p:txBody>
          <a:bodyPr/>
          <a:lstStyle/>
          <a:p>
            <a:pPr/>
            <a:r>
              <a:t>History</a:t>
            </a:r>
          </a:p>
        </p:txBody>
      </p:sp>
      <p:sp>
        <p:nvSpPr>
          <p:cNvPr id="232" name="In 2015, I was involved in bringing Lightroom to the browser…"/>
          <p:cNvSpPr txBox="1"/>
          <p:nvPr>
            <p:ph type="body" idx="1"/>
          </p:nvPr>
        </p:nvSpPr>
        <p:spPr>
          <a:prstGeom prst="rect">
            <a:avLst/>
          </a:prstGeom>
        </p:spPr>
        <p:txBody>
          <a:bodyPr/>
          <a:lstStyle/>
          <a:p>
            <a:pPr/>
            <a:r>
              <a:t>In 2015, I was involved in bringing Lightroom to the browser</a:t>
            </a:r>
          </a:p>
          <a:p>
            <a:pPr/>
            <a:r>
              <a:t>This was under asm.js - a single-threaded model</a:t>
            </a:r>
          </a:p>
          <a:p>
            <a:pPr/>
            <a:r>
              <a:t>Lightroom is a multi-threaded application</a:t>
            </a:r>
          </a:p>
          <a:p>
            <a:pPr/>
            <a:r>
              <a:t>The code had to be transformed so it could run single-threaded</a:t>
            </a:r>
          </a:p>
          <a:p>
            <a:pPr lvl="1" marL="540963" indent="-265112"/>
            <a:r>
              <a:t>and scale to run efficiently on many cores</a:t>
            </a:r>
          </a:p>
        </p:txBody>
      </p:sp>
      <p:sp>
        <p:nvSpPr>
          <p:cNvPr id="233" name="Slide Number"/>
          <p:cNvSpPr txBox="1"/>
          <p:nvPr>
            <p:ph type="sldNum" sz="quarter" idx="2"/>
          </p:nvPr>
        </p:nvSpPr>
        <p:spPr>
          <a:xfrm>
            <a:off x="5993491" y="6506918"/>
            <a:ext cx="20184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plit"/>
          <p:cNvSpPr txBox="1"/>
          <p:nvPr>
            <p:ph type="title"/>
          </p:nvPr>
        </p:nvSpPr>
        <p:spPr>
          <a:prstGeom prst="rect">
            <a:avLst/>
          </a:prstGeom>
        </p:spPr>
        <p:txBody>
          <a:bodyPr/>
          <a:lstStyle/>
          <a:p>
            <a:pPr/>
            <a:r>
              <a:t>Split</a:t>
            </a:r>
          </a:p>
        </p:txBody>
      </p:sp>
      <p:sp>
        <p:nvSpPr>
          <p:cNvPr id="535" name="???…"/>
          <p:cNvSpPr txBox="1"/>
          <p:nvPr>
            <p:ph type="body" idx="1"/>
          </p:nvPr>
        </p:nvSpPr>
        <p:spPr>
          <a:xfrm>
            <a:off x="298410" y="1437485"/>
            <a:ext cx="11582480" cy="4593973"/>
          </a:xfrm>
          <a:prstGeom prst="rect">
            <a:avLst/>
          </a:prstGeom>
        </p:spPr>
        <p:txBody>
          <a:bodyPr/>
          <a:lstStyle/>
          <a:p>
            <a:pPr/>
            <a:r>
              <a:t>???</a:t>
            </a:r>
          </a:p>
          <a:p>
            <a:pPr/>
            <a:r>
              <a:t>We shifted from a model of functions with detached results to one of functions </a:t>
            </a:r>
            <a:r>
              <a:rPr i="1"/>
              <a:t>as</a:t>
            </a:r>
            <a:r>
              <a:t> results.</a:t>
            </a:r>
          </a:p>
          <a:p>
            <a:pPr lvl="1"/>
            <a:r>
              <a:t>What does it mean to split a function?</a:t>
            </a:r>
          </a:p>
          <a:p>
            <a:pPr lvl="2"/>
            <a:r>
              <a:t>Synchronization is required</a:t>
            </a:r>
          </a:p>
          <a:p>
            <a:pPr lvl="2"/>
            <a:r>
              <a:t>The shared portion should be executed once</a:t>
            </a:r>
          </a:p>
          <a:p>
            <a:pPr lvl="2"/>
            <a:r>
              <a:t>Canceling should only cancel the non-shared portion</a:t>
            </a:r>
          </a:p>
          <a:p>
            <a:pPr lvl="2"/>
            <a:r>
              <a:t>Must have no arguments, first invocation starts, and subsequent invocations ignored</a:t>
            </a:r>
          </a:p>
        </p:txBody>
      </p:sp>
      <p:sp>
        <p:nvSpPr>
          <p:cNvPr id="536" name="Slide Number"/>
          <p:cNvSpPr txBox="1"/>
          <p:nvPr>
            <p:ph type="sldNum" sz="quarter" idx="2"/>
          </p:nvPr>
        </p:nvSpPr>
        <p:spPr>
          <a:xfrm>
            <a:off x="5953105" y="6506918"/>
            <a:ext cx="28261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Next Steps"/>
          <p:cNvSpPr txBox="1"/>
          <p:nvPr>
            <p:ph type="title"/>
          </p:nvPr>
        </p:nvSpPr>
        <p:spPr>
          <a:prstGeom prst="rect">
            <a:avLst/>
          </a:prstGeom>
        </p:spPr>
        <p:txBody>
          <a:bodyPr/>
          <a:lstStyle/>
          <a:p>
            <a:pPr/>
            <a:r>
              <a:t>Next Steps</a:t>
            </a:r>
          </a:p>
        </p:txBody>
      </p:sp>
      <p:sp>
        <p:nvSpPr>
          <p:cNvPr id="541" name="Chains can't currently do anything that sender/receivers can't do*…"/>
          <p:cNvSpPr txBox="1"/>
          <p:nvPr>
            <p:ph type="body" idx="1"/>
          </p:nvPr>
        </p:nvSpPr>
        <p:spPr>
          <a:xfrm>
            <a:off x="298410" y="1437485"/>
            <a:ext cx="11582480" cy="4593973"/>
          </a:xfrm>
          <a:prstGeom prst="rect">
            <a:avLst/>
          </a:prstGeom>
        </p:spPr>
        <p:txBody>
          <a:bodyPr/>
          <a:lstStyle/>
          <a:p>
            <a:pPr/>
            <a:r>
              <a:t>Chains can't currently do anything that sender/receivers can't do*</a:t>
            </a:r>
          </a:p>
          <a:p>
            <a:pPr lvl="1"/>
            <a:r>
              <a:t>But the model is simpler</a:t>
            </a:r>
          </a:p>
          <a:p>
            <a:pPr/>
            <a:r>
              <a:t>Chains are a prototype missing production features:</a:t>
            </a:r>
          </a:p>
          <a:p>
            <a:pPr lvl="1"/>
            <a:r>
              <a:t>void result types everywhere</a:t>
            </a:r>
          </a:p>
          <a:p>
            <a:pPr lvl="1"/>
            <a:r>
              <a:t>minimizing copies</a:t>
            </a:r>
          </a:p>
          <a:p>
            <a:pPr lvl="1"/>
            <a:r>
              <a:t>handling perfect forwarding and move-only types everywhere</a:t>
            </a:r>
          </a:p>
          <a:p>
            <a:pPr lvl="1"/>
            <a:r>
              <a:t>handling copy everywhere appropriate</a:t>
            </a:r>
          </a:p>
          <a:p>
            <a:pPr lvl="1"/>
            <a:r>
              <a:t>...</a:t>
            </a:r>
          </a:p>
        </p:txBody>
      </p:sp>
      <p:sp>
        <p:nvSpPr>
          <p:cNvPr id="542" name="Slide Number"/>
          <p:cNvSpPr txBox="1"/>
          <p:nvPr>
            <p:ph type="sldNum" sz="quarter" idx="2"/>
          </p:nvPr>
        </p:nvSpPr>
        <p:spPr>
          <a:xfrm>
            <a:off x="5969793" y="6506918"/>
            <a:ext cx="24924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TextBox 6"/>
          <p:cNvSpPr txBox="1"/>
          <p:nvPr/>
        </p:nvSpPr>
        <p:spPr>
          <a:xfrm>
            <a:off x="322039" y="326112"/>
            <a:ext cx="1193470"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FF0000"/>
                </a:solidFill>
              </a:defRPr>
            </a:lvl1pPr>
          </a:lstStyle>
          <a:p>
            <a:pPr/>
            <a:r>
              <a:t>About the artist</a:t>
            </a:r>
          </a:p>
        </p:txBody>
      </p:sp>
      <p:sp>
        <p:nvSpPr>
          <p:cNvPr id="547" name="Rectangle 17"/>
          <p:cNvSpPr/>
          <p:nvPr/>
        </p:nvSpPr>
        <p:spPr>
          <a:xfrm>
            <a:off x="0" y="6531887"/>
            <a:ext cx="1076241" cy="326114"/>
          </a:xfrm>
          <a:prstGeom prst="rect">
            <a:avLst/>
          </a:prstGeom>
          <a:solidFill>
            <a:srgbClr val="FFFFFF"/>
          </a:solidFill>
          <a:ln w="12700">
            <a:miter lim="400000"/>
          </a:ln>
        </p:spPr>
        <p:txBody>
          <a:bodyPr lIns="45719" rIns="45719" anchor="ctr"/>
          <a:lstStyle/>
          <a:p>
            <a:pPr>
              <a:spcBef>
                <a:spcPts val="1200"/>
              </a:spcBef>
              <a:defRPr sz="1400"/>
            </a:pPr>
          </a:p>
        </p:txBody>
      </p:sp>
      <p:sp>
        <p:nvSpPr>
          <p:cNvPr id="548" name="TextBox 20"/>
          <p:cNvSpPr txBox="1"/>
          <p:nvPr/>
        </p:nvSpPr>
        <p:spPr>
          <a:xfrm>
            <a:off x="322037" y="2781604"/>
            <a:ext cx="3427407" cy="2716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800"/>
              </a:spcBef>
              <a:defRPr b="1" sz="1400"/>
            </a:pPr>
            <a:r>
              <a:t>Alicia Sterling Beach</a:t>
            </a:r>
          </a:p>
          <a:p>
            <a:pPr>
              <a:lnSpc>
                <a:spcPct val="110000"/>
              </a:lnSpc>
              <a:spcBef>
                <a:spcPts val="800"/>
              </a:spcBef>
              <a:defRPr sz="1200"/>
            </a:pPr>
            <a:r>
              <a:t>Los Angeles-based artist Alicia Sterling Beach uses watercolors, colored pencils, and soft pastels to bring beauty into the world. Growing up with the vivid colors and music of Latin America, as well as the Native cultures of the American Southwest, her artwork is informed by her history and inspired by nature, light, and classical music. Beach’s work is featured on </a:t>
            </a:r>
            <a:r>
              <a:rPr i="1"/>
              <a:t>artlifting.com</a:t>
            </a:r>
            <a:r>
              <a:t>, a platform for artists impacted by housing insecurity and disabilities. In this piece, she combines symmetry and joyful colors to express balance, harmony, and spiritual attainment.</a:t>
            </a:r>
          </a:p>
        </p:txBody>
      </p:sp>
      <p:pic>
        <p:nvPicPr>
          <p:cNvPr id="549" name="Picture 21" descr="Picture 21"/>
          <p:cNvPicPr>
            <a:picLocks noChangeAspect="1"/>
          </p:cNvPicPr>
          <p:nvPr/>
        </p:nvPicPr>
        <p:blipFill>
          <a:blip r:embed="rId2">
            <a:extLst/>
          </a:blip>
          <a:srcRect l="0" t="3979" r="0" b="2976"/>
          <a:stretch>
            <a:fillRect/>
          </a:stretch>
        </p:blipFill>
        <p:spPr>
          <a:xfrm>
            <a:off x="2746113" y="0"/>
            <a:ext cx="9442712"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594" y="21600"/>
                </a:lnTo>
                <a:lnTo>
                  <a:pt x="21600" y="21600"/>
                </a:lnTo>
                <a:lnTo>
                  <a:pt x="21600" y="0"/>
                </a:lnTo>
                <a:lnTo>
                  <a:pt x="0" y="0"/>
                </a:lnTo>
                <a:close/>
              </a:path>
            </a:pathLst>
          </a:custGeom>
          <a:ln w="12700">
            <a:miter lim="400000"/>
          </a:ln>
        </p:spPr>
      </p:pic>
      <p:sp>
        <p:nvSpPr>
          <p:cNvPr id="550" name="Slide Number"/>
          <p:cNvSpPr txBox="1"/>
          <p:nvPr>
            <p:ph type="sldNum" sz="quarter" idx="2"/>
          </p:nvPr>
        </p:nvSpPr>
        <p:spPr>
          <a:xfrm>
            <a:off x="5957525" y="6506918"/>
            <a:ext cx="27377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2" name="Picture 3" descr="Picture 3"/>
          <p:cNvPicPr>
            <a:picLocks noChangeAspect="1"/>
          </p:cNvPicPr>
          <p:nvPr/>
        </p:nvPicPr>
        <p:blipFill>
          <a:blip r:embed="rId2">
            <a:extLst/>
          </a:blip>
          <a:srcRect l="0" t="13959" r="0" b="13959"/>
          <a:stretch>
            <a:fillRect/>
          </a:stretch>
        </p:blipFill>
        <p:spPr>
          <a:xfrm>
            <a:off x="0" y="0"/>
            <a:ext cx="12188825" cy="6858001"/>
          </a:xfrm>
          <a:prstGeom prst="rect">
            <a:avLst/>
          </a:prstGeom>
          <a:ln w="12700">
            <a:miter lim="400000"/>
          </a:ln>
        </p:spPr>
      </p:pic>
      <p:pic>
        <p:nvPicPr>
          <p:cNvPr id="553" name="Picture 5" descr="Picture 5"/>
          <p:cNvPicPr>
            <a:picLocks noChangeAspect="1"/>
          </p:cNvPicPr>
          <p:nvPr/>
        </p:nvPicPr>
        <p:blipFill>
          <a:blip r:embed="rId3">
            <a:extLst/>
          </a:blip>
          <a:stretch>
            <a:fillRect/>
          </a:stretch>
        </p:blipFill>
        <p:spPr>
          <a:xfrm>
            <a:off x="5753220" y="2960499"/>
            <a:ext cx="682382" cy="937001"/>
          </a:xfrm>
          <a:prstGeom prst="rect">
            <a:avLst/>
          </a:prstGeom>
          <a:ln w="12700">
            <a:miter lim="400000"/>
          </a:ln>
          <a:effectLst>
            <a:outerShdw sx="100000" sy="100000" kx="0" ky="0" algn="b" rotWithShape="0" blurRad="317500" dist="0" dir="0">
              <a:srgbClr val="000000"/>
            </a:outerShdw>
          </a:effectLst>
        </p:spPr>
      </p:pic>
      <p:pic>
        <p:nvPicPr>
          <p:cNvPr id="554" name="Picture 9" descr="Picture 9"/>
          <p:cNvPicPr>
            <a:picLocks noChangeAspect="1"/>
          </p:cNvPicPr>
          <p:nvPr/>
        </p:nvPicPr>
        <p:blipFill>
          <a:blip r:embed="rId4">
            <a:extLst/>
          </a:blip>
          <a:stretch>
            <a:fillRect/>
          </a:stretch>
        </p:blipFill>
        <p:spPr>
          <a:xfrm>
            <a:off x="341714" y="6059933"/>
            <a:ext cx="2317690" cy="509564"/>
          </a:xfrm>
          <a:prstGeom prst="rect">
            <a:avLst/>
          </a:prstGeom>
          <a:ln w="12700">
            <a:miter lim="400000"/>
          </a:ln>
        </p:spPr>
      </p:pic>
      <p:sp>
        <p:nvSpPr>
          <p:cNvPr id="555"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Number"/>
          <p:cNvSpPr txBox="1"/>
          <p:nvPr>
            <p:ph type="sldNum" sz="quarter" idx="2"/>
          </p:nvPr>
        </p:nvSpPr>
        <p:spPr>
          <a:xfrm>
            <a:off x="5954248" y="6506918"/>
            <a:ext cx="2803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Image" descr="Image"/>
          <p:cNvPicPr>
            <a:picLocks noChangeAspect="1"/>
          </p:cNvPicPr>
          <p:nvPr/>
        </p:nvPicPr>
        <p:blipFill>
          <a:blip r:embed="rId2">
            <a:extLst/>
          </a:blip>
          <a:stretch>
            <a:fillRect/>
          </a:stretch>
        </p:blipFill>
        <p:spPr>
          <a:xfrm>
            <a:off x="1517650" y="857250"/>
            <a:ext cx="9144000" cy="5143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History - Boost futures with continuation"/>
          <p:cNvSpPr txBox="1"/>
          <p:nvPr>
            <p:ph type="title"/>
          </p:nvPr>
        </p:nvSpPr>
        <p:spPr>
          <a:prstGeom prst="rect">
            <a:avLst/>
          </a:prstGeom>
        </p:spPr>
        <p:txBody>
          <a:bodyPr/>
          <a:lstStyle/>
          <a:p>
            <a:pPr/>
            <a:r>
              <a:t>History - Boost futures with continuation</a:t>
            </a:r>
          </a:p>
        </p:txBody>
      </p:sp>
      <p:sp>
        <p:nvSpPr>
          <p:cNvPr id="238" name="auto f = make_ready_future(42);…"/>
          <p:cNvSpPr txBox="1"/>
          <p:nvPr>
            <p:ph type="body" idx="1"/>
          </p:nvPr>
        </p:nvSpPr>
        <p:spPr>
          <a:prstGeom prst="rect">
            <a:avLst/>
          </a:prstGeom>
        </p:spPr>
        <p:txBody>
          <a:bodyPr/>
          <a:lstStyle/>
          <a:p>
            <a:pPr marL="0" indent="0">
              <a:spcBef>
                <a:spcPts val="0"/>
              </a:spcBef>
              <a:buClrTx/>
              <a:buSzTx/>
              <a:buNone/>
              <a:defRPr>
                <a:latin typeface="Menlo Regular"/>
                <a:ea typeface="Menlo Regular"/>
                <a:cs typeface="Menlo Regular"/>
                <a:sym typeface="Menlo Regular"/>
              </a:defRPr>
            </a:pPr>
            <a:r>
              <a:t>auto f = make_ready_future(42);</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auto f0 = f.then([](auto a){ return a.get() + 2; });</a:t>
            </a:r>
          </a:p>
          <a:p>
            <a:pPr marL="0" indent="0">
              <a:spcBef>
                <a:spcPts val="0"/>
              </a:spcBef>
              <a:buClrTx/>
              <a:buSzTx/>
              <a:buNone/>
              <a:defRPr>
                <a:latin typeface="Menlo Regular"/>
                <a:ea typeface="Menlo Regular"/>
                <a:cs typeface="Menlo Regular"/>
                <a:sym typeface="Menlo Regular"/>
              </a:defRPr>
            </a:pPr>
            <a:r>
              <a:t>auto f1 = move(f).then([](auto a){ return a.get() + 3; });</a:t>
            </a:r>
          </a:p>
          <a:p>
            <a:pPr marL="0" indent="0">
              <a:spcBef>
                <a:spcPts val="0"/>
              </a:spcBef>
              <a:buClrTx/>
              <a:buSzTx/>
              <a:buNone/>
              <a:defRPr>
                <a:latin typeface="Menlo Regular"/>
                <a:ea typeface="Menlo Regular"/>
                <a:cs typeface="Menlo Regular"/>
                <a:sym typeface="Menlo Regular"/>
              </a:defRPr>
            </a:pPr>
          </a:p>
          <a:p>
            <a:pPr marL="0" indent="0">
              <a:spcBef>
                <a:spcPts val="0"/>
              </a:spcBef>
              <a:buClrTx/>
              <a:buSzTx/>
              <a:buNone/>
              <a:defRPr>
                <a:latin typeface="Menlo Regular"/>
                <a:ea typeface="Menlo Regular"/>
                <a:cs typeface="Menlo Regular"/>
                <a:sym typeface="Menlo Regular"/>
              </a:defRPr>
            </a:pPr>
            <a:r>
              <a:t>print("{}\n", f0.get());</a:t>
            </a:r>
          </a:p>
          <a:p>
            <a:pPr marL="0" indent="0">
              <a:spcBef>
                <a:spcPts val="0"/>
              </a:spcBef>
              <a:buClrTx/>
              <a:buSzTx/>
              <a:buNone/>
              <a:defRPr>
                <a:latin typeface="Menlo Regular"/>
                <a:ea typeface="Menlo Regular"/>
                <a:cs typeface="Menlo Regular"/>
                <a:sym typeface="Menlo Regular"/>
              </a:defRPr>
            </a:pPr>
            <a:r>
              <a:t>print("{}\n", f1.get());</a:t>
            </a:r>
          </a:p>
        </p:txBody>
      </p:sp>
      <p:sp>
        <p:nvSpPr>
          <p:cNvPr id="239" name="Slide Number"/>
          <p:cNvSpPr txBox="1"/>
          <p:nvPr>
            <p:ph type="sldNum" sz="quarter" idx="2"/>
          </p:nvPr>
        </p:nvSpPr>
        <p:spPr>
          <a:xfrm>
            <a:off x="6000501" y="6506918"/>
            <a:ext cx="1878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0" name="Rectangle"/>
          <p:cNvSpPr/>
          <p:nvPr/>
        </p:nvSpPr>
        <p:spPr>
          <a:xfrm>
            <a:off x="308826" y="2405000"/>
            <a:ext cx="11561648" cy="392113"/>
          </a:xfrm>
          <a:prstGeom prst="rect">
            <a:avLst/>
          </a:prstGeom>
          <a:solidFill>
            <a:schemeClr val="accent6">
              <a:alpha val="25000"/>
            </a:schemeClr>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The Problem"/>
          <p:cNvSpPr txBox="1"/>
          <p:nvPr>
            <p:ph type="title"/>
          </p:nvPr>
        </p:nvSpPr>
        <p:spPr>
          <a:prstGeom prst="rect">
            <a:avLst/>
          </a:prstGeom>
        </p:spPr>
        <p:txBody>
          <a:bodyPr/>
          <a:lstStyle/>
          <a:p>
            <a:pPr/>
            <a:r>
              <a:t>The Problem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lide Number"/>
          <p:cNvSpPr txBox="1"/>
          <p:nvPr>
            <p:ph type="sldNum" sz="quarter" idx="2"/>
          </p:nvPr>
        </p:nvSpPr>
        <p:spPr>
          <a:xfrm>
            <a:off x="6007283" y="6538668"/>
            <a:ext cx="174260" cy="235829"/>
          </a:xfrm>
          <a:prstGeom prst="rect">
            <a:avLst/>
          </a:prstGeom>
          <a:extLst>
            <a:ext uri="{C572A759-6A51-4108-AA02-DFA0A04FC94B}">
              <ma14:wrappingTextBoxFlag xmlns:ma14="http://schemas.microsoft.com/office/mac/drawingml/2011/main" val="1"/>
            </a:ext>
          </a:extLst>
        </p:spPr>
        <p:txBody>
          <a:bodyPr/>
          <a:lstStyle>
            <a:lvl1pPr>
              <a:defRPr sz="800">
                <a:solidFill>
                  <a:srgbClr val="FFFFFF"/>
                </a:solidFill>
                <a:uFill>
                  <a:solidFill>
                    <a:srgbClr val="FFFFFF"/>
                  </a:solidFill>
                </a:uFill>
              </a:defRPr>
            </a:lvl1pPr>
          </a:lstStyle>
          <a:p>
            <a:pPr/>
            <a:fld id="{86CB4B4D-7CA3-9044-876B-883B54F8677D}" type="slidenum"/>
          </a:p>
        </p:txBody>
      </p:sp>
      <p:pic>
        <p:nvPicPr>
          <p:cNvPr id="249" name="droppedImage.tiff" descr="droppedImage.tiff"/>
          <p:cNvPicPr>
            <a:picLocks noChangeAspect="1"/>
          </p:cNvPicPr>
          <p:nvPr/>
        </p:nvPicPr>
        <p:blipFill>
          <a:blip r:embed="rId3">
            <a:extLst/>
          </a:blip>
          <a:stretch>
            <a:fillRect/>
          </a:stretch>
        </p:blipFill>
        <p:spPr>
          <a:xfrm>
            <a:off x="3467100" y="36252"/>
            <a:ext cx="5245100" cy="677094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Trebuchet MS"/>
        <a:ea typeface="Trebuchet MS"/>
        <a:cs typeface="Trebuchet MS"/>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Trebuchet MS"/>
        <a:ea typeface="Trebuchet MS"/>
        <a:cs typeface="Trebuchet MS"/>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