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comments/comment1.xml" ContentType="application/vnd.openxmlformats-officedocument.presentationml.comments+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comments/comment2.xml" ContentType="application/vnd.openxmlformats-officedocument.presentationml.comments+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comments/comment3.xml" ContentType="application/vnd.openxmlformats-officedocument.presentationml.comments+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s/comment4.xml" ContentType="application/vnd.openxmlformats-officedocument.presentationml.comments+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comments/comment5.xml" ContentType="application/vnd.openxmlformats-officedocument.presentationml.comments+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comments/comment6.xml" ContentType="application/vnd.openxmlformats-officedocument.presentationml.comments+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comments/comment7.xml" ContentType="application/vnd.openxmlformats-officedocument.presentationml.comments+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6"/>
    <p:sldId id="342" r:id="rId97"/>
    <p:sldId id="343" r:id="rId98"/>
    <p:sldId id="344" r:id="rId99"/>
    <p:sldId id="345" r:id="rId100"/>
    <p:sldId id="346" r:id="rId101"/>
    <p:sldId id="347" r:id="rId102"/>
    <p:sldId id="348" r:id="rId103"/>
    <p:sldId id="349" r:id="rId105"/>
    <p:sldId id="350" r:id="rId106"/>
    <p:sldId id="351" r:id="rId107"/>
    <p:sldId id="352" r:id="rId108"/>
    <p:sldId id="353" r:id="rId109"/>
    <p:sldId id="354" r:id="rId110"/>
    <p:sldId id="355" r:id="rId111"/>
    <p:sldId id="356" r:id="rId112"/>
    <p:sldId id="357" r:id="rId113"/>
    <p:sldId id="358" r:id="rId114"/>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8"/>
    <p:sldId id="391" r:id="rId149"/>
    <p:sldId id="392" r:id="rId150"/>
    <p:sldId id="393" r:id="rId151"/>
    <p:sldId id="394" r:id="rId152"/>
    <p:sldId id="395" r:id="rId154"/>
    <p:sldId id="396" r:id="rId155"/>
    <p:sldId id="397" r:id="rId156"/>
    <p:sldId id="398" r:id="rId157"/>
    <p:sldId id="399" r:id="rId158"/>
    <p:sldId id="400" r:id="rId15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Sean Parent" initials="SP" lastIdx="2" clrIdx="0"/>
  <p:cmAuthor id="1" name="Dave Abrahams" initials="DA" lastIdx="5"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EF2CF"/>
          </a:solidFill>
        </a:fill>
      </a:tcStyle>
    </a:wholeTbl>
    <a:band2H>
      <a:tcTxStyle b="def" i="def"/>
      <a:tcStyle>
        <a:tcBdr/>
        <a:fill>
          <a:solidFill>
            <a:srgbClr val="E8F9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CFFB"/>
          </a:solidFill>
        </a:fill>
      </a:tcStyle>
    </a:wholeTbl>
    <a:band2H>
      <a:tcTxStyle b="def" i="def"/>
      <a:tcStyle>
        <a:tcBdr/>
        <a:fill>
          <a:solidFill>
            <a:srgbClr val="FFE8FD"/>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DCACA"/>
          </a:solidFill>
        </a:fill>
      </a:tcStyle>
    </a:wholeTbl>
    <a:band2H>
      <a:tcTxStyle b="def" i="def"/>
      <a:tcStyle>
        <a:tcBdr/>
        <a:fill>
          <a:solidFill>
            <a:srgbClr val="FE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8F44A2F1-9E1F-4B54-A3A2-5F16C0AD49E2}" styleName="">
    <a:tblBg/>
    <a:wholeTbl>
      <a:tcTxStyle b="off" i="off">
        <a:font>
          <a:latin typeface="Adobe Clean SemiLight"/>
          <a:ea typeface="Adobe Clean SemiLight"/>
          <a:cs typeface="Adobe Clean SemiLight"/>
        </a:font>
        <a:srgbClr val="000000"/>
      </a:tcTxStyle>
      <a:tcStyle>
        <a:tcBdr>
          <a:left>
            <a:ln w="25400" cap="flat">
              <a:solidFill>
                <a:srgbClr val="000000"/>
              </a:solidFill>
              <a:prstDash val="solid"/>
              <a:round/>
            </a:ln>
          </a:left>
          <a:right>
            <a:ln w="25400" cap="flat">
              <a:solidFill>
                <a:srgbClr val="000000"/>
              </a:solidFill>
              <a:prstDash val="solid"/>
              <a:round/>
            </a:ln>
          </a:right>
          <a:top>
            <a:ln w="12700" cap="flat">
              <a:solidFill>
                <a:srgbClr val="A6A6A6"/>
              </a:solidFill>
              <a:prstDash val="solid"/>
              <a:round/>
            </a:ln>
          </a:top>
          <a:bottom>
            <a:ln w="12700" cap="flat">
              <a:solidFill>
                <a:srgbClr val="A6A6A6"/>
              </a:solidFill>
              <a:prstDash val="solid"/>
              <a:round/>
            </a:ln>
          </a:bottom>
          <a:insideH>
            <a:ln w="12700" cap="flat">
              <a:solidFill>
                <a:srgbClr val="A6A6A6"/>
              </a:solidFill>
              <a:prstDash val="solid"/>
              <a:round/>
            </a:ln>
          </a:insideH>
          <a:insideV>
            <a:ln w="254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dobe Clean SemiLight"/>
          <a:ea typeface="Adobe Clean SemiLight"/>
          <a:cs typeface="Adobe Clean SemiLight"/>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Col>
    <a:lastRow>
      <a:tcTxStyle b="off" i="off">
        <a:font>
          <a:latin typeface="Adobe Clean SemiLight"/>
          <a:ea typeface="Adobe Clean SemiLight"/>
          <a:cs typeface="Adobe Clean SemiLight"/>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ff" i="off">
        <a:font>
          <a:latin typeface="Adobe Clean SemiLight"/>
          <a:ea typeface="Adobe Clean SemiLight"/>
          <a:cs typeface="Adobe Clean SemiLight"/>
        </a:font>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comments" Target="comments/comment1.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comments" Target="comments/comment2.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comments" Target="comments/comment3.xml"/><Relationship Id="rId96" Type="http://schemas.openxmlformats.org/officeDocument/2006/relationships/slide" Target="slides/slide86.xml"/><Relationship Id="rId97" Type="http://schemas.openxmlformats.org/officeDocument/2006/relationships/slide" Target="slides/slide87.xml"/><Relationship Id="rId98" Type="http://schemas.openxmlformats.org/officeDocument/2006/relationships/slide" Target="slides/slide88.xml"/><Relationship Id="rId99" Type="http://schemas.openxmlformats.org/officeDocument/2006/relationships/slide" Target="slides/slide89.xml"/><Relationship Id="rId100" Type="http://schemas.openxmlformats.org/officeDocument/2006/relationships/slide" Target="slides/slide90.xml"/><Relationship Id="rId101" Type="http://schemas.openxmlformats.org/officeDocument/2006/relationships/slide" Target="slides/slide91.xml"/><Relationship Id="rId102" Type="http://schemas.openxmlformats.org/officeDocument/2006/relationships/slide" Target="slides/slide92.xml"/><Relationship Id="rId103" Type="http://schemas.openxmlformats.org/officeDocument/2006/relationships/slide" Target="slides/slide93.xml"/><Relationship Id="rId104" Type="http://schemas.openxmlformats.org/officeDocument/2006/relationships/comments" Target="comments/comment4.xml"/><Relationship Id="rId105" Type="http://schemas.openxmlformats.org/officeDocument/2006/relationships/slide" Target="slides/slide94.xml"/><Relationship Id="rId106" Type="http://schemas.openxmlformats.org/officeDocument/2006/relationships/slide" Target="slides/slide95.xml"/><Relationship Id="rId107" Type="http://schemas.openxmlformats.org/officeDocument/2006/relationships/slide" Target="slides/slide96.xml"/><Relationship Id="rId108" Type="http://schemas.openxmlformats.org/officeDocument/2006/relationships/slide" Target="slides/slide97.xml"/><Relationship Id="rId109" Type="http://schemas.openxmlformats.org/officeDocument/2006/relationships/slide" Target="slides/slide98.xml"/><Relationship Id="rId110" Type="http://schemas.openxmlformats.org/officeDocument/2006/relationships/slide" Target="slides/slide99.xml"/><Relationship Id="rId111" Type="http://schemas.openxmlformats.org/officeDocument/2006/relationships/slide" Target="slides/slide100.xml"/><Relationship Id="rId112" Type="http://schemas.openxmlformats.org/officeDocument/2006/relationships/slide" Target="slides/slide101.xml"/><Relationship Id="rId113" Type="http://schemas.openxmlformats.org/officeDocument/2006/relationships/slide" Target="slides/slide102.xml"/><Relationship Id="rId114" Type="http://schemas.openxmlformats.org/officeDocument/2006/relationships/slide" Target="slides/slide103.xml"/><Relationship Id="rId115" Type="http://schemas.openxmlformats.org/officeDocument/2006/relationships/comments" Target="comments/comment5.xml"/><Relationship Id="rId116" Type="http://schemas.openxmlformats.org/officeDocument/2006/relationships/slide" Target="slides/slide104.xml"/><Relationship Id="rId117" Type="http://schemas.openxmlformats.org/officeDocument/2006/relationships/slide" Target="slides/slide105.xml"/><Relationship Id="rId118" Type="http://schemas.openxmlformats.org/officeDocument/2006/relationships/slide" Target="slides/slide106.xml"/><Relationship Id="rId119" Type="http://schemas.openxmlformats.org/officeDocument/2006/relationships/slide" Target="slides/slide107.xml"/><Relationship Id="rId120" Type="http://schemas.openxmlformats.org/officeDocument/2006/relationships/slide" Target="slides/slide108.xml"/><Relationship Id="rId121" Type="http://schemas.openxmlformats.org/officeDocument/2006/relationships/slide" Target="slides/slide109.xml"/><Relationship Id="rId122" Type="http://schemas.openxmlformats.org/officeDocument/2006/relationships/slide" Target="slides/slide110.xml"/><Relationship Id="rId123" Type="http://schemas.openxmlformats.org/officeDocument/2006/relationships/slide" Target="slides/slide111.xml"/><Relationship Id="rId124" Type="http://schemas.openxmlformats.org/officeDocument/2006/relationships/slide" Target="slides/slide112.xml"/><Relationship Id="rId125" Type="http://schemas.openxmlformats.org/officeDocument/2006/relationships/slide" Target="slides/slide113.xml"/><Relationship Id="rId126" Type="http://schemas.openxmlformats.org/officeDocument/2006/relationships/slide" Target="slides/slide114.xml"/><Relationship Id="rId127" Type="http://schemas.openxmlformats.org/officeDocument/2006/relationships/slide" Target="slides/slide115.xml"/><Relationship Id="rId128" Type="http://schemas.openxmlformats.org/officeDocument/2006/relationships/slide" Target="slides/slide116.xml"/><Relationship Id="rId129" Type="http://schemas.openxmlformats.org/officeDocument/2006/relationships/slide" Target="slides/slide117.xml"/><Relationship Id="rId130" Type="http://schemas.openxmlformats.org/officeDocument/2006/relationships/slide" Target="slides/slide118.xml"/><Relationship Id="rId131" Type="http://schemas.openxmlformats.org/officeDocument/2006/relationships/slide" Target="slides/slide119.xml"/><Relationship Id="rId132" Type="http://schemas.openxmlformats.org/officeDocument/2006/relationships/slide" Target="slides/slide120.xml"/><Relationship Id="rId133" Type="http://schemas.openxmlformats.org/officeDocument/2006/relationships/slide" Target="slides/slide121.xml"/><Relationship Id="rId134" Type="http://schemas.openxmlformats.org/officeDocument/2006/relationships/slide" Target="slides/slide122.xml"/><Relationship Id="rId135" Type="http://schemas.openxmlformats.org/officeDocument/2006/relationships/slide" Target="slides/slide123.xml"/><Relationship Id="rId136" Type="http://schemas.openxmlformats.org/officeDocument/2006/relationships/slide" Target="slides/slide124.xml"/><Relationship Id="rId137" Type="http://schemas.openxmlformats.org/officeDocument/2006/relationships/slide" Target="slides/slide125.xml"/><Relationship Id="rId138" Type="http://schemas.openxmlformats.org/officeDocument/2006/relationships/slide" Target="slides/slide126.xml"/><Relationship Id="rId139" Type="http://schemas.openxmlformats.org/officeDocument/2006/relationships/slide" Target="slides/slide127.xml"/><Relationship Id="rId140" Type="http://schemas.openxmlformats.org/officeDocument/2006/relationships/slide" Target="slides/slide128.xml"/><Relationship Id="rId141" Type="http://schemas.openxmlformats.org/officeDocument/2006/relationships/slide" Target="slides/slide129.xml"/><Relationship Id="rId142" Type="http://schemas.openxmlformats.org/officeDocument/2006/relationships/slide" Target="slides/slide130.xml"/><Relationship Id="rId143" Type="http://schemas.openxmlformats.org/officeDocument/2006/relationships/slide" Target="slides/slide131.xml"/><Relationship Id="rId144" Type="http://schemas.openxmlformats.org/officeDocument/2006/relationships/slide" Target="slides/slide132.xml"/><Relationship Id="rId145" Type="http://schemas.openxmlformats.org/officeDocument/2006/relationships/slide" Target="slides/slide133.xml"/><Relationship Id="rId146" Type="http://schemas.openxmlformats.org/officeDocument/2006/relationships/slide" Target="slides/slide134.xml"/><Relationship Id="rId147" Type="http://schemas.openxmlformats.org/officeDocument/2006/relationships/comments" Target="comments/comment6.xml"/><Relationship Id="rId148" Type="http://schemas.openxmlformats.org/officeDocument/2006/relationships/slide" Target="slides/slide135.xml"/><Relationship Id="rId149" Type="http://schemas.openxmlformats.org/officeDocument/2006/relationships/slide" Target="slides/slide136.xml"/><Relationship Id="rId150" Type="http://schemas.openxmlformats.org/officeDocument/2006/relationships/slide" Target="slides/slide137.xml"/><Relationship Id="rId151" Type="http://schemas.openxmlformats.org/officeDocument/2006/relationships/slide" Target="slides/slide138.xml"/><Relationship Id="rId152" Type="http://schemas.openxmlformats.org/officeDocument/2006/relationships/slide" Target="slides/slide139.xml"/><Relationship Id="rId153" Type="http://schemas.openxmlformats.org/officeDocument/2006/relationships/comments" Target="comments/comment7.xml"/><Relationship Id="rId154" Type="http://schemas.openxmlformats.org/officeDocument/2006/relationships/slide" Target="slides/slide140.xml"/><Relationship Id="rId155" Type="http://schemas.openxmlformats.org/officeDocument/2006/relationships/slide" Target="slides/slide141.xml"/><Relationship Id="rId156" Type="http://schemas.openxmlformats.org/officeDocument/2006/relationships/slide" Target="slides/slide142.xml"/><Relationship Id="rId157" Type="http://schemas.openxmlformats.org/officeDocument/2006/relationships/slide" Target="slides/slide143.xml"/><Relationship Id="rId158" Type="http://schemas.openxmlformats.org/officeDocument/2006/relationships/slide" Target="slides/slide144.xml"/><Relationship Id="rId159" Type="http://schemas.openxmlformats.org/officeDocument/2006/relationships/slide" Target="slides/slide145.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3-10-01T15:45:14.918" idx="1">
    <p:pos x="7597" y="321"/>
    <p:text>Code draft for zip_vector -
https://godbolt.org/z/6b89dd4Kr</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23-10-04T23:04:22.718" idx="1">
    <p:pos x="7363" y="4982"/>
    <p:text>I'm concerned about APIs that pass out mutable references to parts.  I guess "don't do that unless you have no invariant on that value"...</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23-10-06T09:05:10.481" idx="2">
    <p:pos x="11243" y="2684"/>
    <p:text>If there's time, move the diagram down in this sequence</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23-10-06T09:31:44.950" idx="3">
    <p:pos x="11640" y="4030"/>
    <p:text>Therre's a little pulsue in the transition animation of text</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23-10-06T09:55:50.076" idx="4">
    <p:pos x="10968" y="422"/>
    <p:text>Could use a diagram</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1" dt="2023-10-01T13:39:28.628" idx="5">
    <p:pos x="12020" y="4382"/>
    <p:text>[S] After we've reviewed the contract, Sean is going to look for raw loops and tell you he can't verify the postconditions hold.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3-10-03T14:11:43.297" idx="2">
    <p:pos x="7624" y="232"/>
    <p:text>https://godbolt.org/z/WcdeY8v69
Q: I think this is more clear than making an alias argument. Agree?
Should probably add the animation to the side if we have time.
Should we make the “Observing an object under mutation is a contract violation” it’s own slide?</p:text>
    <p:extLst>
      <p:ext uri="{C676402C-5697-4E1C-873F-D02D1690AC5C}">
        <p15:threadingInfo xmlns:p15="http://schemas.microsoft.com/office/powerpoint/2012/main" timeZoneBias="48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74" name="Shape 374"/>
          <p:cNvSpPr/>
          <p:nvPr>
            <p:ph type="sldImg"/>
          </p:nvPr>
        </p:nvSpPr>
        <p:spPr>
          <a:xfrm>
            <a:off x="1143000" y="685800"/>
            <a:ext cx="4572000" cy="3429000"/>
          </a:xfrm>
          <a:prstGeom prst="rect">
            <a:avLst/>
          </a:prstGeom>
        </p:spPr>
        <p:txBody>
          <a:bodyPr/>
          <a:lstStyle/>
          <a:p>
            <a:pPr/>
          </a:p>
        </p:txBody>
      </p:sp>
      <p:sp>
        <p:nvSpPr>
          <p:cNvPr id="375" name="Shape 3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Adobe Clean"/>
      </a:defRPr>
    </a:lvl1pPr>
    <a:lvl2pPr indent="228600" defTabSz="1828800" latinLnBrk="0">
      <a:defRPr sz="2400">
        <a:latin typeface="+mn-lt"/>
        <a:ea typeface="+mn-ea"/>
        <a:cs typeface="+mn-cs"/>
        <a:sym typeface="Adobe Clean"/>
      </a:defRPr>
    </a:lvl2pPr>
    <a:lvl3pPr indent="457200" defTabSz="1828800" latinLnBrk="0">
      <a:defRPr sz="2400">
        <a:latin typeface="+mn-lt"/>
        <a:ea typeface="+mn-ea"/>
        <a:cs typeface="+mn-cs"/>
        <a:sym typeface="Adobe Clean"/>
      </a:defRPr>
    </a:lvl3pPr>
    <a:lvl4pPr indent="685800" defTabSz="1828800" latinLnBrk="0">
      <a:defRPr sz="2400">
        <a:latin typeface="+mn-lt"/>
        <a:ea typeface="+mn-ea"/>
        <a:cs typeface="+mn-cs"/>
        <a:sym typeface="Adobe Clean"/>
      </a:defRPr>
    </a:lvl4pPr>
    <a:lvl5pPr indent="914400" defTabSz="1828800" latinLnBrk="0">
      <a:defRPr sz="2400">
        <a:latin typeface="+mn-lt"/>
        <a:ea typeface="+mn-ea"/>
        <a:cs typeface="+mn-cs"/>
        <a:sym typeface="Adobe Clean"/>
      </a:defRPr>
    </a:lvl5pPr>
    <a:lvl6pPr indent="1143000" defTabSz="1828800" latinLnBrk="0">
      <a:defRPr sz="2400">
        <a:latin typeface="+mn-lt"/>
        <a:ea typeface="+mn-ea"/>
        <a:cs typeface="+mn-cs"/>
        <a:sym typeface="Adobe Clean"/>
      </a:defRPr>
    </a:lvl6pPr>
    <a:lvl7pPr indent="1371600" defTabSz="1828800" latinLnBrk="0">
      <a:defRPr sz="2400">
        <a:latin typeface="+mn-lt"/>
        <a:ea typeface="+mn-ea"/>
        <a:cs typeface="+mn-cs"/>
        <a:sym typeface="Adobe Clean"/>
      </a:defRPr>
    </a:lvl7pPr>
    <a:lvl8pPr indent="1600200" defTabSz="1828800" latinLnBrk="0">
      <a:defRPr sz="2400">
        <a:latin typeface="+mn-lt"/>
        <a:ea typeface="+mn-ea"/>
        <a:cs typeface="+mn-cs"/>
        <a:sym typeface="Adobe Clean"/>
      </a:defRPr>
    </a:lvl8pPr>
    <a:lvl9pPr indent="1828800" defTabSz="1828800" latinLnBrk="0">
      <a:defRPr sz="2400">
        <a:latin typeface="+mn-lt"/>
        <a:ea typeface="+mn-ea"/>
        <a:cs typeface="+mn-cs"/>
        <a:sym typeface="Adobe Cle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0.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11.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12.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13.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14.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15.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16.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17.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18.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119.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0.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21.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122.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123.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Relationships>

</file>

<file path=ppt/notesSlides/_rels/notesSlide124.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125.xml.rels><?xml version="1.0" encoding="UTF-8"?>
<Relationships xmlns="http://schemas.openxmlformats.org/package/2006/relationships"><Relationship Id="rId1" Type="http://schemas.openxmlformats.org/officeDocument/2006/relationships/slide" Target="../slides/slide141.xml"/><Relationship Id="rId2" Type="http://schemas.openxmlformats.org/officeDocument/2006/relationships/notesMaster" Target="../notesMasters/notesMaster1.xml"/></Relationships>

</file>

<file path=ppt/notesSlides/_rels/notesSlide126.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127.xml.rels><?xml version="1.0" encoding="UTF-8"?>
<Relationships xmlns="http://schemas.openxmlformats.org/package/2006/relationships"><Relationship Id="rId1" Type="http://schemas.openxmlformats.org/officeDocument/2006/relationships/slide" Target="../slides/slide143.xml"/><Relationship Id="rId2" Type="http://schemas.openxmlformats.org/officeDocument/2006/relationships/notesMaster" Target="../notesMasters/notesMaster1.xml"/></Relationships>

</file>

<file path=ppt/notesSlides/_rels/notesSlide128.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129.xml.rels><?xml version="1.0" encoding="UTF-8"?>
<Relationships xmlns="http://schemas.openxmlformats.org/package/2006/relationships"><Relationship Id="rId1" Type="http://schemas.openxmlformats.org/officeDocument/2006/relationships/slide" Target="../slides/slide14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D: Hi everybody, I'm Dave Abrahams from Adobe</a:t>
            </a:r>
          </a:p>
          <a:p>
            <a:pPr/>
            <a:r>
              <a:t>S: I'm Sean Parent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hape 485"/>
          <p:cNvSpPr/>
          <p:nvPr>
            <p:ph type="sldImg"/>
          </p:nvPr>
        </p:nvSpPr>
        <p:spPr>
          <a:prstGeom prst="rect">
            <a:avLst/>
          </a:prstGeom>
        </p:spPr>
        <p:txBody>
          <a:bodyPr/>
          <a:lstStyle/>
          <a:p>
            <a:pPr/>
          </a:p>
        </p:txBody>
      </p:sp>
      <p:sp>
        <p:nvSpPr>
          <p:cNvPr id="486" name="Shape 486"/>
          <p:cNvSpPr/>
          <p:nvPr>
            <p:ph type="body" sz="quarter" idx="1"/>
          </p:nvPr>
        </p:nvSpPr>
        <p:spPr>
          <a:prstGeom prst="rect">
            <a:avLst/>
          </a:prstGeom>
        </p:spPr>
        <p:txBody>
          <a:bodyPr/>
          <a:lstStyle/>
          <a:p>
            <a:pPr/>
            <a:r>
              <a:t>D: Recognizing that, in the mid 1980s Bertrand Meyer took Hoare Logic and shaped it into a discipline for software engineering that he called “Design By Contract.”</a:t>
            </a:r>
          </a:p>
          <a:p>
            <a:pPr/>
          </a:p>
          <a:p>
            <a:pPr/>
            <a:r>
              <a:t>Meyer describes contracts as the precise specification of obligations between software components.</a:t>
            </a:r>
          </a:p>
          <a:p>
            <a:pPr/>
          </a:p>
          <a:p>
            <a:pPr/>
            <a:r>
              <a:t>S:  So they're just rules about how one piece of code interacts with another?</a:t>
            </a:r>
          </a:p>
          <a:p>
            <a:pPr/>
          </a:p>
          <a:p>
            <a:pPr/>
            <a:r>
              <a:t>D: That it.  The basics come straight from Hoare, but Meyer asks a different question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7" name="Shape 1407"/>
          <p:cNvSpPr/>
          <p:nvPr>
            <p:ph type="sldImg"/>
          </p:nvPr>
        </p:nvSpPr>
        <p:spPr>
          <a:prstGeom prst="rect">
            <a:avLst/>
          </a:prstGeom>
        </p:spPr>
        <p:txBody>
          <a:bodyPr/>
          <a:lstStyle/>
          <a:p>
            <a:pPr/>
          </a:p>
        </p:txBody>
      </p:sp>
      <p:sp>
        <p:nvSpPr>
          <p:cNvPr id="1408" name="Shape 1408"/>
          <p:cNvSpPr/>
          <p:nvPr>
            <p:ph type="body" sz="quarter" idx="1"/>
          </p:nvPr>
        </p:nvSpPr>
        <p:spPr>
          <a:prstGeom prst="rect">
            <a:avLst/>
          </a:prstGeom>
        </p:spPr>
        <p:txBody>
          <a:bodyPr/>
          <a:lstStyle/>
          <a:p>
            <a:pPr marL="228600" indent="-228600">
              <a:buSzPct val="100000"/>
              <a:buChar char="-"/>
            </a:pPr>
            <a:r>
              <a:t>S: The picture hasn't changed much. </a:t>
            </a:r>
          </a:p>
          <a:p>
            <a:pPr lvl="1" marL="457200" indent="-228600">
              <a:buSzPct val="100000"/>
              <a:buChar char="-"/>
            </a:pPr>
            <a:r>
              <a:t>We need them when cleaning up unmanaged resources. But that's rare; use RAII.</a:t>
            </a:r>
          </a:p>
          <a:p>
            <a:pPr lvl="1" marL="457200" indent="-228600">
              <a:buSzPct val="100000"/>
              <a:buChar char="-"/>
            </a:pPr>
            <a:r>
              <a:t>Error reporting and recovery</a:t>
            </a:r>
          </a:p>
          <a:p>
            <a:pPr lvl="1" marL="457200" indent="-228600">
              <a:buSzPct val="100000"/>
              <a:buChar char="-"/>
            </a:pPr>
            <a:r>
              <a:t>Unless the type has all default destruction and assignment operators, we may need  to catch in non-const member functions to ensure the object is discardable</a:t>
            </a:r>
          </a:p>
          <a:p>
            <a:pPr lvl="2" marL="685800" indent="-228600">
              <a:buSzPct val="100000"/>
              <a:buChar char="-"/>
            </a:pPr>
            <a:r>
              <a:t> One more vote for the rule of zero.</a:t>
            </a:r>
          </a:p>
          <a:p>
            <a:pPr lvl="1" marL="457200" indent="-228600">
              <a:buSzPct val="100000"/>
              <a:buChar char="-"/>
            </a:pPr>
            <a:r>
              <a:t>Sometimes, you can use try/catch to give a strong guarantee, such as we did in push_back.</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Shape 1413"/>
          <p:cNvSpPr/>
          <p:nvPr>
            <p:ph type="sldImg"/>
          </p:nvPr>
        </p:nvSpPr>
        <p:spPr>
          <a:prstGeom prst="rect">
            <a:avLst/>
          </a:prstGeom>
        </p:spPr>
        <p:txBody>
          <a:bodyPr/>
          <a:lstStyle/>
          <a:p>
            <a:pPr/>
          </a:p>
        </p:txBody>
      </p:sp>
      <p:sp>
        <p:nvSpPr>
          <p:cNvPr id="1414" name="Shape 1414"/>
          <p:cNvSpPr/>
          <p:nvPr>
            <p:ph type="body" sz="quarter" idx="1"/>
          </p:nvPr>
        </p:nvSpPr>
        <p:spPr>
          <a:prstGeom prst="rect">
            <a:avLst/>
          </a:prstGeom>
        </p:spPr>
        <p:txBody>
          <a:bodyPr/>
          <a:lstStyle/>
          <a:p>
            <a:pPr lvl="1" marL="457200" indent="-228600">
              <a:buSzPct val="100000"/>
              <a:buChar char="-"/>
            </a:pPr>
            <a:r>
              <a:t>S: Because a zip_vector is always discardable, you can see that push_back was fine before we did the analysis. The analysis allowed us to provide a strong guarantee, but the implementation would have been correct either way.  </a:t>
            </a:r>
          </a:p>
          <a:p>
            <a:pPr lvl="1" marL="457200" indent="-228600">
              <a:buSzPct val="100000"/>
              <a:buChar char="-"/>
            </a:pPr>
          </a:p>
          <a:p>
            <a:pPr lvl="1" marL="457200" indent="-228600">
              <a:buSzPct val="100000"/>
              <a:buChar char="-"/>
            </a:pPr>
            <a:r>
              <a:t>D: Wow, this approach makes writing correct code a lot easier.</a:t>
            </a:r>
          </a:p>
          <a:p>
            <a:pPr/>
          </a:p>
          <a:p>
            <a:pPr lvl="1" marL="457200" indent="-228600">
              <a:buSzPct val="100000"/>
              <a:buChar char="-"/>
            </a:pPr>
            <a:r>
              <a:t>D: Okay, but the previous simple invariant of matching lengths is a lie if we let this broken state leak out of our mutation. Now, we have to update it to include this partially-mutated state.</a:t>
            </a:r>
          </a:p>
          <a:p>
            <a:pPr lvl="1" marL="457200" indent="-228600">
              <a:buSzPct val="100000"/>
              <a:buChar char="-"/>
            </a:pPr>
          </a:p>
          <a:p>
            <a:pPr lvl="1" marL="457200" indent="-228600">
              <a:buSzPct val="100000"/>
              <a:buChar char="-"/>
            </a:pPr>
            <a:r>
              <a:t>S: No, I don't think we do.  Remember, we said invariants describe the states client can observe. But we know only an incorrect client observes a meaningless value. Our invariant works fine.</a:t>
            </a:r>
          </a:p>
          <a:p>
            <a:pPr lvl="1" marL="457200" indent="-228600">
              <a:buSzPct val="100000"/>
              <a:buChar char="-"/>
            </a:pPr>
            <a:r>
              <a:t>D: Sean, you're blowing my mind. Upholding invariants is totally baked into my way of thinking. </a:t>
            </a:r>
          </a:p>
          <a:p>
            <a:pPr lvl="1" marL="457200" indent="-228600">
              <a:buSzPct val="100000"/>
              <a:buChar char="-"/>
            </a:pPr>
          </a:p>
          <a:p>
            <a:pPr lvl="1" marL="457200" indent="-228600">
              <a:buSzPct val="100000"/>
              <a:buChar char="-"/>
            </a:pPr>
            <a:r>
              <a:t>This is hard for me to say, but let's update the guarantees for your system.</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Shape 1419"/>
          <p:cNvSpPr/>
          <p:nvPr>
            <p:ph type="sldImg"/>
          </p:nvPr>
        </p:nvSpPr>
        <p:spPr>
          <a:prstGeom prst="rect">
            <a:avLst/>
          </a:prstGeom>
        </p:spPr>
        <p:txBody>
          <a:bodyPr/>
          <a:lstStyle/>
          <a:p>
            <a:pPr/>
          </a:p>
        </p:txBody>
      </p:sp>
      <p:sp>
        <p:nvSpPr>
          <p:cNvPr id="1420" name="Shape 1420"/>
          <p:cNvSpPr/>
          <p:nvPr>
            <p:ph type="body" sz="quarter" idx="1"/>
          </p:nvPr>
        </p:nvSpPr>
        <p:spPr>
          <a:prstGeom prst="rect">
            <a:avLst/>
          </a:prstGeom>
        </p:spPr>
        <p:txBody>
          <a:bodyPr/>
          <a:lstStyle/>
          <a:p>
            <a:pPr/>
            <a:r>
              <a:t>All we need to do is update the basic guarantee to allow discardability.  And I think, because "the basic guarantee" already means something, it deserves a new name</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Shape 1425"/>
          <p:cNvSpPr/>
          <p:nvPr>
            <p:ph type="sldImg"/>
          </p:nvPr>
        </p:nvSpPr>
        <p:spPr>
          <a:prstGeom prst="rect">
            <a:avLst/>
          </a:prstGeom>
        </p:spPr>
        <p:txBody>
          <a:bodyPr/>
          <a:lstStyle/>
          <a:p>
            <a:pPr/>
          </a:p>
        </p:txBody>
      </p:sp>
      <p:sp>
        <p:nvSpPr>
          <p:cNvPr id="1426" name="Shape 1426"/>
          <p:cNvSpPr/>
          <p:nvPr>
            <p:ph type="body" sz="quarter" idx="1"/>
          </p:nvPr>
        </p:nvSpPr>
        <p:spPr>
          <a:prstGeom prst="rect">
            <a:avLst/>
          </a:prstGeom>
        </p:spPr>
        <p:txBody>
          <a:bodyPr/>
          <a:lstStyle>
            <a:lvl1pPr marL="228600" indent="-228600">
              <a:buSzPct val="100000"/>
              <a:buChar char="-"/>
            </a:lvl1pPr>
          </a:lstStyle>
          <a:p>
            <a:pPr/>
            <a:r>
              <a:t>D: The minimal guarantee - if an error occurs, the object is discardable, and no resources leak.</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0" name="Shape 1430"/>
          <p:cNvSpPr/>
          <p:nvPr>
            <p:ph type="sldImg"/>
          </p:nvPr>
        </p:nvSpPr>
        <p:spPr>
          <a:prstGeom prst="rect">
            <a:avLst/>
          </a:prstGeom>
        </p:spPr>
        <p:txBody>
          <a:bodyPr/>
          <a:lstStyle/>
          <a:p>
            <a:pPr/>
          </a:p>
        </p:txBody>
      </p:sp>
      <p:sp>
        <p:nvSpPr>
          <p:cNvPr id="1431" name="Shape 1431"/>
          <p:cNvSpPr/>
          <p:nvPr>
            <p:ph type="body" sz="quarter" idx="1"/>
          </p:nvPr>
        </p:nvSpPr>
        <p:spPr>
          <a:prstGeom prst="rect">
            <a:avLst/>
          </a:prstGeom>
        </p:spPr>
        <p:txBody>
          <a:bodyPr/>
          <a:lstStyle/>
          <a:p>
            <a:pPr marL="228600" indent="-228600">
              <a:buSzPct val="100000"/>
              <a:buChar char="-"/>
            </a:pPr>
            <a:r>
              <a:t>S: So now that I've convinced you to accept my theory of exceptions, let's wrap this up. </a:t>
            </a:r>
          </a:p>
          <a:p>
            <a:pPr marL="228600" indent="-228600">
              <a:buSzPct val="100000"/>
              <a:buChar char="-"/>
            </a:pPr>
            <a:r>
              <a:t>I've also shown you that we can capture the essence of our types and operations directly in code, without a single line of documentation.</a:t>
            </a:r>
          </a:p>
          <a:p>
            <a:pPr marL="228600" indent="-228600">
              <a:buSzPct val="100000"/>
              <a:buChar char="-"/>
            </a:pPr>
          </a:p>
          <a:p>
            <a:pPr marL="228600" indent="-228600">
              <a:buSzPct val="100000"/>
              <a:buChar char="-"/>
            </a:pPr>
            <a:r>
              <a:t>D: Can we review... Could you show the complete interface for our implemented operations, without any function bodies?</a:t>
            </a:r>
          </a:p>
          <a:p>
            <a:pPr marL="228600" indent="-228600">
              <a:buSzPct val="100000"/>
              <a:buChar char="-"/>
            </a:pPr>
          </a:p>
          <a:p>
            <a:pPr marL="228600" indent="-228600">
              <a:buSzPct val="100000"/>
              <a:buChar char="-"/>
            </a:pPr>
            <a:r>
              <a:t>S: Here you go</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6" name="Shape 1436"/>
          <p:cNvSpPr/>
          <p:nvPr>
            <p:ph type="sldImg"/>
          </p:nvPr>
        </p:nvSpPr>
        <p:spPr>
          <a:prstGeom prst="rect">
            <a:avLst/>
          </a:prstGeom>
        </p:spPr>
        <p:txBody>
          <a:bodyPr/>
          <a:lstStyle/>
          <a:p>
            <a:pPr/>
          </a:p>
        </p:txBody>
      </p:sp>
      <p:sp>
        <p:nvSpPr>
          <p:cNvPr id="1437" name="Shape 1437"/>
          <p:cNvSpPr/>
          <p:nvPr>
            <p:ph type="body" sz="quarter" idx="1"/>
          </p:nvPr>
        </p:nvSpPr>
        <p:spPr>
          <a:prstGeom prst="rect">
            <a:avLst/>
          </a:prstGeom>
        </p:spPr>
        <p:txBody>
          <a:bodyPr/>
          <a:lstStyle/>
          <a:p>
            <a:pPr marL="228600" indent="-228600">
              <a:buSzPct val="100000"/>
              <a:buChar char="-"/>
            </a:pPr>
            <a:r>
              <a:t>D: If provided just this interface, what is a zip_vector? </a:t>
            </a:r>
          </a:p>
          <a:p>
            <a:pPr marL="228600" indent="-228600">
              <a:buSzPct val="100000"/>
              <a:buChar char="-"/>
            </a:pPr>
            <a:r>
              <a:t>S: You can't tell just from this. You need to see the whole zip_vector interface to understand what zip_vector is. Even the invariant is incomplete without the other operations.</a:t>
            </a:r>
          </a:p>
          <a:p>
            <a:pPr marL="228600" indent="-228600">
              <a:buSzPct val="100000"/>
              <a:buChar char="-"/>
            </a:pPr>
            <a:r>
              <a:t>D: Okay, can you show the complete interface for our implemented operations?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2" name="Shape 1442"/>
          <p:cNvSpPr/>
          <p:nvPr>
            <p:ph type="sldImg"/>
          </p:nvPr>
        </p:nvSpPr>
        <p:spPr>
          <a:prstGeom prst="rect">
            <a:avLst/>
          </a:prstGeom>
        </p:spPr>
        <p:txBody>
          <a:bodyPr/>
          <a:lstStyle/>
          <a:p>
            <a:pPr/>
          </a:p>
        </p:txBody>
      </p:sp>
      <p:sp>
        <p:nvSpPr>
          <p:cNvPr id="1443" name="Shape 1443"/>
          <p:cNvSpPr/>
          <p:nvPr>
            <p:ph type="body" sz="quarter" idx="1"/>
          </p:nvPr>
        </p:nvSpPr>
        <p:spPr>
          <a:prstGeom prst="rect">
            <a:avLst/>
          </a:prstGeom>
        </p:spPr>
        <p:txBody>
          <a:bodyPr/>
          <a:lstStyle/>
          <a:p>
            <a:pPr marL="228600" indent="-228600">
              <a:buSzPct val="100000"/>
              <a:buChar char="-"/>
            </a:pPr>
            <a:r>
              <a:t>S: I think this tells you exactly what zip_vector is about.</a:t>
            </a:r>
          </a:p>
          <a:p>
            <a:pPr marL="228600" indent="-228600">
              <a:buSzPct val="100000"/>
              <a:buChar char="-"/>
            </a:pPr>
            <a:r>
              <a:t>D: Sean, can you  help me read this?  Just walk me through it.  Actually, you know what? never mind. Let's focus on `push_back()`.</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Shape 1449"/>
          <p:cNvSpPr/>
          <p:nvPr>
            <p:ph type="sldImg"/>
          </p:nvPr>
        </p:nvSpPr>
        <p:spPr>
          <a:prstGeom prst="rect">
            <a:avLst/>
          </a:prstGeom>
        </p:spPr>
        <p:txBody>
          <a:bodyPr/>
          <a:lstStyle/>
          <a:p>
            <a:pPr/>
          </a:p>
        </p:txBody>
      </p:sp>
      <p:sp>
        <p:nvSpPr>
          <p:cNvPr id="1450" name="Shape 1450"/>
          <p:cNvSpPr/>
          <p:nvPr>
            <p:ph type="body" sz="quarter" idx="1"/>
          </p:nvPr>
        </p:nvSpPr>
        <p:spPr>
          <a:prstGeom prst="rect">
            <a:avLst/>
          </a:prstGeom>
        </p:spPr>
        <p:txBody>
          <a:bodyPr/>
          <a:lstStyle/>
          <a:p>
            <a:pPr marL="228600" indent="-228600">
              <a:buSzPct val="100000"/>
              <a:buChar char="-"/>
            </a:pPr>
            <a:r>
              <a:t>D: Can you tell me what this says in English?</a:t>
            </a:r>
          </a:p>
          <a:p>
            <a:pPr marL="228600" indent="-228600">
              <a:buSzPct val="100000"/>
              <a:buChar char="-"/>
            </a:pPr>
            <a:r>
              <a:t>S: Well, ➡️ the size increases by one ➡️ and the last element is equal to e ➡️ and the rest of the elements are the same as they were before. </a:t>
            </a:r>
          </a:p>
          <a:p>
            <a:pPr marL="228600" indent="-228600">
              <a:buSzPct val="100000"/>
              <a:buChar char="-"/>
            </a:pPr>
            <a:r>
              <a:t>D: No, I mean, forget about the checking clauses.  Just tell me what this function does.</a:t>
            </a:r>
          </a:p>
          <a:p>
            <a:pPr marL="228600" indent="-228600">
              <a:buSzPct val="100000"/>
              <a:buChar char="-"/>
            </a:pPr>
            <a:r>
              <a:t>S: It appends `e`.</a:t>
            </a:r>
          </a:p>
          <a:p>
            <a:pPr marL="228600" indent="-228600">
              <a:buSzPct val="100000"/>
              <a:buChar char="-"/>
            </a:pPr>
            <a:r>
              <a:t>D: OK I know this isn't your jam, but would you mind terribly if I wrote that down?</a:t>
            </a:r>
          </a:p>
          <a:p>
            <a:pPr marL="228600" indent="-228600">
              <a:buSzPct val="100000"/>
              <a:buChar char="-"/>
            </a:pPr>
            <a:r>
              <a:t>S: Knock yourself out.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6" name="Shape 1456"/>
          <p:cNvSpPr/>
          <p:nvPr>
            <p:ph type="sldImg"/>
          </p:nvPr>
        </p:nvSpPr>
        <p:spPr>
          <a:prstGeom prst="rect">
            <a:avLst/>
          </a:prstGeom>
        </p:spPr>
        <p:txBody>
          <a:bodyPr/>
          <a:lstStyle/>
          <a:p>
            <a:pPr/>
          </a:p>
        </p:txBody>
      </p:sp>
      <p:sp>
        <p:nvSpPr>
          <p:cNvPr id="1457" name="Shape 1457"/>
          <p:cNvSpPr/>
          <p:nvPr>
            <p:ph type="body" sz="quarter" idx="1"/>
          </p:nvPr>
        </p:nvSpPr>
        <p:spPr>
          <a:prstGeom prst="rect">
            <a:avLst/>
          </a:prstGeom>
        </p:spPr>
        <p:txBody>
          <a:bodyPr/>
          <a:lstStyle/>
          <a:p>
            <a:pPr marL="228600" indent="-228600">
              <a:buSzPct val="100000"/>
              <a:buChar char="-"/>
            </a:pPr>
            <a:r>
              <a:t>D: So that says the same thing as the three clauses below.</a:t>
            </a:r>
          </a:p>
          <a:p>
            <a:pPr marL="228600" indent="-228600">
              <a:buSzPct val="100000"/>
              <a:buChar char="-"/>
            </a:pPr>
            <a:r>
              <a:t>S: Yes. "Appends e" implies ➡️ the size grows by one element, ➡️ the back() element is equal to the element appended, ➡️ and the remaining items aren't changed.</a:t>
            </a:r>
          </a:p>
          <a:p>
            <a:pPr/>
            <a:r>
              <a:t>&lt;long pause.  Dave speechless&gt;</a:t>
            </a:r>
          </a:p>
          <a:p>
            <a:pPr/>
            <a:r>
              <a:t>- D: Remember when you said to me, “Dave, you're doing too much work?”</a:t>
            </a:r>
          </a:p>
          <a:p>
            <a:pPr/>
            <a:r>
              <a:t>- S: You were.</a:t>
            </a:r>
          </a:p>
          <a:p>
            <a:pPr/>
            <a:r>
              <a:t>- D: Look, I'm trying to put myself in the shoes of someone who didn't write this code with you.  Can you just write the English description for the rest of the API in comments?  And then, you know what, just hide the contract checks.  Fold them away.</a:t>
            </a:r>
          </a:p>
          <a:p>
            <a:pPr/>
            <a:r>
              <a:t>- S: Sure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Shape 1467"/>
          <p:cNvSpPr/>
          <p:nvPr>
            <p:ph type="sldImg"/>
          </p:nvPr>
        </p:nvSpPr>
        <p:spPr>
          <a:prstGeom prst="rect">
            <a:avLst/>
          </a:prstGeom>
        </p:spPr>
        <p:txBody>
          <a:bodyPr/>
          <a:lstStyle/>
          <a:p>
            <a:pPr/>
          </a:p>
        </p:txBody>
      </p:sp>
      <p:sp>
        <p:nvSpPr>
          <p:cNvPr id="1468" name="Shape 1468"/>
          <p:cNvSpPr/>
          <p:nvPr>
            <p:ph type="body" sz="quarter" idx="1"/>
          </p:nvPr>
        </p:nvSpPr>
        <p:spPr>
          <a:prstGeom prst="rect">
            <a:avLst/>
          </a:prstGeom>
        </p:spPr>
        <p:txBody>
          <a:bodyPr/>
          <a:lstStyle/>
          <a:p>
            <a:pPr marL="228600" indent="-228600">
              <a:buSzPct val="100000"/>
              <a:buChar char="-"/>
            </a:pPr>
            <a:r>
              <a:t>D: OK, thanks.  But, humor me a little longer.  I'm still trying to think like someone who doesn't already know what a zip_vector is.  Maybe I'm an intern, I don't know the standard library well, and I just came across this code.  So I'm trying to understand what the comments mean… and I see this word “element” everywhere.  ➡️ I'm wondering if maybe this type represents the periodic table or something, and I have no context for understanding words like “append.”</a:t>
            </a:r>
          </a:p>
          <a:p>
            <a:pPr marL="228600" indent="-228600">
              <a:buSzPct val="100000"/>
              <a:buChar char="-"/>
            </a:pPr>
            <a:r>
              <a:t>l realize it's not code, but can you just add a few lines that explain what a zip_vector </a:t>
            </a:r>
            <a:r>
              <a:rPr b="1"/>
              <a:t>is</a:t>
            </a:r>
            <a:r>
              <a:t>?</a:t>
            </a:r>
          </a:p>
          <a:p>
            <a:pPr marL="228600" indent="-228600">
              <a:buSzPct val="100000"/>
              <a:buChar char="-"/>
            </a:pPr>
          </a:p>
          <a:p>
            <a:pPr marL="228600" indent="-228600">
              <a:buSzPct val="100000"/>
              <a:buChar char="-"/>
            </a:pPr>
            <a:r>
              <a:t>S: If I must, Dave.  But it's all there in the contracts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He says, let's look ➡️ at the </a:t>
            </a:r>
            <a:r>
              <a:rPr b="1" u="sng"/>
              <a:t>component</a:t>
            </a:r>
            <a:r>
              <a:t>—this statement—independently from the context it's used in, and find its weakest preconditions.  </a:t>
            </a:r>
          </a:p>
          <a:p>
            <a:pPr/>
          </a:p>
          <a:p>
            <a:pPr/>
          </a:p>
          <a:p>
            <a:pPr/>
            <a:r>
              <a:t>Now, to execute this statement, ➡️ does x </a:t>
            </a:r>
            <a:r>
              <a:rPr u="sng"/>
              <a:t>need</a:t>
            </a:r>
            <a:r>
              <a:t> to be positive? No, that condition was known from the code around it.</a:t>
            </a:r>
          </a:p>
          <a:p>
            <a:pPr/>
            <a:r>
              <a:t>➡️ So a weaker form of the precondition is possible.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3" name="Shape 1473"/>
          <p:cNvSpPr/>
          <p:nvPr>
            <p:ph type="sldImg"/>
          </p:nvPr>
        </p:nvSpPr>
        <p:spPr>
          <a:prstGeom prst="rect">
            <a:avLst/>
          </a:prstGeom>
        </p:spPr>
        <p:txBody>
          <a:bodyPr/>
          <a:lstStyle/>
          <a:p>
            <a:pPr/>
          </a:p>
        </p:txBody>
      </p:sp>
      <p:sp>
        <p:nvSpPr>
          <p:cNvPr id="1474" name="Shape 1474"/>
          <p:cNvSpPr/>
          <p:nvPr>
            <p:ph type="body" sz="quarter" idx="1"/>
          </p:nvPr>
        </p:nvSpPr>
        <p:spPr>
          <a:prstGeom prst="rect">
            <a:avLst/>
          </a:prstGeom>
        </p:spPr>
        <p:txBody>
          <a:bodyPr/>
          <a:lstStyle/>
          <a:p>
            <a:pPr marL="228600" indent="-228600">
              <a:buSzPct val="100000"/>
              <a:buChar char="-"/>
            </a:pPr>
            <a:r>
              <a:t>I'm speechless, Sean.  That's a thing of beauty.  Can't you see that? Here...</a:t>
            </a:r>
          </a:p>
          <a:p>
            <a:pPr marL="228600" indent="-228600">
              <a:buSzPct val="100000"/>
              <a:buChar char="-"/>
            </a:pPr>
            <a:r>
              <a:t>One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9" name="Shape 1479"/>
          <p:cNvSpPr/>
          <p:nvPr>
            <p:ph type="sldImg"/>
          </p:nvPr>
        </p:nvSpPr>
        <p:spPr>
          <a:prstGeom prst="rect">
            <a:avLst/>
          </a:prstGeom>
        </p:spPr>
        <p:txBody>
          <a:bodyPr/>
          <a:lstStyle/>
          <a:p>
            <a:pPr/>
          </a:p>
        </p:txBody>
      </p:sp>
      <p:sp>
        <p:nvSpPr>
          <p:cNvPr id="1480" name="Shape 1480"/>
          <p:cNvSpPr/>
          <p:nvPr>
            <p:ph type="body" sz="quarter" idx="1"/>
          </p:nvPr>
        </p:nvSpPr>
        <p:spPr>
          <a:prstGeom prst="rect">
            <a:avLst/>
          </a:prstGeom>
        </p:spPr>
        <p:txBody>
          <a:bodyPr/>
          <a:lstStyle>
            <a:lvl1pPr marL="228600" indent="-228600">
              <a:buSzPct val="100000"/>
              <a:buChar char="-"/>
            </a:lvl1pPr>
          </a:lstStyle>
          <a:p>
            <a:pPr/>
            <a:r>
              <a:t>Or two?</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Shape 1485"/>
          <p:cNvSpPr/>
          <p:nvPr>
            <p:ph type="sldImg"/>
          </p:nvPr>
        </p:nvSpPr>
        <p:spPr>
          <a:prstGeom prst="rect">
            <a:avLst/>
          </a:prstGeom>
        </p:spPr>
        <p:txBody>
          <a:bodyPr/>
          <a:lstStyle/>
          <a:p>
            <a:pPr/>
          </a:p>
        </p:txBody>
      </p:sp>
      <p:sp>
        <p:nvSpPr>
          <p:cNvPr id="1486" name="Shape 1486"/>
          <p:cNvSpPr/>
          <p:nvPr>
            <p:ph type="body" sz="quarter" idx="1"/>
          </p:nvPr>
        </p:nvSpPr>
        <p:spPr>
          <a:prstGeom prst="rect">
            <a:avLst/>
          </a:prstGeom>
        </p:spPr>
        <p:txBody>
          <a:bodyPr/>
          <a:lstStyle>
            <a:lvl1pPr marL="228600" indent="-228600">
              <a:buSzPct val="100000"/>
              <a:buChar char="-"/>
            </a:lvl1pPr>
          </a:lstStyle>
          <a:p>
            <a:pPr/>
            <a:r>
              <a:t>One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1" name="Shape 1491"/>
          <p:cNvSpPr/>
          <p:nvPr>
            <p:ph type="sldImg"/>
          </p:nvPr>
        </p:nvSpPr>
        <p:spPr>
          <a:prstGeom prst="rect">
            <a:avLst/>
          </a:prstGeom>
        </p:spPr>
        <p:txBody>
          <a:bodyPr/>
          <a:lstStyle/>
          <a:p>
            <a:pPr/>
          </a:p>
        </p:txBody>
      </p:sp>
      <p:sp>
        <p:nvSpPr>
          <p:cNvPr id="1492" name="Shape 1492"/>
          <p:cNvSpPr/>
          <p:nvPr>
            <p:ph type="body" sz="quarter" idx="1"/>
          </p:nvPr>
        </p:nvSpPr>
        <p:spPr>
          <a:prstGeom prst="rect">
            <a:avLst/>
          </a:prstGeom>
        </p:spPr>
        <p:txBody>
          <a:bodyPr/>
          <a:lstStyle>
            <a:lvl1pPr marL="228600" indent="-228600">
              <a:buSzPct val="100000"/>
              <a:buChar char="-"/>
            </a:lvl1pPr>
          </a:lstStyle>
          <a:p>
            <a:pPr/>
            <a:r>
              <a:t>Or two?</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7" name="Shape 1497"/>
          <p:cNvSpPr/>
          <p:nvPr>
            <p:ph type="sldImg"/>
          </p:nvPr>
        </p:nvSpPr>
        <p:spPr>
          <a:prstGeom prst="rect">
            <a:avLst/>
          </a:prstGeom>
        </p:spPr>
        <p:txBody>
          <a:bodyPr/>
          <a:lstStyle/>
          <a:p>
            <a:pPr/>
          </a:p>
        </p:txBody>
      </p:sp>
      <p:sp>
        <p:nvSpPr>
          <p:cNvPr id="1498" name="Shape 1498"/>
          <p:cNvSpPr/>
          <p:nvPr>
            <p:ph type="body" sz="quarter" idx="1"/>
          </p:nvPr>
        </p:nvSpPr>
        <p:spPr>
          <a:prstGeom prst="rect">
            <a:avLst/>
          </a:prstGeom>
        </p:spPr>
        <p:txBody>
          <a:bodyPr/>
          <a:lstStyle>
            <a:lvl1pPr marL="228600" indent="-228600">
              <a:buSzPct val="100000"/>
              <a:buChar char="-"/>
            </a:lvl1pPr>
          </a:lstStyle>
          <a:p>
            <a:pPr/>
            <a:r>
              <a:t>S: One... the font is bigger.</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5" name="Shape 1505"/>
          <p:cNvSpPr/>
          <p:nvPr>
            <p:ph type="sldImg"/>
          </p:nvPr>
        </p:nvSpPr>
        <p:spPr>
          <a:prstGeom prst="rect">
            <a:avLst/>
          </a:prstGeom>
        </p:spPr>
        <p:txBody>
          <a:bodyPr/>
          <a:lstStyle/>
          <a:p>
            <a:pPr/>
          </a:p>
        </p:txBody>
      </p:sp>
      <p:sp>
        <p:nvSpPr>
          <p:cNvPr id="1506" name="Shape 1506"/>
          <p:cNvSpPr/>
          <p:nvPr>
            <p:ph type="body" sz="quarter" idx="1"/>
          </p:nvPr>
        </p:nvSpPr>
        <p:spPr>
          <a:prstGeom prst="rect">
            <a:avLst/>
          </a:prstGeom>
        </p:spPr>
        <p:txBody>
          <a:bodyPr/>
          <a:lstStyle/>
          <a:p>
            <a:pPr marL="228600" indent="-228600">
              <a:buSzPct val="100000"/>
              <a:buChar char="-"/>
            </a:pPr>
            <a:r>
              <a:t>S: We've presented this as a false choice between two extremes: documentation and code. Of course, there is a balance to be found.</a:t>
            </a:r>
          </a:p>
          <a:p>
            <a:pPr marL="228600" indent="-228600">
              <a:buSzPct val="100000"/>
              <a:buChar char="-"/>
            </a:pPr>
            <a:r>
              <a:t>S: Dave and I both agree that you should always build libraries. There are many reasons for that.</a:t>
            </a:r>
          </a:p>
          <a:p>
            <a:pPr lvl="1" marL="457200" indent="-228600">
              <a:buSzPct val="100000"/>
              <a:buChar char="-"/>
            </a:pPr>
            <a:r>
              <a:t>D: Writing reusable components clarifies your thinking about the problem.</a:t>
            </a:r>
          </a:p>
          <a:p>
            <a:pPr lvl="1" marL="457200" indent="-228600">
              <a:buSzPct val="100000"/>
              <a:buChar char="-"/>
            </a:pPr>
            <a:r>
              <a:t>D: Writing a library is a force multiplier. If your code is used only in your product, even a great product, it will have limited scope. If your code can be leveraged in many places in your product, in all the products at your company, and out into the industry, that is a force multiplier. The 10x engineer is the person who wrote the little utility class that everyone finds indispensable.</a:t>
            </a:r>
          </a:p>
          <a:p>
            <a:pPr lvl="1" marL="457200" indent="-228600">
              <a:buSzPct val="100000"/>
              <a:buChar char="-"/>
            </a:pPr>
            <a:r>
              <a:t>D: Writing correct and efficient code is a force multiplier, too. It means your library will be the best solution. It will have longevity and be less of a liability. Sorry to say, but all code, and documentation, is a liability.</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Shape 1510"/>
          <p:cNvSpPr/>
          <p:nvPr>
            <p:ph type="sldImg"/>
          </p:nvPr>
        </p:nvSpPr>
        <p:spPr>
          <a:prstGeom prst="rect">
            <a:avLst/>
          </a:prstGeom>
        </p:spPr>
        <p:txBody>
          <a:bodyPr/>
          <a:lstStyle/>
          <a:p>
            <a:pPr/>
          </a:p>
        </p:txBody>
      </p:sp>
      <p:sp>
        <p:nvSpPr>
          <p:cNvPr id="1511" name="Shape 1511"/>
          <p:cNvSpPr/>
          <p:nvPr>
            <p:ph type="body" sz="quarter" idx="1"/>
          </p:nvPr>
        </p:nvSpPr>
        <p:spPr>
          <a:prstGeom prst="rect">
            <a:avLst/>
          </a:prstGeom>
        </p:spPr>
        <p:txBody>
          <a:bodyPr/>
          <a:lstStyle/>
          <a:p>
            <a:pPr lvl="1" marL="457200" indent="-228600">
              <a:buSzPct val="100000"/>
              <a:buChar char="-"/>
            </a:pPr>
            <a:r>
              <a:t>S: If your library has excellent user-facing documentation, you will have more users, fewer questions, less incorrect usage, and fewer bugs. User documentation is a force multiplier.</a:t>
            </a:r>
          </a:p>
          <a:p>
            <a:pPr lvl="1" marL="457200" indent="-228600">
              <a:buSzPct val="100000"/>
              <a:buChar char="-"/>
            </a:pPr>
            <a:r>
              <a:t>S: If you have solid internal documentation, you will be supported in maintaining your library. How many libraries do you know without internal documentation, in which trying to make a change feels like a trek through a jungle? Internal documentation is also a force multiplier.</a:t>
            </a:r>
          </a:p>
          <a:p>
            <a:pPr lvl="1" marL="457200" indent="-228600">
              <a:buSzPct val="100000"/>
              <a:buChar char="-"/>
            </a:pPr>
          </a:p>
          <a:p>
            <a:pPr marL="228600" indent="-228600">
              <a:buSzPct val="100000"/>
              <a:buChar char="-"/>
            </a:pPr>
            <a:r>
              <a:t>S: It is these last points where Dave has won his argument. I now pay much more attention to my documentation at all levels, and I'm slowly learning to write Better Documentation.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6" name="Shape 1516"/>
          <p:cNvSpPr/>
          <p:nvPr>
            <p:ph type="sldImg"/>
          </p:nvPr>
        </p:nvSpPr>
        <p:spPr>
          <a:prstGeom prst="rect">
            <a:avLst/>
          </a:prstGeom>
        </p:spPr>
        <p:txBody>
          <a:bodyPr/>
          <a:lstStyle/>
          <a:p>
            <a:pPr/>
          </a:p>
        </p:txBody>
      </p:sp>
      <p:sp>
        <p:nvSpPr>
          <p:cNvPr id="1517" name="Shape 1517"/>
          <p:cNvSpPr/>
          <p:nvPr>
            <p:ph type="body" sz="quarter" idx="1"/>
          </p:nvPr>
        </p:nvSpPr>
        <p:spPr>
          <a:prstGeom prst="rect">
            <a:avLst/>
          </a:prstGeom>
        </p:spPr>
        <p:txBody>
          <a:bodyPr/>
          <a:lstStyle/>
          <a:p>
            <a:pPr/>
            <a:r>
              <a:t>- D: That's a very nice thing to say.</a:t>
            </a:r>
          </a:p>
          <a:p>
            <a:pPr/>
            <a:r>
              <a:t>So can we sum up the limitations of contract checks? We can't express everything as code. Some of these, like strict-weak-order, are prohibitively expensive, but pointer validity and move-only value stability are not testable. Even in our example zip_vector, we showed checks that were only feasible for test cases and we showed that we couldn't test those cases with move-only types.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Shape 1522"/>
          <p:cNvSpPr/>
          <p:nvPr>
            <p:ph type="sldImg"/>
          </p:nvPr>
        </p:nvSpPr>
        <p:spPr>
          <a:prstGeom prst="rect">
            <a:avLst/>
          </a:prstGeom>
        </p:spPr>
        <p:txBody>
          <a:bodyPr/>
          <a:lstStyle/>
          <a:p>
            <a:pPr/>
          </a:p>
        </p:txBody>
      </p:sp>
      <p:sp>
        <p:nvSpPr>
          <p:cNvPr id="1523" name="Shape 1523"/>
          <p:cNvSpPr/>
          <p:nvPr>
            <p:ph type="body" sz="quarter" idx="1"/>
          </p:nvPr>
        </p:nvSpPr>
        <p:spPr>
          <a:prstGeom prst="rect">
            <a:avLst/>
          </a:prstGeom>
        </p:spPr>
        <p:txBody>
          <a:bodyPr/>
          <a:lstStyle/>
          <a:p>
            <a:pPr/>
            <a:r>
              <a:t>- D: Last, I wanna just say, Human language is amazing.  You can really see that from the 1-2 exercise.  "Removes the last element" captures everything about pop_back including its precondition.  It's precise enough that you can validate the implementation and the unit tests against it.  It's easy to write and to read.  In the context of the class comment, it stands on its own without a supporting example.  About all I would add is complexity bounds.  </a:t>
            </a:r>
          </a:p>
          <a:p>
            <a:pPr/>
            <a:r>
              <a:t>You can afford to write contracts for all of your functions, public or private.</a:t>
            </a:r>
          </a:p>
          <a:p>
            <a:pPr/>
          </a:p>
          <a:p>
            <a:pPr/>
            <a:r>
              <a:t>And I want to point to one thing from the list: human language can describe postconditions as changes rather than as predicates, which eliminates expressions that mean, “and everything else is unchanged.”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8" name="Shape 1528"/>
          <p:cNvSpPr/>
          <p:nvPr>
            <p:ph type="sldImg"/>
          </p:nvPr>
        </p:nvSpPr>
        <p:spPr>
          <a:prstGeom prst="rect">
            <a:avLst/>
          </a:prstGeom>
        </p:spPr>
        <p:txBody>
          <a:bodyPr/>
          <a:lstStyle/>
          <a:p>
            <a:pPr/>
          </a:p>
        </p:txBody>
      </p:sp>
      <p:sp>
        <p:nvSpPr>
          <p:cNvPr id="1529" name="Shape 1529"/>
          <p:cNvSpPr/>
          <p:nvPr>
            <p:ph type="body" sz="quarter" idx="1"/>
          </p:nvPr>
        </p:nvSpPr>
        <p:spPr>
          <a:prstGeom prst="rect">
            <a:avLst/>
          </a:prstGeom>
        </p:spPr>
        <p:txBody>
          <a:bodyPr/>
          <a:lstStyle/>
          <a:p>
            <a:pPr/>
            <a:r>
              <a:t>You can't validate the tests against the implementation or the implementation against the test, or you're not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Now if you put this new precondition together with the operation</a:t>
            </a:r>
          </a:p>
          <a:p>
            <a:pPr/>
            <a:r>
              <a:t>➡️ it no longer tells you y is greater than one, obviously.  Instead, a more general postcondition follows.</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4" name="Shape 1534"/>
          <p:cNvSpPr/>
          <p:nvPr>
            <p:ph type="sldImg"/>
          </p:nvPr>
        </p:nvSpPr>
        <p:spPr>
          <a:prstGeom prst="rect">
            <a:avLst/>
          </a:prstGeom>
        </p:spPr>
        <p:txBody>
          <a:bodyPr/>
          <a:lstStyle/>
          <a:p>
            <a:pPr/>
          </a:p>
        </p:txBody>
      </p:sp>
      <p:sp>
        <p:nvSpPr>
          <p:cNvPr id="1535" name="Shape 1535"/>
          <p:cNvSpPr/>
          <p:nvPr>
            <p:ph type="body" sz="quarter" idx="1"/>
          </p:nvPr>
        </p:nvSpPr>
        <p:spPr>
          <a:prstGeom prst="rect">
            <a:avLst/>
          </a:prstGeom>
        </p:spPr>
        <p:txBody>
          <a:bodyPr/>
          <a:lstStyle/>
          <a:p>
            <a:pPr/>
            <a:r>
              <a:t>- S: We don't want to throw shade at contract checking.</a:t>
            </a:r>
          </a:p>
          <a:p>
            <a:pPr/>
            <a:r>
              <a:t>- S: Both Dave and I went through a time when we found it very valuable to assert all the contract checks we could practically. We still find adding checks to a fragile codebase is a good way to gain understanding and to identify bugs so they can be fixed.</a:t>
            </a:r>
          </a:p>
          <a:p>
            <a:pPr/>
            <a:r>
              <a:t>- S: I also find it useful to check conditions that might easily be broken by a code transformation.</a:t>
            </a:r>
          </a:p>
          <a:p>
            <a:pPr/>
            <a:r>
              <a:t>- S: For unit tests, preconditions tell you the shape of the space that needs to be tested, and checking the postconditions verifies correctness.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Shape 1543"/>
          <p:cNvSpPr/>
          <p:nvPr>
            <p:ph type="sldImg"/>
          </p:nvPr>
        </p:nvSpPr>
        <p:spPr>
          <a:prstGeom prst="rect">
            <a:avLst/>
          </a:prstGeom>
        </p:spPr>
        <p:txBody>
          <a:bodyPr/>
          <a:lstStyle/>
          <a:p>
            <a:pPr/>
          </a:p>
        </p:txBody>
      </p:sp>
      <p:sp>
        <p:nvSpPr>
          <p:cNvPr id="1544" name="Shape 1544"/>
          <p:cNvSpPr/>
          <p:nvPr>
            <p:ph type="body" sz="quarter" idx="1"/>
          </p:nvPr>
        </p:nvSpPr>
        <p:spPr>
          <a:prstGeom prst="rect">
            <a:avLst/>
          </a:prstGeom>
        </p:spPr>
        <p:txBody>
          <a:bodyPr/>
          <a:lstStyle/>
          <a:p>
            <a:pPr/>
            <a:r>
              <a:t>Looking back at Meyers' definition, you might notice he says contracts are  "​specifications,” which is just a fancy word for documentation.</a:t>
            </a:r>
          </a:p>
          <a:p>
            <a:pPr/>
          </a:p>
          <a:p>
            <a:pPr/>
            <a:r>
              <a:t>So contracts are not a language feature, and they're not code.  You might be able to express some of them in code, and you might have tooling, but spoiler alert: they're documentation. </a:t>
            </a:r>
          </a:p>
          <a:p>
            <a:pPr/>
          </a:p>
          <a:p>
            <a:pPr/>
            <a:r>
              <a:t>➡️ In fact, I don't review code; I review contracts… or at least, I review contracts first.  If you ask me for a code review and there's anything without contract documentation, I'll reject it, because there's no way to make a judgement about its correctness. </a:t>
            </a:r>
          </a:p>
          <a:p>
            <a:pPr/>
          </a:p>
          <a:p>
            <a:pPr/>
            <a:r>
              <a:t>And then, if the contracts aren't well-specified and designed, I'm not going to bother looking at the implementation.  Remember, the contracts are the connective tissue; they're what every client interacts with, and will have effects throughout the codebase.  The implementation, well, that had better be an expression of the contract, but that's like… the final detail.</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4" name="Shape 1554"/>
          <p:cNvSpPr/>
          <p:nvPr>
            <p:ph type="sldImg"/>
          </p:nvPr>
        </p:nvSpPr>
        <p:spPr>
          <a:prstGeom prst="rect">
            <a:avLst/>
          </a:prstGeom>
        </p:spPr>
        <p:txBody>
          <a:bodyPr/>
          <a:lstStyle/>
          <a:p>
            <a:pPr/>
          </a:p>
        </p:txBody>
      </p:sp>
      <p:sp>
        <p:nvSpPr>
          <p:cNvPr id="1555" name="Shape 1555"/>
          <p:cNvSpPr/>
          <p:nvPr>
            <p:ph type="body" sz="quarter" idx="1"/>
          </p:nvPr>
        </p:nvSpPr>
        <p:spPr>
          <a:prstGeom prst="rect">
            <a:avLst/>
          </a:prstGeom>
        </p:spPr>
        <p:txBody>
          <a:bodyPr/>
          <a:lstStyle/>
          <a:p>
            <a:pPr/>
            <a:r>
              <a:t>S:  Thank you all for listening in on our lunchtime chat. If you would like have conversations with us, we're around for the rest of today. Or better, check developer.adobe.com/cpp and consider a career at Adobe.</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0" name="Shape 1600"/>
          <p:cNvSpPr/>
          <p:nvPr>
            <p:ph type="sldImg"/>
          </p:nvPr>
        </p:nvSpPr>
        <p:spPr>
          <a:prstGeom prst="rect">
            <a:avLst/>
          </a:prstGeom>
        </p:spPr>
        <p:txBody>
          <a:bodyPr/>
          <a:lstStyle/>
          <a:p>
            <a:pPr/>
          </a:p>
        </p:txBody>
      </p:sp>
      <p:sp>
        <p:nvSpPr>
          <p:cNvPr id="1601" name="Shape 1601"/>
          <p:cNvSpPr/>
          <p:nvPr>
            <p:ph type="body" sz="quarter" idx="1"/>
          </p:nvPr>
        </p:nvSpPr>
        <p:spPr>
          <a:prstGeom prst="rect">
            <a:avLst/>
          </a:prstGeom>
        </p:spPr>
        <p:txBody>
          <a:bodyPr/>
          <a:lstStyle/>
          <a:p>
            <a:pPr/>
            <a:r>
              <a:t>S: But broken invariants are just a special case of a more general condition: any given value might be meaningless if you observe it at the wrong time.</a:t>
            </a:r>
          </a:p>
          <a:p>
            <a:pPr/>
            <a:r>
              <a:t>D: You mean like when an int is uninitialized?</a:t>
            </a:r>
          </a:p>
          <a:p>
            <a:pPr/>
            <a:r>
              <a:t>S: Or if you observe it while it is being mutated, or anything it is a part of is being mutated.</a:t>
            </a:r>
          </a:p>
          <a:p>
            <a:pPr/>
            <a:r>
              <a:t>D: Even if invariants are intact?</a:t>
            </a:r>
          </a:p>
          <a:p>
            <a:pPr marL="254577" indent="-254577">
              <a:buSzPct val="70000"/>
              <a:buFont typeface="Adobe Clean"/>
              <a:buChar char="-"/>
            </a:pPr>
            <a:r>
              <a:t>S: Yeah, even then. The mutating operation has documented preconditions and postconditions, but any intermediate states are unknown to the client. </a:t>
            </a:r>
          </a:p>
          <a:p>
            <a:pPr marL="254577" indent="-254577">
              <a:buSzPct val="70000"/>
              <a:buFont typeface="Adobe Clean"/>
              <a:buChar char="-"/>
            </a:pPr>
          </a:p>
          <a:p>
            <a:pPr marL="254577" indent="-254577">
              <a:buSzPct val="70000"/>
              <a:buFont typeface="Adobe Clean"/>
              <a:buChar char="-"/>
            </a:pPr>
            <a:r>
              <a:t>For example, ➡️ we want to erase all the elements in a vector that match the first element.</a:t>
            </a:r>
          </a:p>
          <a:p>
            <a:pPr marL="254577" indent="-254577">
              <a:buSzPct val="70000"/>
              <a:buFont typeface="Adobe Clean"/>
              <a:buChar char="-"/>
            </a:pPr>
            <a:r>
              <a:t>➡️ We use erase_if with this predicate that observes the first element.</a:t>
            </a:r>
          </a:p>
          <a:p>
            <a:pPr marL="254577" indent="-254577">
              <a:buSzPct val="70000"/>
              <a:buFont typeface="Adobe Clean"/>
              <a:buChar char="-"/>
            </a:pPr>
            <a:r>
              <a:t>➡️ Then print the result, expecting {1, 1}</a:t>
            </a:r>
          </a:p>
          <a:p>
            <a:pPr marL="254577" indent="-254577">
              <a:buSzPct val="70000"/>
              <a:buFont typeface="Adobe Clean"/>
              <a:buChar char="-"/>
            </a:pPr>
            <a:r>
              <a:t>➡️ What we get is {1, 8}</a:t>
            </a:r>
          </a:p>
          <a:p>
            <a:pPr marL="254577" indent="-254577">
              <a:buSzPct val="70000"/>
              <a:buFont typeface="Adobe Clean"/>
              <a:buChar char="-"/>
            </a:pPr>
            <a:r>
              <a:t>➡️ At each step, erase_if will compare the next element against the first element, ➡️ but after the first match, the first element is replaced. The result is unexpected.</a:t>
            </a:r>
          </a:p>
          <a:p>
            <a:pPr/>
          </a:p>
          <a:p>
            <a:pPr/>
            <a:r>
              <a:t>- Observing an object under mutation is a contract violation. </a:t>
            </a:r>
          </a:p>
          <a:p>
            <a:pPr/>
            <a:r>
              <a:t>Uninvited observation of an object under mutation is a contract violation.</a:t>
            </a:r>
          </a:p>
          <a:p>
            <a:pPr/>
          </a:p>
          <a:p>
            <a:pPr/>
            <a:r>
              <a:t>Which is another way to say - unless otherwise specified,</a:t>
            </a:r>
          </a:p>
          <a:p>
            <a:pPr/>
            <a:r>
              <a:t>[ debate on if this is true... ]</a:t>
            </a:r>
          </a:p>
          <a:p>
            <a:pPr/>
            <a:r>
              <a:t>I want you to remember that because it will come up again.</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Shape 1608"/>
          <p:cNvSpPr/>
          <p:nvPr>
            <p:ph type="sldImg"/>
          </p:nvPr>
        </p:nvSpPr>
        <p:spPr>
          <a:prstGeom prst="rect">
            <a:avLst/>
          </a:prstGeom>
        </p:spPr>
        <p:txBody>
          <a:bodyPr/>
          <a:lstStyle/>
          <a:p>
            <a:pPr/>
          </a:p>
        </p:txBody>
      </p:sp>
      <p:sp>
        <p:nvSpPr>
          <p:cNvPr id="1609" name="Shape 1609"/>
          <p:cNvSpPr/>
          <p:nvPr>
            <p:ph type="body" sz="quarter" idx="1"/>
          </p:nvPr>
        </p:nvSpPr>
        <p:spPr>
          <a:prstGeom prst="rect">
            <a:avLst/>
          </a:prstGeom>
        </p:spPr>
        <p:txBody>
          <a:bodyPr/>
          <a:lstStyle/>
          <a:p>
            <a:pPr marL="228600" indent="-228600">
              <a:buSzPct val="100000"/>
              <a:buChar char="-"/>
            </a:pPr>
            <a:r>
              <a:t>D: The partially_mutated flag becomes part of our class state. Constructors don't check *this because it doesn't exist yet.</a:t>
            </a:r>
          </a:p>
          <a:p>
            <a:pPr marL="228600" indent="-228600">
              <a:buSzPct val="100000"/>
              <a:buChar char="-"/>
            </a:pPr>
            <a:r>
              <a:t>➡️ But for copy and move constructors, there is a precondition that the argument is not partially mutated.</a:t>
            </a:r>
          </a:p>
          <a:p>
            <a:pPr marL="228600" indent="-228600">
              <a:buSzPct val="100000"/>
              <a:buChar char="-"/>
            </a:pPr>
            <a:r>
              <a:t>➡️ For assignment, there is no precondition on *this because the value is being discarded, but the argument cannot be partially mutated.</a:t>
            </a:r>
          </a:p>
          <a:p>
            <a:pPr marL="228600" indent="-228600">
              <a:buSzPct val="100000"/>
              <a:buChar char="-"/>
            </a:pPr>
            <a:r>
              <a:t>➡️ The destructor discards the value, so there is no precondition.</a:t>
            </a:r>
          </a:p>
          <a:p>
            <a:pPr marL="228600" indent="-228600">
              <a:buSzPct val="100000"/>
              <a:buChar char="-"/>
            </a:pPr>
            <a:r>
              <a:t>➡️ But for everything else,  we need to add a precondition check that the object is not partially formed.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6" name="Shape 1616"/>
          <p:cNvSpPr/>
          <p:nvPr>
            <p:ph type="sldImg"/>
          </p:nvPr>
        </p:nvSpPr>
        <p:spPr>
          <a:prstGeom prst="rect">
            <a:avLst/>
          </a:prstGeom>
        </p:spPr>
        <p:txBody>
          <a:bodyPr/>
          <a:lstStyle/>
          <a:p>
            <a:pPr/>
          </a:p>
        </p:txBody>
      </p:sp>
      <p:sp>
        <p:nvSpPr>
          <p:cNvPr id="1617" name="Shape 1617"/>
          <p:cNvSpPr/>
          <p:nvPr>
            <p:ph type="body" sz="quarter" idx="1"/>
          </p:nvPr>
        </p:nvSpPr>
        <p:spPr>
          <a:prstGeom prst="rect">
            <a:avLst/>
          </a:prstGeom>
        </p:spPr>
        <p:txBody>
          <a:bodyPr/>
          <a:lstStyle/>
          <a:p>
            <a:pPr marL="228600" indent="-228600">
              <a:buSzPct val="100000"/>
              <a:buChar char="-"/>
            </a:pPr>
            <a:r>
              <a:t>D: The partially_mutated flag becomes part of our class state. Constructors don't check *this because it doesn't exist yet.</a:t>
            </a:r>
          </a:p>
          <a:p>
            <a:pPr marL="228600" indent="-228600">
              <a:buSzPct val="100000"/>
              <a:buChar char="-"/>
            </a:pPr>
            <a:r>
              <a:t>➡️ But for copy and move constructors, there is a precondition that the argument is not partially mutated.</a:t>
            </a:r>
          </a:p>
          <a:p>
            <a:pPr marL="228600" indent="-228600">
              <a:buSzPct val="100000"/>
              <a:buChar char="-"/>
            </a:pPr>
            <a:r>
              <a:t>➡️ For assignment, there is no precondition on *this because the value is being discarded, but the argument cannot be partially mutated.</a:t>
            </a:r>
          </a:p>
          <a:p>
            <a:pPr marL="228600" indent="-228600">
              <a:buSzPct val="100000"/>
              <a:buChar char="-"/>
            </a:pPr>
            <a:r>
              <a:t>➡️ The destructor discards the value, so there is no precondition.</a:t>
            </a:r>
          </a:p>
          <a:p>
            <a:pPr marL="228600" indent="-228600">
              <a:buSzPct val="100000"/>
              <a:buChar char="-"/>
            </a:pPr>
            <a:r>
              <a:t>➡️ But for everything else,  we need to add a precondition check that the object is not partially formed.</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3" name="Shape 1623"/>
          <p:cNvSpPr/>
          <p:nvPr>
            <p:ph type="sldImg"/>
          </p:nvPr>
        </p:nvSpPr>
        <p:spPr>
          <a:prstGeom prst="rect">
            <a:avLst/>
          </a:prstGeom>
        </p:spPr>
        <p:txBody>
          <a:bodyPr/>
          <a:lstStyle/>
          <a:p>
            <a:pPr/>
          </a:p>
        </p:txBody>
      </p:sp>
      <p:sp>
        <p:nvSpPr>
          <p:cNvPr id="1624" name="Shape 1624"/>
          <p:cNvSpPr/>
          <p:nvPr>
            <p:ph type="body" sz="quarter" idx="1"/>
          </p:nvPr>
        </p:nvSpPr>
        <p:spPr>
          <a:prstGeom prst="rect">
            <a:avLst/>
          </a:prstGeom>
        </p:spPr>
        <p:txBody>
          <a:bodyPr/>
          <a:lstStyle/>
          <a:p>
            <a:pPr marL="228600" indent="-228600">
              <a:buSzPct val="100000"/>
              <a:buChar char="-"/>
            </a:pPr>
            <a:r>
              <a:t>D: The partially_mutated flag becomes part of our class state. Constructors don't check *this because it doesn't exist yet.</a:t>
            </a:r>
          </a:p>
          <a:p>
            <a:pPr marL="228600" indent="-228600">
              <a:buSzPct val="100000"/>
              <a:buChar char="-"/>
            </a:pPr>
            <a:r>
              <a:t>➡️ But for copy and move constructors, there is a precondition that the argument is not partially mutated.</a:t>
            </a:r>
          </a:p>
          <a:p>
            <a:pPr marL="228600" indent="-228600">
              <a:buSzPct val="100000"/>
              <a:buChar char="-"/>
            </a:pPr>
            <a:r>
              <a:t>➡️ For assignment, there is no precondition on *this because the value is being discarded, but the argument cannot be partially mutated.</a:t>
            </a:r>
          </a:p>
          <a:p>
            <a:pPr marL="228600" indent="-228600">
              <a:buSzPct val="100000"/>
              <a:buChar char="-"/>
            </a:pPr>
            <a:r>
              <a:t>➡️ The destructor discards the value, so there is no precondition.</a:t>
            </a:r>
          </a:p>
          <a:p>
            <a:pPr marL="228600" indent="-228600">
              <a:buSzPct val="100000"/>
              <a:buChar char="-"/>
            </a:pPr>
            <a:r>
              <a:t>➡️ But for everything else,  we need to add a precondition check that the object is not partially formed.</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3" name="Shape 1633"/>
          <p:cNvSpPr/>
          <p:nvPr>
            <p:ph type="sldImg"/>
          </p:nvPr>
        </p:nvSpPr>
        <p:spPr>
          <a:prstGeom prst="rect">
            <a:avLst/>
          </a:prstGeom>
        </p:spPr>
        <p:txBody>
          <a:bodyPr/>
          <a:lstStyle/>
          <a:p>
            <a:pPr/>
          </a:p>
        </p:txBody>
      </p:sp>
      <p:sp>
        <p:nvSpPr>
          <p:cNvPr id="1634" name="Shape 1634"/>
          <p:cNvSpPr/>
          <p:nvPr>
            <p:ph type="body" sz="quarter" idx="1"/>
          </p:nvPr>
        </p:nvSpPr>
        <p:spPr>
          <a:prstGeom prst="rect">
            <a:avLst/>
          </a:prstGeom>
        </p:spPr>
        <p:txBody>
          <a:bodyPr/>
          <a:lstStyle/>
          <a:p>
            <a:pPr marL="228600" indent="-228600">
              <a:buSzPct val="100000"/>
              <a:buChar char="-"/>
            </a:pPr>
            <a:r>
              <a:t>D: The partially_mutated flag becomes part of our class state. Constructors don't check *this because it doesn't exist yet.</a:t>
            </a:r>
          </a:p>
          <a:p>
            <a:pPr marL="228600" indent="-228600">
              <a:buSzPct val="100000"/>
              <a:buChar char="-"/>
            </a:pPr>
            <a:r>
              <a:t>➡️ But for copy and move constructors, there is a precondition that the argument is not partially mutated.</a:t>
            </a:r>
          </a:p>
          <a:p>
            <a:pPr marL="228600" indent="-228600">
              <a:buSzPct val="100000"/>
              <a:buChar char="-"/>
            </a:pPr>
            <a:r>
              <a:t>➡️ For assignment, there is no precondition on *this because the value is being discarded, but the argument cannot be partially mutated.</a:t>
            </a:r>
          </a:p>
          <a:p>
            <a:pPr marL="228600" indent="-228600">
              <a:buSzPct val="100000"/>
              <a:buChar char="-"/>
            </a:pPr>
            <a:r>
              <a:t>➡️ The destructor discards the value, so there is no precondition.</a:t>
            </a:r>
          </a:p>
          <a:p>
            <a:pPr marL="228600" indent="-228600">
              <a:buSzPct val="100000"/>
              <a:buChar char="-"/>
            </a:pPr>
            <a:r>
              <a:t>➡️ But for everything else,  we need to add a precondition check that the object is not partially formed.</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1" name="Shape 1641"/>
          <p:cNvSpPr/>
          <p:nvPr>
            <p:ph type="sldImg"/>
          </p:nvPr>
        </p:nvSpPr>
        <p:spPr>
          <a:prstGeom prst="rect">
            <a:avLst/>
          </a:prstGeom>
        </p:spPr>
        <p:txBody>
          <a:bodyPr/>
          <a:lstStyle/>
          <a:p>
            <a:pPr/>
          </a:p>
        </p:txBody>
      </p:sp>
      <p:sp>
        <p:nvSpPr>
          <p:cNvPr id="1642" name="Shape 1642"/>
          <p:cNvSpPr/>
          <p:nvPr>
            <p:ph type="body" sz="quarter" idx="1"/>
          </p:nvPr>
        </p:nvSpPr>
        <p:spPr>
          <a:prstGeom prst="rect">
            <a:avLst/>
          </a:prstGeom>
        </p:spPr>
        <p:txBody>
          <a:bodyPr/>
          <a:lstStyle>
            <a:lvl1pPr marL="228600" indent="-228600">
              <a:buSzPct val="100000"/>
              <a:buChar char="-"/>
            </a:lvl1pPr>
          </a:lstStyle>
          <a:p>
            <a:pPr/>
            <a:r>
              <a:t>D: Including pop_back and push_back...</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8" name="Shape 1648"/>
          <p:cNvSpPr/>
          <p:nvPr>
            <p:ph type="sldImg"/>
          </p:nvPr>
        </p:nvSpPr>
        <p:spPr>
          <a:prstGeom prst="rect">
            <a:avLst/>
          </a:prstGeom>
        </p:spPr>
        <p:txBody>
          <a:bodyPr/>
          <a:lstStyle/>
          <a:p>
            <a:pPr/>
          </a:p>
        </p:txBody>
      </p:sp>
      <p:sp>
        <p:nvSpPr>
          <p:cNvPr id="1649" name="Shape 1649"/>
          <p:cNvSpPr/>
          <p:nvPr>
            <p:ph type="body" sz="quarter" idx="1"/>
          </p:nvPr>
        </p:nvSpPr>
        <p:spPr>
          <a:prstGeom prst="rect">
            <a:avLst/>
          </a:prstGeom>
        </p:spPr>
        <p:txBody>
          <a:bodyPr/>
          <a:lstStyle/>
          <a:p>
            <a:pPr marL="228600" indent="-228600">
              <a:buSzPct val="100000"/>
              <a:buChar char="-"/>
            </a:pPr>
            <a:r>
              <a:t>D: ... and Insert.</a:t>
            </a:r>
          </a:p>
          <a:p>
            <a:pPr marL="228600" indent="-228600">
              <a:buSzPct val="100000"/>
              <a:buChar char="-"/>
            </a:pPr>
            <a:r>
              <a:t>S: You aren't going to put this in production, are you?</a:t>
            </a:r>
          </a:p>
          <a:p>
            <a:pPr marL="228600" indent="-228600">
              <a:buSzPct val="100000"/>
              <a:buChar char="-"/>
            </a:pPr>
            <a:r>
              <a:t>D: I think I'm going to be sick. What is this new precondition check giving us?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That y has the value x + 1.  Now </a:t>
            </a:r>
            <a:r>
              <a:rPr u="sng"/>
              <a:t>this</a:t>
            </a:r>
            <a:r>
              <a:t> triple describes the effects of that assignment statement in whatever context it's used.</a:t>
            </a:r>
          </a:p>
          <a:p>
            <a:pPr/>
          </a:p>
          <a:p>
            <a:pPr/>
            <a:r>
              <a:t>But this generalization is more powerful when you apply it to a named component.  </a:t>
            </a:r>
          </a:p>
          <a:p>
            <a:pPr/>
          </a:p>
          <a:p>
            <a:pPr/>
            <a:r>
              <a:t>➡️ So let's transplant this expression into a function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And call the function instead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r>
              <a:t>The Hoare triple is still valid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But now we have this named declaration for which we've identified preconditions and postconditions that apply everywhere it's used.</a:t>
            </a:r>
          </a:p>
          <a:p>
            <a:pPr/>
            <a:r>
              <a:t>  </a:t>
            </a:r>
          </a:p>
          <a:p>
            <a:pPr/>
            <a:r>
              <a:t>➡️ We can say that set_next “</a:t>
            </a:r>
            <a:r>
              <a:rPr b="1"/>
              <a:t>has</a:t>
            </a:r>
            <a:r>
              <a:t> a precondition” that x &lt; INT_MAX</a:t>
            </a:r>
          </a:p>
          <a:p>
            <a:pPr/>
            <a:r>
              <a:t>➡️ And it “</a:t>
            </a:r>
            <a:r>
              <a:rPr b="1"/>
              <a:t>has</a:t>
            </a:r>
            <a:r>
              <a:t> a postcondition” that y is x + 1.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So in general, the precondition </a:t>
            </a:r>
            <a:r>
              <a:rPr b="1"/>
              <a:t>of a function</a:t>
            </a:r>
            <a:r>
              <a:t> is what every correct client of a function must satisfy, and the postcondition is what the implementation of the function must ensure.</a:t>
            </a:r>
          </a:p>
          <a:p>
            <a:pPr/>
          </a:p>
          <a:p>
            <a:pPr/>
            <a:r>
              <a:t>This legalistic viewpoint leads to something interesting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D: An ethos of blame.  Now that might not sound like something you want in your programming culture, but this blame applies to code, not people.</a:t>
            </a:r>
          </a:p>
          <a:p>
            <a:pPr/>
          </a:p>
          <a:p>
            <a:pPr/>
            <a:r>
              <a:t>Meyer said, If preconditions are violated, that's a bug in the client</a:t>
            </a:r>
          </a:p>
          <a:p>
            <a:pPr/>
            <a:r>
              <a:t>Otherwise, he said, if the operation returns normally and postconditions are not fulfilled, that's a bug in </a:t>
            </a:r>
          </a:p>
          <a:p>
            <a:pPr/>
            <a:r>
              <a:t>the implementation</a:t>
            </a:r>
          </a:p>
          <a:p>
            <a:pPr/>
          </a:p>
          <a:p>
            <a:pPr/>
            <a:r>
              <a:t>How many of you have found yourself with behavior that's clearly a wrong, but everybody seems to be playing by the rules, and you can't decide which code to blame? That's a sure sign that a contract is missing or incomplete.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S: Finally, the part I love the most: he added features to his Eiffel language for expressing contracts *IN CODE* as part of a class' public API. What you're looking at here describes a class interface, but not the implementation, like a C++ header file.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D: We're here from Adobe's Software Technology Lab -  our charter is to taking a long-term view of programming, and improve the code developers write through education, research, and tooling.</a:t>
            </a:r>
          </a:p>
          <a:p>
            <a:pPr/>
          </a:p>
          <a:p>
            <a:pPr/>
            <a:r>
              <a:t>S: We want to thank Laura Savino, whose excellent keynote I hope you all attended.  Laura spent many hours with Dave talking through this material, helping to pull out knowledge buried so deep that we had forgotten how to explain it.  </a:t>
            </a:r>
          </a:p>
          <a:p>
            <a:pPr/>
            <a:r>
              <a:t>S: Anyway, on with the show.  We want to try something a little different today.</a:t>
            </a:r>
          </a:p>
          <a:p>
            <a:pPr/>
          </a:p>
          <a:p>
            <a:pPr/>
            <a:r>
              <a:t>D: Yeah, normally when one of us gives a talk, the other one is heckling him from the audience; today we thought we'd just do that from the stage.  </a:t>
            </a:r>
          </a:p>
          <a:p>
            <a:pPr/>
          </a:p>
          <a:p>
            <a:pPr/>
            <a:r>
              <a:t>So let's kick it off with something I know Sean is going to love.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hape 595"/>
          <p:cNvSpPr/>
          <p:nvPr>
            <p:ph type="sldImg"/>
          </p:nvPr>
        </p:nvSpPr>
        <p:spPr>
          <a:prstGeom prst="rect">
            <a:avLst/>
          </a:prstGeom>
        </p:spPr>
        <p:txBody>
          <a:bodyPr/>
          <a:lstStyle/>
          <a:p>
            <a:pPr/>
          </a:p>
        </p:txBody>
      </p:sp>
      <p:sp>
        <p:nvSpPr>
          <p:cNvPr id="596" name="Shape 596"/>
          <p:cNvSpPr/>
          <p:nvPr>
            <p:ph type="body" sz="quarter" idx="1"/>
          </p:nvPr>
        </p:nvSpPr>
        <p:spPr>
          <a:prstGeom prst="rect">
            <a:avLst/>
          </a:prstGeom>
        </p:spPr>
        <p:txBody>
          <a:bodyPr/>
          <a:lstStyle/>
          <a:p>
            <a:pPr>
              <a:defRPr b="1"/>
            </a:pPr>
            <a:r>
              <a:t>This is the public interface for a COUNTER class ➡️</a:t>
            </a:r>
          </a:p>
          <a:p>
            <a:pPr/>
            <a:r>
              <a:t>This publicly-readable feature is the value of the counter.. ➡️</a:t>
            </a:r>
          </a:p>
          <a:p>
            <a:pPr/>
            <a:r>
              <a:t>A class invariant tells us that the value is always nonnegative. ➡️</a:t>
            </a:r>
          </a:p>
          <a:p>
            <a:pPr/>
            <a:r>
              <a:t>The decrement method ➡️</a:t>
            </a:r>
          </a:p>
          <a:p>
            <a:pPr/>
            <a:r>
              <a:t>requires the value to be positive, a precondition ➡️</a:t>
            </a:r>
          </a:p>
          <a:p>
            <a:pPr/>
            <a:r>
              <a:t>and ensures the value has decreased by one, a postcondition.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This is an Eiffel interface for a COUNTER class ➡️</a:t>
            </a:r>
          </a:p>
          <a:p>
            <a:pPr>
              <a:defRPr b="1"/>
            </a:pPr>
            <a:r>
              <a:t>This publicly-readable feature is the value of the counter.. ➡️</a:t>
            </a:r>
          </a:p>
          <a:p>
            <a:pPr/>
            <a:r>
              <a:t>A class invariant tells us that the value is always nonnegative. ➡️</a:t>
            </a:r>
          </a:p>
          <a:p>
            <a:pPr/>
            <a:r>
              <a:t>The decrement method ➡️</a:t>
            </a:r>
          </a:p>
          <a:p>
            <a:pPr/>
            <a:r>
              <a:t>requires the value to be positive, a precondition ➡️</a:t>
            </a:r>
          </a:p>
          <a:p>
            <a:pPr/>
            <a:r>
              <a:t>and ensures the value has decreased by one, a postcondition.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This is an Eiffel interface for a COUNTER class ➡️</a:t>
            </a:r>
          </a:p>
          <a:p>
            <a:pPr/>
            <a:r>
              <a:t>This publicly-readable feature is the value of the counter.. ➡️</a:t>
            </a:r>
          </a:p>
          <a:p>
            <a:pPr>
              <a:defRPr b="1"/>
            </a:pPr>
            <a:r>
              <a:t>A class invariant tells us that the value is always nonnegative. ➡️</a:t>
            </a:r>
          </a:p>
          <a:p>
            <a:pPr/>
            <a:r>
              <a:t>The decrement method ➡️</a:t>
            </a:r>
          </a:p>
          <a:p>
            <a:pPr/>
            <a:r>
              <a:t>requires the value to be positive, a precondition ➡️</a:t>
            </a:r>
          </a:p>
          <a:p>
            <a:pPr/>
            <a:r>
              <a:t>and ensures the value has decreased by one, a postcondition.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This is an Eiffel interface for a COUNTER class ➡️</a:t>
            </a:r>
          </a:p>
          <a:p>
            <a:pPr/>
            <a:r>
              <a:t>This publicly-readable feature is the value of the counter.. ➡️</a:t>
            </a:r>
          </a:p>
          <a:p>
            <a:pPr/>
            <a:r>
              <a:t>A class invariant tells us that the value is always nonnegative. ➡️</a:t>
            </a:r>
          </a:p>
          <a:p>
            <a:pPr>
              <a:defRPr b="1"/>
            </a:pPr>
            <a:r>
              <a:t>The decrement method ➡️</a:t>
            </a:r>
          </a:p>
          <a:p>
            <a:pPr/>
            <a:r>
              <a:t>requires the value to be positive, a precondition ➡️</a:t>
            </a:r>
          </a:p>
          <a:p>
            <a:pPr/>
            <a:r>
              <a:t>and ensures the value has decreased by one, a postcondition.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This is an Eiffel interface for a COUNTER class ➡️</a:t>
            </a:r>
          </a:p>
          <a:p>
            <a:pPr/>
            <a:r>
              <a:t>This publicly-readable feature is the value of the counter.. ➡️</a:t>
            </a:r>
          </a:p>
          <a:p>
            <a:pPr/>
            <a:r>
              <a:t>A class invariant tells us that the value is always nonnegative. ➡️</a:t>
            </a:r>
          </a:p>
          <a:p>
            <a:pPr/>
            <a:r>
              <a:t>The decrement method ➡️</a:t>
            </a:r>
          </a:p>
          <a:p>
            <a:pPr>
              <a:defRPr b="1"/>
            </a:pPr>
            <a:r>
              <a:t>requires the value to be positive, a precondition ➡️</a:t>
            </a:r>
          </a:p>
          <a:p>
            <a:pPr/>
            <a:r>
              <a:t>and ensures the value has decreased by one, a postcondition.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p>
            <a:pPr/>
            <a:r>
              <a:t>This is an Eiffel interface for a COUNTER class ➡️</a:t>
            </a:r>
          </a:p>
          <a:p>
            <a:pPr/>
            <a:r>
              <a:t>This publicly-readable feature is the value of the counter.. ➡️</a:t>
            </a:r>
          </a:p>
          <a:p>
            <a:pPr/>
            <a:r>
              <a:t>A class invariant tells us that the value is always nonnegative. ➡️</a:t>
            </a:r>
          </a:p>
          <a:p>
            <a:pPr/>
            <a:r>
              <a:t>The decrement method ➡️</a:t>
            </a:r>
          </a:p>
          <a:p>
            <a:pPr/>
            <a:r>
              <a:t>requires the value to be positive, a precondition ➡️</a:t>
            </a:r>
          </a:p>
          <a:p>
            <a:pPr>
              <a:defRPr b="1"/>
            </a:pPr>
            <a:r>
              <a:t>and it ensures the value has decreased by one, a postcondition.</a:t>
            </a:r>
          </a:p>
          <a:p>
            <a:pPr/>
          </a:p>
          <a:p>
            <a:pPr/>
            <a:r>
              <a:t>Eiffel automatically checks the contracts at runtime, which is very cool.  And we can do these kinds of checks in C++ too.</a:t>
            </a:r>
          </a:p>
          <a:p>
            <a:pPr/>
          </a:p>
          <a:p>
            <a:pPr/>
            <a:r>
              <a:t>D: Oooh, ooh, I know, let's use zip_vector for this!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I love this example because it reveals so much about contracts.</a:t>
            </a:r>
          </a:p>
          <a:p>
            <a:pPr/>
            <a:r>
              <a:t>A zip_vector is a collection of (T, U) pairs whose parts are stored in a vector of T and a vector of U.</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The storage looks like this.  The Nth pair is made out of the Nth elements of each vector.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So this is the first pair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This is the second, and so on.</a:t>
            </a:r>
          </a:p>
          <a:p>
            <a:pPr/>
          </a:p>
          <a:p>
            <a:pPr/>
            <a:r>
              <a:t>You might want this data structure so you can run an algorithm over pairs when you already have the parts stored in separate vectors.  Or maybe T or U is bool and you want the storage optimization that comes from vector&lt;bool&gt;.</a:t>
            </a:r>
          </a:p>
          <a:p>
            <a:pPr/>
          </a:p>
          <a:p>
            <a:pPr/>
            <a:r>
              <a:t>So a quick tour of the rest of the code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D: Documentation is greater than code</a:t>
            </a:r>
          </a:p>
          <a:p>
            <a:pPr/>
          </a:p>
          <a:p>
            <a:pPr/>
            <a:r>
              <a:t>S: This again.  Are we really going to do this here?</a:t>
            </a:r>
          </a:p>
          <a:p>
            <a:pPr/>
          </a:p>
          <a:p>
            <a:pPr/>
            <a:r>
              <a:t>D: Wait, hear me out.  You're into local reasoning, right?</a:t>
            </a:r>
          </a:p>
          <a:p>
            <a:pP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hape 691"/>
          <p:cNvSpPr/>
          <p:nvPr>
            <p:ph type="sldImg"/>
          </p:nvPr>
        </p:nvSpPr>
        <p:spPr>
          <a:prstGeom prst="rect">
            <a:avLst/>
          </a:prstGeom>
        </p:spPr>
        <p:txBody>
          <a:bodyPr/>
          <a:lstStyle/>
          <a:p>
            <a:pPr/>
          </a:p>
        </p:txBody>
      </p:sp>
      <p:sp>
        <p:nvSpPr>
          <p:cNvPr id="692" name="Shape 692"/>
          <p:cNvSpPr/>
          <p:nvPr>
            <p:ph type="body" sz="quarter" idx="1"/>
          </p:nvPr>
        </p:nvSpPr>
        <p:spPr>
          <a:prstGeom prst="rect">
            <a:avLst/>
          </a:prstGeom>
        </p:spPr>
        <p:txBody>
          <a:bodyPr/>
          <a:lstStyle/>
          <a:p>
            <a:pPr/>
            <a:r>
              <a:t>There are a couple of accessors for the base data.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And some of the other non-mutating members you'd expect in a collection, like size() and empty(), along with other things we haven't shown, like begin and end, the subscript operator, etc.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And then we come to the mutations, the first of which is pop_back.</a:t>
            </a:r>
          </a:p>
          <a:p>
            <a:pPr/>
          </a:p>
          <a:p>
            <a:pPr/>
            <a:r>
              <a:t>Sean, can you show us how to implement pop_back with contract checks?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r>
              <a:t>S: The implementation is pretty simple; just call pop_back on both vectors.</a:t>
            </a:r>
          </a:p>
          <a:p>
            <a:pPr/>
          </a:p>
          <a:p>
            <a:pPr/>
            <a:r>
              <a:t>But you can't pop-back on an empty vector, so there should be a precondition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I'm using an old C trick to label the assert by incorporating a string literal into the condition.</a:t>
            </a:r>
          </a:p>
          <a:p>
            <a:pPr/>
          </a:p>
          <a:p>
            <a:pPr/>
            <a:r>
              <a:t>Now we need to write a postcondition check that the size decreased by 1. </a:t>
            </a:r>
          </a:p>
          <a:p>
            <a:pPr/>
          </a:p>
          <a:p>
            <a:pPr/>
            <a:r>
              <a:t>To do that, we have to first capture the incoming size.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We're using the old "if ndef ndebug" idiom to avoid generating code for an unused old_size in NDEBUG builds</a:t>
            </a:r>
          </a:p>
          <a:p>
            <a:pPr/>
          </a:p>
          <a:p>
            <a:pPr/>
            <a:r>
              <a:rPr b="1"/>
              <a:t>So down here</a:t>
            </a:r>
            <a:r>
              <a:t> ➡️ we can actually do the check</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2" name="Shape 742"/>
          <p:cNvSpPr/>
          <p:nvPr>
            <p:ph type="sldImg"/>
          </p:nvPr>
        </p:nvSpPr>
        <p:spPr>
          <a:prstGeom prst="rect">
            <a:avLst/>
          </a:prstGeom>
        </p:spPr>
        <p:txBody>
          <a:bodyPr/>
          <a:lstStyle/>
          <a:p>
            <a:pPr/>
          </a:p>
        </p:txBody>
      </p:sp>
      <p:sp>
        <p:nvSpPr>
          <p:cNvPr id="743" name="Shape 743"/>
          <p:cNvSpPr/>
          <p:nvPr>
            <p:ph type="body" sz="quarter" idx="1"/>
          </p:nvPr>
        </p:nvSpPr>
        <p:spPr>
          <a:prstGeom prst="rect">
            <a:avLst/>
          </a:prstGeom>
        </p:spPr>
        <p:txBody>
          <a:bodyPr/>
          <a:lstStyle/>
          <a:p>
            <a:pPr/>
            <a:r>
              <a:t>So down here ➡️ </a:t>
            </a:r>
            <a:r>
              <a:rPr b="1"/>
              <a:t>we can actually do the check</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p>
            <a:pPr/>
            <a:r>
              <a:t>So down here ➡️ </a:t>
            </a:r>
            <a:r>
              <a:rPr b="1"/>
              <a:t>we can actually do the check</a:t>
            </a:r>
            <a:endParaRPr b="1"/>
          </a:p>
          <a:p>
            <a:pPr/>
          </a:p>
          <a:p>
            <a:pPr/>
            <a:r>
              <a:t>Unfortunately, we had to write these contract checks inside function bodies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but there are proposals for C++26 that would lift them into the interface, like in Eiffel.  The actual syntax is still undecided, but I can give you the general idea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S: </a:t>
            </a:r>
            <a:r>
              <a:rPr b="1"/>
              <a:t>Lifting our precondition into the signature</a:t>
            </a:r>
            <a:r>
              <a:t> ➡️ might look like this.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p>
          <a:p>
            <a:pPr/>
            <a:r>
              <a:t>S: Sure.  That's why I have no raw loops and no pointers **IN MY CODE**.  </a:t>
            </a:r>
          </a:p>
          <a:p>
            <a:pPr/>
          </a:p>
          <a:p>
            <a:pPr/>
            <a:r>
              <a:t>It's why I use private data members and don't write thousand line functions **IN MY CODE**.</a:t>
            </a:r>
          </a:p>
          <a:p>
            <a:pPr/>
          </a:p>
          <a:p>
            <a:pPr/>
            <a:r>
              <a:t>Did I mention it's about the code?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a:p>
        </p:txBody>
      </p:sp>
      <p:sp>
        <p:nvSpPr>
          <p:cNvPr id="775" name="Shape 775"/>
          <p:cNvSpPr/>
          <p:nvPr>
            <p:ph type="body" sz="quarter" idx="1"/>
          </p:nvPr>
        </p:nvSpPr>
        <p:spPr>
          <a:prstGeom prst="rect">
            <a:avLst/>
          </a:prstGeom>
        </p:spPr>
        <p:txBody>
          <a:bodyPr/>
          <a:lstStyle/>
          <a:p>
            <a:pPr/>
            <a:r>
              <a:t>S: Lifting our precondition into the signature ➡️ </a:t>
            </a:r>
            <a:r>
              <a:rPr b="1"/>
              <a:t>might look like this.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hape 782"/>
          <p:cNvSpPr/>
          <p:nvPr>
            <p:ph type="sldImg"/>
          </p:nvPr>
        </p:nvSpPr>
        <p:spPr>
          <a:prstGeom prst="rect">
            <a:avLst/>
          </a:prstGeom>
        </p:spPr>
        <p:txBody>
          <a:bodyPr/>
          <a:lstStyle/>
          <a:p>
            <a:pPr/>
          </a:p>
        </p:txBody>
      </p:sp>
      <p:sp>
        <p:nvSpPr>
          <p:cNvPr id="783" name="Shape 783"/>
          <p:cNvSpPr/>
          <p:nvPr>
            <p:ph type="body" sz="quarter" idx="1"/>
          </p:nvPr>
        </p:nvSpPr>
        <p:spPr>
          <a:prstGeom prst="rect">
            <a:avLst/>
          </a:prstGeom>
        </p:spPr>
        <p:txBody>
          <a:bodyPr/>
          <a:lstStyle/>
          <a:p>
            <a:pPr/>
            <a:r>
              <a:t>S: </a:t>
            </a:r>
            <a:r>
              <a:rPr b="1"/>
              <a:t>And our postcondition, including the captured old size</a:t>
            </a:r>
            <a:r>
              <a:t> ➡️ might look like this.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hape 789"/>
          <p:cNvSpPr/>
          <p:nvPr>
            <p:ph type="sldImg"/>
          </p:nvPr>
        </p:nvSpPr>
        <p:spPr>
          <a:prstGeom prst="rect">
            <a:avLst/>
          </a:prstGeom>
        </p:spPr>
        <p:txBody>
          <a:bodyPr/>
          <a:lstStyle/>
          <a:p>
            <a:pPr/>
          </a:p>
        </p:txBody>
      </p:sp>
      <p:sp>
        <p:nvSpPr>
          <p:cNvPr id="790" name="Shape 790"/>
          <p:cNvSpPr/>
          <p:nvPr>
            <p:ph type="body" sz="quarter" idx="1"/>
          </p:nvPr>
        </p:nvSpPr>
        <p:spPr>
          <a:prstGeom prst="rect">
            <a:avLst/>
          </a:prstGeom>
        </p:spPr>
        <p:txBody>
          <a:bodyPr/>
          <a:lstStyle/>
          <a:p>
            <a:pPr/>
            <a:r>
              <a:t>S: And our postcondition, including the captured old size ➡️ </a:t>
            </a:r>
            <a:r>
              <a:rPr b="1"/>
              <a:t>might look like this.</a:t>
            </a:r>
            <a:endParaRPr b="1"/>
          </a:p>
          <a:p>
            <a:pPr/>
            <a:r>
              <a:t>The captures are similar to lambda captures, but they occur at the start of the function, while the body of the check runs at the end.</a:t>
            </a:r>
          </a:p>
          <a:p>
            <a:pPr/>
          </a:p>
          <a:p>
            <a:pPr/>
            <a:r>
              <a:t>D: Hey, that postcondition is kinda weak, isn't it?  pop_back could scramble the other elements and still pass.</a:t>
            </a:r>
          </a:p>
          <a:p>
            <a:pPr/>
          </a:p>
          <a:p>
            <a:pPr/>
            <a:r>
              <a:t>S: Oh, wow, you're right.  So we need to add a postcondition that all the remaining elements are equal to the old elements.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p>
            <a:pPr/>
            <a:r>
              <a:t>S: So we're going to have to capture the whole zip_vector, and then we can compare what remains with a prefix of the old value.</a:t>
            </a:r>
          </a:p>
          <a:p>
            <a:pPr/>
          </a:p>
          <a:p>
            <a:pPr/>
            <a:r>
              <a:t>D: And this is going to be an expensive check.</a:t>
            </a:r>
          </a:p>
          <a:p>
            <a:pPr/>
          </a:p>
          <a:p>
            <a:pPr/>
            <a:r>
              <a:t>S: Yeah, we just changed an O(1) operation to O(N).  That might make a linear function go quadratic.</a:t>
            </a:r>
          </a:p>
          <a:p>
            <a:pPr/>
          </a:p>
          <a:p>
            <a:pPr/>
            <a:r>
              <a:t>D: Not to mention the memory allocation, space, and locality costs.  It might be reasonable when you're unit testing.</a:t>
            </a:r>
          </a:p>
          <a:p>
            <a:pPr/>
          </a:p>
          <a:p>
            <a:pPr/>
            <a:r>
              <a:t>S: Maybe the standard library ought to have a testing flag so we can write this: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hape 813"/>
          <p:cNvSpPr/>
          <p:nvPr>
            <p:ph type="sldImg"/>
          </p:nvPr>
        </p:nvSpPr>
        <p:spPr>
          <a:prstGeom prst="rect">
            <a:avLst/>
          </a:prstGeom>
        </p:spPr>
        <p:txBody>
          <a:bodyPr/>
          <a:lstStyle/>
          <a:p>
            <a:pPr/>
          </a:p>
        </p:txBody>
      </p:sp>
      <p:sp>
        <p:nvSpPr>
          <p:cNvPr id="814" name="Shape 814"/>
          <p:cNvSpPr/>
          <p:nvPr>
            <p:ph type="body" sz="quarter" idx="1"/>
          </p:nvPr>
        </p:nvSpPr>
        <p:spPr>
          <a:prstGeom prst="rect">
            <a:avLst/>
          </a:prstGeom>
        </p:spPr>
        <p:txBody>
          <a:bodyPr/>
          <a:lstStyle/>
          <a:p>
            <a:pPr/>
            <a:r>
              <a:t>D: but that kinda spoils the value of this postcondition as interface, because now it reads like it only keeps the elements stable when you're testing.</a:t>
            </a:r>
          </a:p>
          <a:p>
            <a:pPr/>
          </a:p>
          <a:p>
            <a:pPr/>
            <a:r>
              <a:t>S: True.  Maybe tools will learn to hide that part of the check, but this will have to do for now.</a:t>
            </a:r>
          </a:p>
          <a:p>
            <a:pPr/>
          </a:p>
          <a:p>
            <a:pPr/>
            <a:r>
              <a:t>D: You realize that check just added two new requirements on T and U?</a:t>
            </a:r>
          </a:p>
          <a:p>
            <a:pPr/>
          </a:p>
          <a:p>
            <a:pPr/>
            <a:r>
              <a:t>S: Yeah, copy and equality; let's flip back to the class declaration and put those 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hape 829"/>
          <p:cNvSpPr/>
          <p:nvPr>
            <p:ph type="sldImg"/>
          </p:nvPr>
        </p:nvSpPr>
        <p:spPr>
          <a:prstGeom prst="rect">
            <a:avLst/>
          </a:prstGeom>
        </p:spPr>
        <p:txBody>
          <a:bodyPr/>
          <a:lstStyle/>
          <a:p>
            <a:pPr/>
          </a:p>
        </p:txBody>
      </p:sp>
      <p:sp>
        <p:nvSpPr>
          <p:cNvPr id="830" name="Shape 830"/>
          <p:cNvSpPr/>
          <p:nvPr>
            <p:ph type="body" sz="quarter" idx="1"/>
          </p:nvPr>
        </p:nvSpPr>
        <p:spPr>
          <a:prstGeom prst="rect">
            <a:avLst/>
          </a:prstGeom>
        </p:spPr>
        <p:txBody>
          <a:bodyPr/>
          <a:lstStyle/>
          <a:p>
            <a:pPr/>
            <a:r>
              <a:t>D: You just made it impossible to put a unique_ptr in your zip_vector, but whatever…</a:t>
            </a:r>
          </a:p>
          <a:p>
            <a:pPr/>
          </a:p>
          <a:p>
            <a:pPr/>
            <a:r>
              <a:t>S: Ignore him. Now that we've got examples of pre and post-conditions, we </a:t>
            </a:r>
            <a:r>
              <a:rPr b="1" i="1"/>
              <a:t>should</a:t>
            </a:r>
            <a:r>
              <a:t> specify the class invariant.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hape 835"/>
          <p:cNvSpPr/>
          <p:nvPr>
            <p:ph type="sldImg"/>
          </p:nvPr>
        </p:nvSpPr>
        <p:spPr>
          <a:prstGeom prst="rect">
            <a:avLst/>
          </a:prstGeom>
        </p:spPr>
        <p:txBody>
          <a:bodyPr/>
          <a:lstStyle/>
          <a:p>
            <a:pPr/>
          </a:p>
        </p:txBody>
      </p:sp>
      <p:sp>
        <p:nvSpPr>
          <p:cNvPr id="836" name="Shape 836"/>
          <p:cNvSpPr/>
          <p:nvPr>
            <p:ph type="body" sz="quarter" idx="1"/>
          </p:nvPr>
        </p:nvSpPr>
        <p:spPr>
          <a:prstGeom prst="rect">
            <a:avLst/>
          </a:prstGeom>
        </p:spPr>
        <p:txBody>
          <a:bodyPr/>
          <a:lstStyle/>
          <a:p>
            <a:pPr/>
            <a:r>
              <a:t>S: The proposals I've seen don't have any way to specify invariants, but they really should.  The authors all seem to think invariant checking is impossible despite the existence of Eiffel since 1986.  But don't worry, I'll show you how it should be done.</a:t>
            </a:r>
          </a:p>
          <a:p>
            <a:pPr/>
          </a:p>
          <a:p>
            <a:pPr/>
            <a:r>
              <a:t>Let's assume a syntax like this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p>
            <a:pPr/>
            <a:r>
              <a:t>S: Now the question is, when should the language run this check?</a:t>
            </a:r>
          </a:p>
          <a:p>
            <a:pPr/>
            <a:r>
              <a:t>Remember, class invariants are supposed to describe the state of publicly-observable instances.  </a:t>
            </a:r>
          </a:p>
          <a:p>
            <a:pPr/>
            <a:r>
              <a:t>It's up to the class implementation to uphold them, so they're postconditions.  Specifically,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hape 854"/>
          <p:cNvSpPr/>
          <p:nvPr>
            <p:ph type="sldImg"/>
          </p:nvPr>
        </p:nvSpPr>
        <p:spPr>
          <a:prstGeom prst="rect">
            <a:avLst/>
          </a:prstGeom>
        </p:spPr>
        <p:txBody>
          <a:bodyPr/>
          <a:lstStyle/>
          <a:p>
            <a:pPr/>
          </a:p>
        </p:txBody>
      </p:sp>
      <p:sp>
        <p:nvSpPr>
          <p:cNvPr id="855" name="Shape 855"/>
          <p:cNvSpPr/>
          <p:nvPr>
            <p:ph type="body" sz="quarter" idx="1"/>
          </p:nvPr>
        </p:nvSpPr>
        <p:spPr>
          <a:prstGeom prst="rect">
            <a:avLst/>
          </a:prstGeom>
        </p:spPr>
        <p:txBody>
          <a:bodyPr/>
          <a:lstStyle/>
          <a:p>
            <a:pPr/>
            <a:r>
              <a:t>S: Constructors need to establish the invariant (the base case) so we check after construction.</a:t>
            </a:r>
          </a:p>
          <a:p>
            <a:pPr/>
            <a:r>
              <a:t>Now, if the invariant is established on construction, what public operations could disturb it?</a:t>
            </a:r>
          </a:p>
          <a:p>
            <a:pPr/>
            <a:r>
              <a:t>➡️ Only the mutating operations, obviously.  But it's not even all the mutating operations</a:t>
            </a:r>
          </a:p>
          <a:p>
            <a:pPr/>
            <a:r>
              <a:t>➡️ We only need to check after the ones that directly call private mutating functions or change private data members.</a:t>
            </a:r>
          </a:p>
          <a:p>
            <a:pPr/>
            <a:r>
              <a:t>Any functions that only mutate through public API are upholding invariants by construction.</a:t>
            </a:r>
          </a:p>
          <a:p>
            <a:pPr/>
          </a:p>
          <a:p>
            <a:pPr/>
            <a:r>
              <a:t>OK, back to the code.  Did I mention that I love code?  Code is the best.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p>
            <a:pPr/>
            <a:r>
              <a:t>S: Let's implement size().  Because of the invariant, we can just return the size of either vector; it doesn't matter which.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rPr b="1"/>
              <a:t>D</a:t>
            </a:r>
            <a:r>
              <a:t>: But Sean, you can't do local reasoning without documentation.  It's why I don't need to be a condensed matter physicist to program a computer.</a:t>
            </a:r>
          </a:p>
          <a:p>
            <a:pPr/>
          </a:p>
          <a:p>
            <a:pPr/>
            <a:r>
              <a:t>S:  Come on, really?</a:t>
            </a:r>
          </a:p>
          <a:p>
            <a:pPr/>
          </a:p>
          <a:p>
            <a:pPr/>
            <a:r>
              <a:t>D: Really! Documentation is what keeps us from recursing down to the limits of known physics when we program.  We're working on a tower of abstraction that stretches through the libraries and programming language we use, into the operating system below that, and then into the hardware, which ultimately rests on the laws of physics.</a:t>
            </a:r>
          </a:p>
          <a:p>
            <a:pPr/>
            <a:r>
              <a:t>We can use libraries and our programming language without digging into their implementations because there's a solid spec.  The compiler backend engineers can do their jobs because the hardware manufacturers document the architecture and instruction sets. The hardware designers succeed because the physicists document the laws of physics.  That's the tower, and you're a part of it.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S: Now I'm going to do a little thought experiment.  Dave, imagine we didn't have this invariant.  How would you implement size()?</a:t>
            </a:r>
          </a:p>
          <a:p>
            <a:pPr/>
          </a:p>
          <a:p>
            <a:pPr/>
            <a:r>
              <a:t>D: Well, I guess I </a:t>
            </a:r>
            <a:r>
              <a:rPr b="1" i="1"/>
              <a:t>could</a:t>
            </a:r>
            <a:r>
              <a:rPr i="1"/>
              <a:t> </a:t>
            </a:r>
            <a:r>
              <a:t>return the minimum of the two sizes.  </a:t>
            </a:r>
          </a:p>
          <a:p>
            <a:pPr/>
            <a:r>
              <a:t>➡️ [That's kinda ugly, but manageable]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p>
            <a:pPr/>
            <a:r>
              <a:t>D: That's kinda ugly, but manageable.</a:t>
            </a:r>
          </a:p>
          <a:p>
            <a:pPr/>
          </a:p>
          <a:p>
            <a:pPr/>
            <a:r>
              <a:t>S: OK, so what about pop_back()?</a:t>
            </a:r>
          </a:p>
          <a:p>
            <a:pPr/>
          </a:p>
          <a:p>
            <a:pPr/>
            <a:r>
              <a:t>D: Let's see, I want it to act like it's got the minimum of the two sizes, so… maybe I would erase any extra elements from one of the vectors and then do the rest of pop_back().  This feels like it's getting out of hand, though.  Won't I have to use similar hacks in most methods?</a:t>
            </a:r>
          </a:p>
          <a:p>
            <a:pPr/>
          </a:p>
          <a:p>
            <a:pPr/>
            <a:r>
              <a:t>S: Exactly.  So we've just illustrated an important principle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Shape 880"/>
          <p:cNvSpPr/>
          <p:nvPr>
            <p:ph type="sldImg"/>
          </p:nvPr>
        </p:nvSpPr>
        <p:spPr>
          <a:prstGeom prst="rect">
            <a:avLst/>
          </a:prstGeom>
        </p:spPr>
        <p:txBody>
          <a:bodyPr/>
          <a:lstStyle/>
          <a:p>
            <a:pPr/>
          </a:p>
        </p:txBody>
      </p:sp>
      <p:sp>
        <p:nvSpPr>
          <p:cNvPr id="881" name="Shape 881"/>
          <p:cNvSpPr/>
          <p:nvPr>
            <p:ph type="body" sz="quarter" idx="1"/>
          </p:nvPr>
        </p:nvSpPr>
        <p:spPr>
          <a:prstGeom prst="rect">
            <a:avLst/>
          </a:prstGeom>
        </p:spPr>
        <p:txBody>
          <a:bodyPr/>
          <a:lstStyle/>
          <a:p>
            <a:pPr/>
            <a:r>
              <a:t>S: Strong contracts make code, and coding, simpler.</a:t>
            </a:r>
          </a:p>
          <a:p>
            <a:pPr/>
          </a:p>
          <a:p>
            <a:pPr/>
            <a:r>
              <a:t>D: Very true, but what makes a contract strong?  Let's look at the parts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Shape 887"/>
          <p:cNvSpPr/>
          <p:nvPr>
            <p:ph type="sldImg"/>
          </p:nvPr>
        </p:nvSpPr>
        <p:spPr>
          <a:prstGeom prst="rect">
            <a:avLst/>
          </a:prstGeom>
        </p:spPr>
        <p:txBody>
          <a:bodyPr/>
          <a:lstStyle/>
          <a:p>
            <a:pPr/>
          </a:p>
        </p:txBody>
      </p:sp>
      <p:sp>
        <p:nvSpPr>
          <p:cNvPr id="888" name="Shape 888"/>
          <p:cNvSpPr/>
          <p:nvPr>
            <p:ph type="body" sz="quarter" idx="1"/>
          </p:nvPr>
        </p:nvSpPr>
        <p:spPr>
          <a:prstGeom prst="rect">
            <a:avLst/>
          </a:prstGeom>
        </p:spPr>
        <p:txBody>
          <a:bodyPr/>
          <a:lstStyle/>
          <a:p>
            <a:pPr/>
            <a:r>
              <a:t>D: So the strength of class invariants correlates pretty well with overall contract strength.  </a:t>
            </a:r>
          </a:p>
          <a:p>
            <a:pPr/>
            <a:r>
              <a:t>D: ➡️ A weak class invariant lets you represent more things, but you don't know much about what an object represents from its type alone.  XML is like that: a format built to represent anything, but then you need to rely on parsers and XSDs and DTDs to make sense of a document.</a:t>
            </a:r>
          </a:p>
          <a:p>
            <a:pPr/>
            <a:r>
              <a:t>D: ➡️ A strong class invariant limits what can be represented but in return gives the programmer a lot to lean on when working with an instance.  For example, a bool is easy to understand because it has only two possible values.</a:t>
            </a:r>
          </a:p>
          <a:p>
            <a:pPr/>
          </a:p>
          <a:p>
            <a:pPr/>
            <a:r>
              <a:t>S: ➡️ ➡️ A weak precondition (or no precondition) doesn't restrict how clients call a function much, whereas</a:t>
            </a:r>
          </a:p>
          <a:p>
            <a:pPr/>
            <a:r>
              <a:t>S: ➡️ A strong precondition says there are more ways to misuse an API</a:t>
            </a:r>
          </a:p>
          <a:p>
            <a:pPr/>
          </a:p>
          <a:p>
            <a:pPr/>
            <a:r>
              <a:t>D: ➡️ ➡️ A weak  postcondition tells clients less about the results of a function but allows more implementation strategies.</a:t>
            </a:r>
          </a:p>
          <a:p>
            <a:pPr/>
            <a:r>
              <a:t>D: ➡️ And a strong postcondition, of course does the opposite.</a:t>
            </a:r>
          </a:p>
          <a:p>
            <a:pPr/>
            <a:r>
              <a:t>D: Now, based on what you see here </a:t>
            </a:r>
          </a:p>
          <a:p>
            <a:pPr/>
            <a:r>
              <a:t>➡️ the chart seems to tells that the best way to serve clients is with the weak preconditions and strong postconditions.  That would be an oversimplification.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p>
            <a:pPr/>
            <a:r>
              <a:t>S: Take integer division for example.  It has a precondition that the divisor is nonzero, because dividing by zero is meaningless.  </a:t>
            </a:r>
          </a:p>
          <a:p>
            <a:pPr/>
            <a:r>
              <a:t>➡️ Suppose we lift that precondition?</a:t>
            </a:r>
          </a:p>
          <a:p>
            <a:pPr/>
          </a:p>
          <a:p>
            <a:pPr/>
            <a:r>
              <a:t>Well, now we need to update the postcondition to account for the new input.</a:t>
            </a:r>
          </a:p>
          <a:p>
            <a:pPr/>
            <a: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Shape 910"/>
          <p:cNvSpPr/>
          <p:nvPr>
            <p:ph type="sldImg"/>
          </p:nvPr>
        </p:nvSpPr>
        <p:spPr>
          <a:prstGeom prst="rect">
            <a:avLst/>
          </a:prstGeom>
        </p:spPr>
        <p:txBody>
          <a:bodyPr/>
          <a:lstStyle/>
          <a:p>
            <a:pPr/>
          </a:p>
        </p:txBody>
      </p:sp>
      <p:sp>
        <p:nvSpPr>
          <p:cNvPr id="911" name="Shape 911"/>
          <p:cNvSpPr/>
          <p:nvPr>
            <p:ph type="body" sz="quarter" idx="1"/>
          </p:nvPr>
        </p:nvSpPr>
        <p:spPr>
          <a:prstGeom prst="rect">
            <a:avLst/>
          </a:prstGeom>
        </p:spPr>
        <p:txBody>
          <a:bodyPr/>
          <a:lstStyle/>
          <a:p>
            <a:pPr/>
            <a:r>
              <a:t>So now we're handling the case where b was zero by returning a.  Is that the right thing to do?  Dividing by zero is meaningless, so who knows, but at least now the result is specified.  </a:t>
            </a:r>
          </a:p>
          <a:p>
            <a:pPr/>
          </a:p>
          <a:p>
            <a:pPr/>
            <a:r>
              <a:t>On the other hand, the specification became more complicated.  </a:t>
            </a:r>
          </a:p>
          <a:p>
            <a:pPr/>
            <a:r>
              <a:t>This complication is just a drag on the vast majority of developers who only do meaningful divisions, who have to mentally discard this wrinkle.</a:t>
            </a:r>
          </a:p>
          <a:p>
            <a:pPr/>
            <a:r>
              <a:t>And anyone reading their code has to consider the possiblity of a meaningless input.  </a:t>
            </a:r>
          </a:p>
          <a:p>
            <a:pPr/>
            <a:r>
              <a:t>Finally, it hides bugs by making unintentional meaningless divisions look just like intentional exploitation of this documented behavior.</a:t>
            </a:r>
          </a:p>
          <a:p>
            <a:pPr/>
          </a:p>
          <a:p>
            <a:pPr/>
            <a:r>
              <a:t>D: so that was an example of taking weak preconditions too far.  The same thing can happen with strong postconditions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p>
            <a:pPr/>
            <a:r>
              <a:t>D: Suppose we changed the postcondition of the sort algorithm so that clients could predict the specific pairs of elements that would be compared, and in what order.  </a:t>
            </a:r>
          </a:p>
          <a:p>
            <a:pPr/>
            <a:r>
              <a:t>I know, it's a ridiculous idea, because nobody who calls sort cares about that.  But that's kinda the point.</a:t>
            </a:r>
          </a:p>
          <a:p>
            <a:pPr/>
          </a:p>
          <a:p>
            <a:pPr/>
            <a:r>
              <a:t>How would this new postcondition be expressed?</a:t>
            </a:r>
          </a:p>
          <a:p>
            <a:pPr/>
          </a:p>
          <a:p>
            <a:pPr/>
            <a:r>
              <a:t>Seems to me we'd need to, basically, write down the exact code that will be executed.  That's a major complication for anyone trying to understand what sort does!  And it would lock the implementor out of using an improved algorithm should one be discovered later.</a:t>
            </a:r>
          </a:p>
          <a:p>
            <a:pPr/>
          </a:p>
          <a:p>
            <a:pPr/>
            <a:r>
              <a:t>So to sum up</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Shape 926"/>
          <p:cNvSpPr/>
          <p:nvPr>
            <p:ph type="sldImg"/>
          </p:nvPr>
        </p:nvSpPr>
        <p:spPr>
          <a:prstGeom prst="rect">
            <a:avLst/>
          </a:prstGeom>
        </p:spPr>
        <p:txBody>
          <a:bodyPr/>
          <a:lstStyle/>
          <a:p>
            <a:pPr/>
          </a:p>
        </p:txBody>
      </p:sp>
      <p:sp>
        <p:nvSpPr>
          <p:cNvPr id="927" name="Shape 927"/>
          <p:cNvSpPr/>
          <p:nvPr>
            <p:ph type="body" sz="quarter" idx="1"/>
          </p:nvPr>
        </p:nvSpPr>
        <p:spPr>
          <a:prstGeom prst="rect">
            <a:avLst/>
          </a:prstGeom>
        </p:spPr>
        <p:txBody>
          <a:bodyPr/>
          <a:lstStyle/>
          <a:p>
            <a:pPr/>
            <a:r>
              <a:t>The contract that best serves clients is simple to understand and relevant to their use cases.</a:t>
            </a:r>
          </a:p>
          <a:p>
            <a:pPr/>
          </a:p>
          <a:p>
            <a:pPr/>
            <a:r>
              <a:t>And there's an important corrolary: ➡️ a complex contract usually means there's something wrong with your API.  I'm looking at you, realloc.</a:t>
            </a:r>
          </a:p>
          <a:p>
            <a:pPr/>
          </a:p>
          <a:p>
            <a:pPr/>
            <a:r>
              <a:t>Finding the right contract is a balancing act and a bit of an art, but it will inform everything from your function implementations to their names.</a:t>
            </a:r>
          </a:p>
          <a:p>
            <a:pP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2" name="Shape 932"/>
          <p:cNvSpPr/>
          <p:nvPr>
            <p:ph type="sldImg"/>
          </p:nvPr>
        </p:nvSpPr>
        <p:spPr>
          <a:prstGeom prst="rect">
            <a:avLst/>
          </a:prstGeom>
        </p:spPr>
        <p:txBody>
          <a:bodyPr/>
          <a:lstStyle/>
          <a:p>
            <a:pPr/>
          </a:p>
        </p:txBody>
      </p:sp>
      <p:sp>
        <p:nvSpPr>
          <p:cNvPr id="933" name="Shape 933"/>
          <p:cNvSpPr/>
          <p:nvPr>
            <p:ph type="body" sz="quarter" idx="1"/>
          </p:nvPr>
        </p:nvSpPr>
        <p:spPr>
          <a:prstGeom prst="rect">
            <a:avLst/>
          </a:prstGeom>
        </p:spPr>
        <p:txBody>
          <a:bodyPr/>
          <a:lstStyle/>
          <a:p>
            <a:pPr/>
            <a:r>
              <a:t>S: Because you can always weaken preconditions and strengthen postconditions without breaking client code our advice is to start conservatively:</a:t>
            </a:r>
          </a:p>
          <a:p>
            <a:pPr/>
          </a:p>
          <a:p>
            <a:pPr/>
            <a:r>
              <a:t>Use the strongest preconditions and weakest postconditions that maintain simplicity while supporting the use cases you are sure your clients need.  That will keep you from wasting time building out features that nobody actually wants, or struggling to make changes without breaking clients.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p>
            <a:pPr marL="228600" indent="-228600">
              <a:buSzPct val="100000"/>
              <a:buChar char="-"/>
              <a:defRPr b="1"/>
            </a:pPr>
            <a:r>
              <a:t>S: Now let's get back to the **code**. Let's look at push_back so we can store stuff in here.</a:t>
            </a:r>
          </a:p>
          <a:p>
            <a:pPr marL="228600" indent="-228600">
              <a:buSzPct val="100000"/>
              <a:buChar char="-"/>
              <a:defRPr b="1"/>
            </a:pPr>
            <a:r>
              <a:t>D: Alright, it takes a pair as an argument, and there's no precondition.  </a:t>
            </a:r>
          </a:p>
          <a:p>
            <a:pPr marL="228600" indent="-228600">
              <a:buSzPct val="100000"/>
              <a:buChar char="-"/>
            </a:pPr>
            <a:r>
              <a:t>S: ➡️ For postconditions, the size increased by one, and the last item matches the argument.</a:t>
            </a:r>
          </a:p>
          <a:p>
            <a:pPr marL="228600" indent="-228600">
              <a:buSzPct val="100000"/>
              <a:buChar char="-"/>
            </a:pPr>
            <a:r>
              <a:t>S: ➡️ The rest is unchanged.  This looks a lot like what we did for pop_back.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S: Whew, that's a LOT of hyperbole! Do we pay you to come up with that stuff?</a:t>
            </a:r>
          </a:p>
          <a:p>
            <a:pPr/>
          </a:p>
          <a:p>
            <a:pPr/>
            <a:r>
              <a:rPr b="1"/>
              <a:t>I </a:t>
            </a:r>
            <a:r>
              <a:t>get paid to ship products, not write documentation.  I'm the algorithms guy, and this is a better code talk, so I'm here to help people write better code.</a:t>
            </a:r>
          </a:p>
          <a:p>
            <a:pPr/>
            <a:r>
              <a:t>My product is at the top of the tower - so most of my code doesn’t need docs.</a:t>
            </a:r>
          </a:p>
          <a:p>
            <a:pPr/>
          </a:p>
          <a:p>
            <a:pPr/>
            <a:r>
              <a:t>D: So how big is Photoshop again?</a:t>
            </a:r>
          </a:p>
          <a:p>
            <a:pPr/>
            <a:r>
              <a:t>S: About 50M lines</a:t>
            </a:r>
          </a:p>
          <a:p>
            <a:pPr/>
            <a:r>
              <a:t>D: That's one big, single story, brokedown palace.  Can you find the bathroom in there?</a:t>
            </a:r>
          </a:p>
          <a:p>
            <a:pPr/>
            <a:r>
              <a:t>S: OK point taken; I’m sure more than one engineer has gotten lost in those hallways.</a:t>
            </a:r>
          </a:p>
          <a:p>
            <a:pPr/>
            <a:r>
              <a:t>D: The bad news, Sean, is that you're not at the top of the tower. Someone else, or future-you, is going to have to build on the code you're writing.  Everything is an API to somebody.</a:t>
            </a:r>
          </a:p>
          <a:p>
            <a:pPr/>
          </a:p>
          <a:p>
            <a:pPr/>
            <a:r>
              <a:t>S:  I wrote some of that code 30 years ago. I </a:t>
            </a:r>
            <a:r>
              <a:rPr b="1" u="sng"/>
              <a:t>am</a:t>
            </a:r>
            <a:r>
              <a:t> the future me, and I'm still not convinced.</a:t>
            </a:r>
          </a:p>
          <a:p>
            <a:pPr/>
            <a:r>
              <a:t>D: I see I'm going to have to prove it to you, so let's just move on.  The truth shall be revealed.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6" name="Shape 946"/>
          <p:cNvSpPr/>
          <p:nvPr>
            <p:ph type="sldImg"/>
          </p:nvPr>
        </p:nvSpPr>
        <p:spPr>
          <a:prstGeom prst="rect">
            <a:avLst/>
          </a:prstGeom>
        </p:spPr>
        <p:txBody>
          <a:bodyPr/>
          <a:lstStyle/>
          <a:p>
            <a:pPr/>
          </a:p>
        </p:txBody>
      </p:sp>
      <p:sp>
        <p:nvSpPr>
          <p:cNvPr id="947" name="Shape 947"/>
          <p:cNvSpPr/>
          <p:nvPr>
            <p:ph type="body" sz="quarter" idx="1"/>
          </p:nvPr>
        </p:nvSpPr>
        <p:spPr>
          <a:prstGeom prst="rect">
            <a:avLst/>
          </a:prstGeom>
        </p:spPr>
        <p:txBody>
          <a:bodyPr/>
          <a:lstStyle/>
          <a:p>
            <a:pPr marL="228600" indent="-228600">
              <a:buSzPct val="100000"/>
              <a:buChar char="-"/>
            </a:pPr>
            <a:r>
              <a:t>S: Good stuff, but let's get back to the **code**. Let's look at push_back so we can store stuff in here.</a:t>
            </a:r>
          </a:p>
          <a:p>
            <a:pPr marL="228600" indent="-228600">
              <a:buSzPct val="100000"/>
              <a:buChar char="-"/>
            </a:pPr>
            <a:r>
              <a:t>D: Alright, it takes a pair as an argument, and there's no precondition.  </a:t>
            </a:r>
          </a:p>
          <a:p>
            <a:pPr marL="228600" indent="-228600">
              <a:buSzPct val="100000"/>
              <a:buChar char="-"/>
              <a:defRPr b="1"/>
            </a:pPr>
            <a:r>
              <a:t>S: ➡️ For postconditions, the size increases by one, and the last item matches the argument.</a:t>
            </a:r>
          </a:p>
          <a:p>
            <a:pPr marL="228600" indent="-228600">
              <a:buSzPct val="100000"/>
              <a:buChar char="-"/>
            </a:pPr>
            <a:r>
              <a:t>S: ➡️ The rest is unchanged.  This looks a lot like what we did for pop_back.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Shape 953"/>
          <p:cNvSpPr/>
          <p:nvPr>
            <p:ph type="sldImg"/>
          </p:nvPr>
        </p:nvSpPr>
        <p:spPr>
          <a:prstGeom prst="rect">
            <a:avLst/>
          </a:prstGeom>
        </p:spPr>
        <p:txBody>
          <a:bodyPr/>
          <a:lstStyle/>
          <a:p>
            <a:pPr/>
          </a:p>
        </p:txBody>
      </p:sp>
      <p:sp>
        <p:nvSpPr>
          <p:cNvPr id="954" name="Shape 954"/>
          <p:cNvSpPr/>
          <p:nvPr>
            <p:ph type="body" sz="quarter" idx="1"/>
          </p:nvPr>
        </p:nvSpPr>
        <p:spPr>
          <a:prstGeom prst="rect">
            <a:avLst/>
          </a:prstGeom>
        </p:spPr>
        <p:txBody>
          <a:bodyPr/>
          <a:lstStyle/>
          <a:p>
            <a:pPr marL="228600" indent="-228600">
              <a:buSzPct val="100000"/>
              <a:buChar char="-"/>
            </a:pPr>
            <a:r>
              <a:t>S: Good stuff, but let's get back to the **code**. Let's look at push_back so we can store stuff in here.</a:t>
            </a:r>
          </a:p>
          <a:p>
            <a:pPr marL="228600" indent="-228600">
              <a:buSzPct val="100000"/>
              <a:buChar char="-"/>
            </a:pPr>
            <a:r>
              <a:t>D: Alright, it takes a pair as an argument, and there's no precondition.  </a:t>
            </a:r>
          </a:p>
          <a:p>
            <a:pPr marL="228600" indent="-228600">
              <a:buSzPct val="100000"/>
              <a:buChar char="-"/>
            </a:pPr>
            <a:r>
              <a:t>S: ➡️ For postconditions, the size increased by one, and the last item matches the argument.</a:t>
            </a:r>
          </a:p>
          <a:p>
            <a:pPr marL="228600" indent="-228600">
              <a:buSzPct val="100000"/>
              <a:buChar char="-"/>
              <a:defRPr b="1"/>
            </a:pPr>
            <a:r>
              <a:t>S: ➡️ The rest is unchanged.  This looks a lot like what we did for pop_back.</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Shape 960"/>
          <p:cNvSpPr/>
          <p:nvPr>
            <p:ph type="sldImg"/>
          </p:nvPr>
        </p:nvSpPr>
        <p:spPr>
          <a:prstGeom prst="rect">
            <a:avLst/>
          </a:prstGeom>
        </p:spPr>
        <p:txBody>
          <a:bodyPr/>
          <a:lstStyle/>
          <a:p>
            <a:pPr/>
          </a:p>
        </p:txBody>
      </p:sp>
      <p:sp>
        <p:nvSpPr>
          <p:cNvPr id="961" name="Shape 961"/>
          <p:cNvSpPr/>
          <p:nvPr>
            <p:ph type="body" sz="quarter" idx="1"/>
          </p:nvPr>
        </p:nvSpPr>
        <p:spPr>
          <a:prstGeom prst="rect">
            <a:avLst/>
          </a:prstGeom>
        </p:spPr>
        <p:txBody>
          <a:bodyPr/>
          <a:lstStyle>
            <a:lvl1pPr marL="228600" indent="-228600">
              <a:buSzPct val="100000"/>
              <a:buChar char="-"/>
            </a:lvl1pPr>
          </a:lstStyle>
          <a:p>
            <a:pPr/>
            <a:r>
              <a:t>S: Now that we have a contract, the implementation is simple. We push_back first.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Shape 967"/>
          <p:cNvSpPr/>
          <p:nvPr>
            <p:ph type="sldImg"/>
          </p:nvPr>
        </p:nvSpPr>
        <p:spPr>
          <a:prstGeom prst="rect">
            <a:avLst/>
          </a:prstGeom>
        </p:spPr>
        <p:txBody>
          <a:bodyPr/>
          <a:lstStyle/>
          <a:p>
            <a:pPr/>
          </a:p>
        </p:txBody>
      </p:sp>
      <p:sp>
        <p:nvSpPr>
          <p:cNvPr id="968" name="Shape 968"/>
          <p:cNvSpPr/>
          <p:nvPr>
            <p:ph type="body" sz="quarter" idx="1"/>
          </p:nvPr>
        </p:nvSpPr>
        <p:spPr>
          <a:prstGeom prst="rect">
            <a:avLst/>
          </a:prstGeom>
        </p:spPr>
        <p:txBody>
          <a:bodyPr/>
          <a:lstStyle/>
          <a:p>
            <a:pPr/>
            <a:r>
              <a:t>- D: It's worth pointing out that the invariant is broken right here. </a:t>
            </a:r>
          </a:p>
          <a:p>
            <a:pPr/>
            <a:r>
              <a:t>- S: Yes. If you want to mutate things, you _will_ have to break invariants _temporarily_. You just have to restore them before returning control to the client.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Shape 975"/>
          <p:cNvSpPr/>
          <p:nvPr>
            <p:ph type="sldImg"/>
          </p:nvPr>
        </p:nvSpPr>
        <p:spPr>
          <a:prstGeom prst="rect">
            <a:avLst/>
          </a:prstGeom>
        </p:spPr>
        <p:txBody>
          <a:bodyPr/>
          <a:lstStyle/>
          <a:p>
            <a:pPr/>
          </a:p>
        </p:txBody>
      </p:sp>
      <p:sp>
        <p:nvSpPr>
          <p:cNvPr id="976" name="Shape 976"/>
          <p:cNvSpPr/>
          <p:nvPr>
            <p:ph type="body" sz="quarter" idx="1"/>
          </p:nvPr>
        </p:nvSpPr>
        <p:spPr>
          <a:prstGeom prst="rect">
            <a:avLst/>
          </a:prstGeom>
        </p:spPr>
        <p:txBody>
          <a:bodyPr/>
          <a:lstStyle/>
          <a:p>
            <a:pPr/>
            <a:r>
              <a:t>D: Right, so if my function had a callback parameter, I'd better not invoke it here.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Shape 989"/>
          <p:cNvSpPr/>
          <p:nvPr>
            <p:ph type="sldImg"/>
          </p:nvPr>
        </p:nvSpPr>
        <p:spPr>
          <a:prstGeom prst="rect">
            <a:avLst/>
          </a:prstGeom>
        </p:spPr>
        <p:txBody>
          <a:bodyPr/>
          <a:lstStyle/>
          <a:p>
            <a:pPr/>
          </a:p>
        </p:txBody>
      </p:sp>
      <p:sp>
        <p:nvSpPr>
          <p:cNvPr id="990" name="Shape 990"/>
          <p:cNvSpPr/>
          <p:nvPr>
            <p:ph type="body" sz="quarter" idx="1"/>
          </p:nvPr>
        </p:nvSpPr>
        <p:spPr>
          <a:prstGeom prst="rect">
            <a:avLst/>
          </a:prstGeom>
        </p:spPr>
        <p:txBody>
          <a:bodyPr/>
          <a:lstStyle>
            <a:lvl1pPr marL="228600" indent="-228600">
              <a:buSzPct val="100000"/>
              <a:buChar char="-"/>
            </a:lvl1pPr>
          </a:lstStyle>
          <a:p>
            <a:pPr/>
            <a:r>
              <a:t>S: Yeah, it's good to keep callbacks under control, but sometimes exposing a broken invariant is unavoidable.  After all, in C++, the client always has a reference to the thing being mutated.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Shape 1000"/>
          <p:cNvSpPr/>
          <p:nvPr>
            <p:ph type="sldImg"/>
          </p:nvPr>
        </p:nvSpPr>
        <p:spPr>
          <a:prstGeom prst="rect">
            <a:avLst/>
          </a:prstGeom>
        </p:spPr>
        <p:txBody>
          <a:bodyPr/>
          <a:lstStyle/>
          <a:p>
            <a:pPr/>
          </a:p>
        </p:txBody>
      </p:sp>
      <p:sp>
        <p:nvSpPr>
          <p:cNvPr id="1001" name="Shape 1001"/>
          <p:cNvSpPr/>
          <p:nvPr>
            <p:ph type="body" sz="quarter" idx="1"/>
          </p:nvPr>
        </p:nvSpPr>
        <p:spPr>
          <a:prstGeom prst="rect">
            <a:avLst/>
          </a:prstGeom>
        </p:spPr>
        <p:txBody>
          <a:bodyPr/>
          <a:lstStyle/>
          <a:p>
            <a:pPr marL="254577" indent="-254577">
              <a:buSzPct val="70000"/>
              <a:buFont typeface="Adobe Clean"/>
              <a:buChar char="-"/>
            </a:pPr>
            <a:r>
              <a:t>S: Here T and U are client-supplied types.  Because push_back copies its arguments, the copy constructor of U *could* observe zip_vector with its invariants broken during the second push_back. ➡️</a:t>
            </a:r>
          </a:p>
          <a:p>
            <a:pPr marL="254577" indent="-254577">
              <a:buSzPct val="70000"/>
              <a:buFont typeface="Adobe Clean"/>
              <a:buChar char="-"/>
            </a:pPr>
            <a:r>
              <a:t>D: Let's see how that works… We'll have to forward-declare the copy-constructor...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Shape 1011"/>
          <p:cNvSpPr/>
          <p:nvPr>
            <p:ph type="sldImg"/>
          </p:nvPr>
        </p:nvSpPr>
        <p:spPr>
          <a:prstGeom prst="rect">
            <a:avLst/>
          </a:prstGeom>
        </p:spPr>
        <p:txBody>
          <a:bodyPr/>
          <a:lstStyle/>
          <a:p>
            <a:pPr/>
          </a:p>
        </p:txBody>
      </p:sp>
      <p:sp>
        <p:nvSpPr>
          <p:cNvPr id="1012" name="Shape 1012"/>
          <p:cNvSpPr/>
          <p:nvPr>
            <p:ph type="body" sz="quarter" idx="1"/>
          </p:nvPr>
        </p:nvSpPr>
        <p:spPr>
          <a:prstGeom prst="rect">
            <a:avLst/>
          </a:prstGeom>
        </p:spPr>
        <p:txBody>
          <a:bodyPr/>
          <a:lstStyle>
            <a:lvl1pPr marL="228600" indent="-228600">
              <a:buSzPct val="100000"/>
              <a:buChar char="-"/>
            </a:lvl1pPr>
          </a:lstStyle>
          <a:p>
            <a:pPr/>
            <a:r>
              <a:t>D: and create a zip_vector at global scope.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Shape 1022"/>
          <p:cNvSpPr/>
          <p:nvPr>
            <p:ph type="sldImg"/>
          </p:nvPr>
        </p:nvSpPr>
        <p:spPr>
          <a:prstGeom prst="rect">
            <a:avLst/>
          </a:prstGeom>
        </p:spPr>
        <p:txBody>
          <a:bodyPr/>
          <a:lstStyle/>
          <a:p>
            <a:pPr/>
          </a:p>
        </p:txBody>
      </p:sp>
      <p:sp>
        <p:nvSpPr>
          <p:cNvPr id="1023" name="Shape 1023"/>
          <p:cNvSpPr/>
          <p:nvPr>
            <p:ph type="body" sz="quarter" idx="1"/>
          </p:nvPr>
        </p:nvSpPr>
        <p:spPr>
          <a:prstGeom prst="rect">
            <a:avLst/>
          </a:prstGeom>
        </p:spPr>
        <p:txBody>
          <a:bodyPr/>
          <a:lstStyle>
            <a:lvl1pPr marL="228600" indent="-228600">
              <a:buSzPct val="100000"/>
              <a:buChar char="-"/>
            </a:lvl1pPr>
          </a:lstStyle>
          <a:p>
            <a:pPr/>
            <a:r>
              <a:t>D: Now the copy constructor can access the zip_vector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Shape 1033"/>
          <p:cNvSpPr/>
          <p:nvPr>
            <p:ph type="sldImg"/>
          </p:nvPr>
        </p:nvSpPr>
        <p:spPr>
          <a:prstGeom prst="rect">
            <a:avLst/>
          </a:prstGeom>
        </p:spPr>
        <p:txBody>
          <a:bodyPr/>
          <a:lstStyle/>
          <a:p>
            <a:pPr/>
          </a:p>
        </p:txBody>
      </p:sp>
      <p:sp>
        <p:nvSpPr>
          <p:cNvPr id="1034" name="Shape 1034"/>
          <p:cNvSpPr/>
          <p:nvPr>
            <p:ph type="body" sz="quarter" idx="1"/>
          </p:nvPr>
        </p:nvSpPr>
        <p:spPr>
          <a:prstGeom prst="rect">
            <a:avLst/>
          </a:prstGeom>
        </p:spPr>
        <p:txBody>
          <a:bodyPr/>
          <a:lstStyle/>
          <a:p>
            <a:pPr marL="228600" indent="-228600">
              <a:buSzPct val="100000"/>
              <a:buChar char="-"/>
            </a:pPr>
            <a:r>
              <a:t>S: And this push_back will cause that baddy to be copied into the _second vector while the zip_vector's invariants are broken.  The copy constructor reads the zip_vector and the fun begins.</a:t>
            </a:r>
            <a:br/>
            <a:r>
              <a:t>This probably looks ridiculous because most people wouldn't use a global this way - but if you are building networks of objects with shared pointers, you will encounter the same problem</a:t>
            </a:r>
          </a:p>
          <a:p>
            <a:pPr marL="228600" indent="-228600">
              <a:buSzPct val="100000"/>
              <a:buChar char="-"/>
            </a:pPr>
          </a:p>
          <a:p>
            <a:pPr marL="228600" indent="-228600">
              <a:buSzPct val="100000"/>
              <a:buChar char="-"/>
            </a:pPr>
            <a:r>
              <a:t>A shared ptr is as good as a global variable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D: Before we get into the nitty gritty we'd better tell the folks what contracts are and where they came from.</a:t>
            </a:r>
          </a:p>
          <a:p>
            <a:pPr/>
          </a:p>
          <a:p>
            <a:pPr/>
            <a:r>
              <a:t>Sean, I learned the origin story from you</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p>
            <a:pPr marL="254577" indent="-254577">
              <a:buSzPct val="70000"/>
              <a:buFont typeface="Adobe Clean"/>
              <a:buChar char="-"/>
            </a:pPr>
            <a:r>
              <a:t>S: But broken invariants are just a special case of a more general condition: any given value might be meaningless if you observe it at the wrong time.</a:t>
            </a:r>
          </a:p>
          <a:p>
            <a:pPr marL="254577" indent="-254577">
              <a:buSzPct val="70000"/>
              <a:buFont typeface="Adobe Clean"/>
              <a:buChar char="-"/>
            </a:pPr>
            <a:r>
              <a:t>D: Even if invariants are intact?</a:t>
            </a:r>
          </a:p>
          <a:p>
            <a:pPr marL="254577" indent="-254577">
              <a:buSzPct val="70000"/>
              <a:buFont typeface="Adobe Clean"/>
              <a:buChar char="-"/>
            </a:pPr>
            <a:r>
              <a:t>S: Yeah, even then. Most mutating functions assume that they have sole access to the objects they are modifying. </a:t>
            </a:r>
          </a:p>
          <a:p>
            <a:pPr marL="254577" indent="-254577">
              <a:buSzPct val="70000"/>
              <a:buFont typeface="Adobe Clean"/>
              <a:buChar char="-"/>
            </a:pPr>
            <a:r>
              <a:t>Those objects' intermediate values during the mutation is rarely surfaced as API, so the partially mutated state is meaningless to clients.</a:t>
            </a:r>
            <a:br/>
            <a:r>
              <a:t>That's why uninvited observation of an object under mutation is always a bug.</a:t>
            </a:r>
          </a:p>
          <a:p>
            <a:pPr marL="254577" indent="-254577">
              <a:buSzPct val="70000"/>
              <a:buFont typeface="Adobe Clean"/>
              <a:buChar char="-"/>
            </a:pPr>
            <a:r>
              <a:t>D: Well, if that second push_back throws, as written, a partially-mutated state will escape.  In fact the invariants are broken, so this is serious.</a:t>
            </a:r>
            <a:br/>
          </a:p>
          <a:p>
            <a:pPr marL="254577" indent="-254577">
              <a:buSzPct val="70000"/>
              <a:buFont typeface="Adobe Clean"/>
              <a:buChar char="-"/>
            </a:pPr>
            <a:r>
              <a:t>S: OK, how are we going to handle that case?</a:t>
            </a:r>
            <a:br/>
          </a:p>
          <a:p>
            <a:pPr marL="254577" indent="-254577">
              <a:buSzPct val="70000"/>
              <a:buFont typeface="Adobe Clean"/>
              <a:buChar char="-"/>
            </a:pPr>
            <a:r>
              <a:t>D: I have a whole theory!</a:t>
            </a:r>
            <a: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Shape 1045"/>
          <p:cNvSpPr/>
          <p:nvPr>
            <p:ph type="sldImg"/>
          </p:nvPr>
        </p:nvSpPr>
        <p:spPr>
          <a:prstGeom prst="rect">
            <a:avLst/>
          </a:prstGeom>
        </p:spPr>
        <p:txBody>
          <a:bodyPr/>
          <a:lstStyle/>
          <a:p>
            <a:pPr/>
          </a:p>
        </p:txBody>
      </p:sp>
      <p:sp>
        <p:nvSpPr>
          <p:cNvPr id="1046" name="Shape 1046"/>
          <p:cNvSpPr/>
          <p:nvPr>
            <p:ph type="body" sz="quarter" idx="1"/>
          </p:nvPr>
        </p:nvSpPr>
        <p:spPr>
          <a:prstGeom prst="rect">
            <a:avLst/>
          </a:prstGeom>
        </p:spPr>
        <p:txBody>
          <a:bodyPr/>
          <a:lstStyle/>
          <a:p>
            <a:pPr/>
            <a:r>
              <a:t>But first, I need to deliver a short rant about exceptions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Shape 1051"/>
          <p:cNvSpPr/>
          <p:nvPr>
            <p:ph type="sldImg"/>
          </p:nvPr>
        </p:nvSpPr>
        <p:spPr>
          <a:prstGeom prst="rect">
            <a:avLst/>
          </a:prstGeom>
        </p:spPr>
        <p:txBody>
          <a:bodyPr/>
          <a:lstStyle/>
          <a:p>
            <a:pPr/>
          </a:p>
        </p:txBody>
      </p:sp>
      <p:sp>
        <p:nvSpPr>
          <p:cNvPr id="1052" name="Shape 1052"/>
          <p:cNvSpPr/>
          <p:nvPr>
            <p:ph type="body" sz="quarter" idx="1"/>
          </p:nvPr>
        </p:nvSpPr>
        <p:spPr>
          <a:prstGeom prst="rect">
            <a:avLst/>
          </a:prstGeom>
        </p:spPr>
        <p:txBody>
          <a:bodyPr/>
          <a:lstStyle/>
          <a:p>
            <a:pPr/>
            <a:r>
              <a:t>Because despite my best efforts, they still make lots of folks uncomfortable.</a:t>
            </a:r>
          </a:p>
          <a:p>
            <a:pPr/>
            <a:r>
              <a:t>➡️ Also, lots of people don't understand exceptions well.  I </a:t>
            </a:r>
            <a:r>
              <a:rPr u="sng"/>
              <a:t>hope</a:t>
            </a:r>
            <a:r>
              <a:t> that there's a large intersection between those two groups, and that education will help.  But I'm not sure.</a:t>
            </a:r>
          </a:p>
          <a:p>
            <a:pPr/>
            <a:r>
              <a:t>➡️ Because of the misunderstanding, you can find lots of guidelines that make a nice ringing sound in the ear, but don't help much in the brain.</a:t>
            </a:r>
          </a:p>
          <a:p>
            <a:pPr/>
            <a:r>
              <a:t>For example, "don't use exceptions for control flow."  Exceptions are a control flow mechanism.  If you're using them, that's what you're using them for.  People will also tell you to stick to reporting exceptional or unexpected conditions without defining what those terms mean.</a:t>
            </a:r>
          </a:p>
          <a:p>
            <a:pPr/>
            <a:r>
              <a:t>➡️ The key to a powerful relationship with exceptions is to focus on—surprise—contracts and invariants instead of control flow.  Fortunately, you've come to the right place. </a:t>
            </a:r>
          </a:p>
          <a:p>
            <a:pPr/>
            <a:r>
              <a:t>➡️ Exceptions come with a very particular set of engineering tradeoffs, and may genuinely not be right for any given project on engineering grounds.  Understanding those tradeoffs helps a lot too.</a:t>
            </a:r>
          </a:p>
          <a:p>
            <a:pPr/>
          </a:p>
          <a:p>
            <a:pPr/>
            <a:r>
              <a:t>Exceptions are just one way of handling errors and everything else I have to say about errors applies whether you're using exceptions or not.  </a:t>
            </a:r>
          </a:p>
          <a:p>
            <a:pPr/>
            <a:r>
              <a:t>So what is an error?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2" name="Shape 1062"/>
          <p:cNvSpPr/>
          <p:nvPr>
            <p:ph type="sldImg"/>
          </p:nvPr>
        </p:nvSpPr>
        <p:spPr>
          <a:prstGeom prst="rect">
            <a:avLst/>
          </a:prstGeom>
        </p:spPr>
        <p:txBody>
          <a:bodyPr/>
          <a:lstStyle/>
          <a:p>
            <a:pPr/>
          </a:p>
        </p:txBody>
      </p:sp>
      <p:sp>
        <p:nvSpPr>
          <p:cNvPr id="1063" name="Shape 1063"/>
          <p:cNvSpPr/>
          <p:nvPr>
            <p:ph type="body" sz="quarter" idx="1"/>
          </p:nvPr>
        </p:nvSpPr>
        <p:spPr>
          <a:prstGeom prst="rect">
            <a:avLst/>
          </a:prstGeom>
        </p:spPr>
        <p:txBody>
          <a:bodyPr/>
          <a:lstStyle/>
          <a:p>
            <a:pPr/>
            <a:r>
              <a:t>We define it as an indication that a correct function was unable to uphold its postcondition even though it was called correctly.</a:t>
            </a:r>
          </a:p>
          <a:p>
            <a:pPr/>
            <a:r>
              <a:t>-&gt;&gt; So errors are not bugs</a:t>
            </a:r>
          </a:p>
          <a:p>
            <a:pPr/>
          </a:p>
          <a:p>
            <a:pPr/>
            <a:r>
              <a:t>For example, if you try to save a document to disk and the disk turns out to be full, you can't satisfy the postcondition that there's a copy of the document on disk.  You might say, “well then, just make having enough disk space a precondition,” but usually there's no way for a client to ensure there's enough: another process could swoop in and claim space at any time.  And there are other preconditions that are computationally unreasonable to demand of clients.  For example a parser shouldn't require that the client ensure input is well-formed, because doing so is as much work as the parsing itself.  So for all these reasons, correct programs will sometimes be unable to uphold postconditions, and we call those situations errors.</a:t>
            </a:r>
          </a:p>
          <a:p>
            <a:pPr/>
          </a:p>
          <a:p>
            <a:pPr/>
            <a:r>
              <a:t>-S: Now, we'll be the first to admit “error” is a terrible word to use here, because there are so many things with the word error in them that </a:t>
            </a:r>
            <a:r>
              <a:rPr b="1" u="sng"/>
              <a:t>are</a:t>
            </a:r>
            <a:r>
              <a:t> bugs, like "programming error," “syntax error,” “bounds error,” or “memory error.“  But that's how the terms are used.  When we just say "error," by itself we mean there's no known bug, and a postcondition wasn't satisfied.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p>
            <a:pPr/>
            <a:r>
              <a:t>So here's the theory of error handling I developed back in 1998 for the C++ standard library.  It says that there are 3 useful kinds of error-handling contracts.  </a:t>
            </a:r>
          </a:p>
          <a:p>
            <a:pPr/>
          </a:p>
          <a:p>
            <a:pPr/>
            <a:r>
              <a:t>The nothrow guarantee is the strongest.  It says that an operation never fails.  It's called "nothrow" because I started with exceptions and I haven't found a more general name I like, but again, this applies to any kind of error handling.</a:t>
            </a:r>
          </a:p>
          <a:p>
            <a:pPr/>
          </a:p>
          <a:p>
            <a:pPr/>
            <a:r>
              <a:t>The strong guarantee says that if an error occurs, there are no observable effects. </a:t>
            </a:r>
          </a:p>
          <a:p>
            <a:pPr/>
          </a:p>
          <a:p>
            <a:pPr/>
            <a:r>
              <a:t>The basic guarantee is the bare minimum requirement for all operations.  It says that in case of an error, invariants are upheld and nothing leaks. The values of any mutated objects, though, are otherwise unknown.</a:t>
            </a:r>
          </a:p>
          <a:p>
            <a:pPr/>
          </a:p>
          <a:p>
            <a:pPr/>
            <a:r>
              <a:t>So let's run through an example of each one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Shape 1086"/>
          <p:cNvSpPr/>
          <p:nvPr>
            <p:ph type="sldImg"/>
          </p:nvPr>
        </p:nvSpPr>
        <p:spPr>
          <a:prstGeom prst="rect">
            <a:avLst/>
          </a:prstGeom>
        </p:spPr>
        <p:txBody>
          <a:bodyPr/>
          <a:lstStyle/>
          <a:p>
            <a:pPr/>
          </a:p>
        </p:txBody>
      </p:sp>
      <p:sp>
        <p:nvSpPr>
          <p:cNvPr id="1087" name="Shape 1087"/>
          <p:cNvSpPr/>
          <p:nvPr>
            <p:ph type="body" sz="quarter" idx="1"/>
          </p:nvPr>
        </p:nvSpPr>
        <p:spPr>
          <a:prstGeom prst="rect">
            <a:avLst/>
          </a:prstGeom>
        </p:spPr>
        <p:txBody>
          <a:bodyPr/>
          <a:lstStyle/>
          <a:p>
            <a:pPr/>
            <a:r>
              <a:t>pop_back is a classic nothrow operation.  It's easy to tell because standard says</a:t>
            </a:r>
          </a:p>
          <a:p>
            <a:pPr/>
            <a:r>
              <a:t>➡️ these two vector pop_backs are themselves nothrow and nothrow-ness composes,</a:t>
            </a:r>
          </a:p>
          <a:p>
            <a:pPr/>
          </a:p>
          <a:p>
            <a:pPr/>
            <a:r>
              <a:t>We can actually express this guarantee with noexcept in the interface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Shape 1100"/>
          <p:cNvSpPr/>
          <p:nvPr>
            <p:ph type="sldImg"/>
          </p:nvPr>
        </p:nvSpPr>
        <p:spPr>
          <a:prstGeom prst="rect">
            <a:avLst/>
          </a:prstGeom>
        </p:spPr>
        <p:txBody>
          <a:bodyPr/>
          <a:lstStyle/>
          <a:p>
            <a:pPr/>
          </a:p>
        </p:txBody>
      </p:sp>
      <p:sp>
        <p:nvSpPr>
          <p:cNvPr id="1101" name="Shape 1101"/>
          <p:cNvSpPr/>
          <p:nvPr>
            <p:ph type="body" sz="quarter" idx="1"/>
          </p:nvPr>
        </p:nvSpPr>
        <p:spPr>
          <a:prstGeom prst="rect">
            <a:avLst/>
          </a:prstGeom>
        </p:spPr>
        <p:txBody>
          <a:bodyPr/>
          <a:lstStyle/>
          <a:p>
            <a:pPr/>
          </a:p>
          <a:p>
            <a:pPr/>
            <a:r>
              <a:t>Now let's look at the strong guarantee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Shape 1116"/>
          <p:cNvSpPr/>
          <p:nvPr>
            <p:ph type="sldImg"/>
          </p:nvPr>
        </p:nvSpPr>
        <p:spPr>
          <a:prstGeom prst="rect">
            <a:avLst/>
          </a:prstGeom>
        </p:spPr>
        <p:txBody>
          <a:bodyPr/>
          <a:lstStyle/>
          <a:p>
            <a:pPr/>
          </a:p>
        </p:txBody>
      </p:sp>
      <p:sp>
        <p:nvSpPr>
          <p:cNvPr id="1117" name="Shape 1117"/>
          <p:cNvSpPr/>
          <p:nvPr>
            <p:ph type="body" sz="quarter" idx="1"/>
          </p:nvPr>
        </p:nvSpPr>
        <p:spPr>
          <a:prstGeom prst="rect">
            <a:avLst/>
          </a:prstGeom>
        </p:spPr>
        <p:txBody>
          <a:bodyPr/>
          <a:lstStyle/>
          <a:p>
            <a:pPr/>
            <a:r>
              <a:t>push_back uses two strong guarantee operations in its body. </a:t>
            </a:r>
          </a:p>
          <a:p>
            <a:pPr/>
          </a:p>
          <a:p>
            <a:pPr/>
            <a:r>
              <a:t>but the strong guarantee </a:t>
            </a:r>
            <a:r>
              <a:rPr b="1" u="sng"/>
              <a:t>doesn't</a:t>
            </a:r>
            <a:r>
              <a:t> compose like nothrow</a:t>
            </a:r>
          </a:p>
          <a:p>
            <a:pPr/>
          </a:p>
          <a:p>
            <a:pPr/>
            <a:r>
              <a:t>So we probably can't just let the error propagate without doing a step-by-step analysis.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Shape 1132"/>
          <p:cNvSpPr/>
          <p:nvPr>
            <p:ph type="sldImg"/>
          </p:nvPr>
        </p:nvSpPr>
        <p:spPr>
          <a:prstGeom prst="rect">
            <a:avLst/>
          </a:prstGeom>
        </p:spPr>
        <p:txBody>
          <a:bodyPr/>
          <a:lstStyle/>
          <a:p>
            <a:pPr/>
          </a:p>
        </p:txBody>
      </p:sp>
      <p:sp>
        <p:nvSpPr>
          <p:cNvPr id="1133" name="Shape 1133"/>
          <p:cNvSpPr/>
          <p:nvPr>
            <p:ph type="body" sz="quarter" idx="1"/>
          </p:nvPr>
        </p:nvSpPr>
        <p:spPr>
          <a:prstGeom prst="rect">
            <a:avLst/>
          </a:prstGeom>
        </p:spPr>
        <p:txBody>
          <a:bodyPr/>
          <a:lstStyle/>
          <a:p>
            <a:pPr/>
            <a:r>
              <a:t>If the first call throws, we know there have been no effects— that's its strong guarantee—so the error can propagate without exposing any effects to the client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hape 1148"/>
          <p:cNvSpPr/>
          <p:nvPr>
            <p:ph type="sldImg"/>
          </p:nvPr>
        </p:nvSpPr>
        <p:spPr>
          <a:prstGeom prst="rect">
            <a:avLst/>
          </a:prstGeom>
        </p:spPr>
        <p:txBody>
          <a:bodyPr/>
          <a:lstStyle/>
          <a:p>
            <a:pPr/>
          </a:p>
        </p:txBody>
      </p:sp>
      <p:sp>
        <p:nvSpPr>
          <p:cNvPr id="1149" name="Shape 1149"/>
          <p:cNvSpPr/>
          <p:nvPr>
            <p:ph type="body" sz="quarter" idx="1"/>
          </p:nvPr>
        </p:nvSpPr>
        <p:spPr>
          <a:prstGeom prst="rect">
            <a:avLst/>
          </a:prstGeom>
        </p:spPr>
        <p:txBody>
          <a:bodyPr/>
          <a:lstStyle/>
          <a:p>
            <a:pPr/>
            <a:r>
              <a:t>But let's say it succeeds ➡️ and the second one fails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S: The core ideas were first proposed by Tony Hoare in 1969, as part of his work on proving program correctness.</a:t>
            </a:r>
          </a:p>
          <a:p>
            <a:pPr/>
          </a:p>
          <a:p>
            <a:pPr/>
            <a:r>
              <a:t>He used this ➡️ </a:t>
            </a:r>
            <a:r>
              <a:rPr b="1"/>
              <a:t>notation</a:t>
            </a:r>
            <a:r>
              <a:t> to mean: if we know precondition P is true, then executing C makes postcondition Q true.  That's called a "Hoare Triple"</a:t>
            </a:r>
          </a:p>
          <a:p>
            <a:pPr/>
          </a:p>
          <a:p>
            <a:pPr/>
            <a:r>
              <a:t>For a simple example, ➡️ if at some point in the program we know x is greater than zero, ➡️ and it wouldn't overflow, ➡️ then assigning x + 1 to y ➡️ will leave y greater than 1. </a:t>
            </a:r>
          </a:p>
          <a:p>
            <a:pPr/>
          </a:p>
          <a:p>
            <a:pPr/>
            <a:r>
              <a:t>Hoare also gave us rules for using these triples to reason about programs.  </a:t>
            </a:r>
          </a:p>
          <a:p>
            <a:pPr/>
            <a:r>
              <a:t>➡️ This rule, for example, says, ➡️ if we know that when P holds, executing S makes Q true, and ➡️ that when Q holds, executing T makes R true, then ➡️ when P holds, executing S and then T makes R true.</a:t>
            </a:r>
          </a:p>
          <a:p>
            <a:pPr/>
          </a:p>
          <a:p>
            <a:pPr/>
            <a:r>
              <a:t>D: So that's just the everyday reasoning we apply to straight-line code.</a:t>
            </a:r>
          </a:p>
          <a:p>
            <a:pPr/>
          </a:p>
          <a:p>
            <a:pPr/>
            <a:r>
              <a:t>S: Exactly.  Just the normal stuff of programming, formalized so Hoare could use it to write proofs.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4" name="Shape 1164"/>
          <p:cNvSpPr/>
          <p:nvPr>
            <p:ph type="sldImg"/>
          </p:nvPr>
        </p:nvSpPr>
        <p:spPr>
          <a:prstGeom prst="rect">
            <a:avLst/>
          </a:prstGeom>
        </p:spPr>
        <p:txBody>
          <a:bodyPr/>
          <a:lstStyle/>
          <a:p>
            <a:pPr/>
          </a:p>
        </p:txBody>
      </p:sp>
      <p:sp>
        <p:nvSpPr>
          <p:cNvPr id="1165" name="Shape 1165"/>
          <p:cNvSpPr/>
          <p:nvPr>
            <p:ph type="body" sz="quarter" idx="1"/>
          </p:nvPr>
        </p:nvSpPr>
        <p:spPr>
          <a:prstGeom prst="rect">
            <a:avLst/>
          </a:prstGeom>
        </p:spPr>
        <p:txBody>
          <a:bodyPr/>
          <a:lstStyle/>
          <a:p>
            <a:pPr/>
            <a:r>
              <a:t>But let's say it succeeds ➡️ and the second one fails </a:t>
            </a:r>
          </a:p>
          <a:p>
            <a:pPr/>
          </a:p>
          <a:p>
            <a:pPr/>
            <a:r>
              <a:t>The vectors are different lengths, so if the error propagates from here, we'll expose a broken invariant to clients, violating the basic guarantee.</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Shape 1180"/>
          <p:cNvSpPr/>
          <p:nvPr>
            <p:ph type="sldImg"/>
          </p:nvPr>
        </p:nvSpPr>
        <p:spPr>
          <a:prstGeom prst="rect">
            <a:avLst/>
          </a:prstGeom>
        </p:spPr>
        <p:txBody>
          <a:bodyPr/>
          <a:lstStyle/>
          <a:p>
            <a:pPr/>
          </a:p>
        </p:txBody>
      </p:sp>
      <p:sp>
        <p:nvSpPr>
          <p:cNvPr id="1181" name="Shape 1181"/>
          <p:cNvSpPr/>
          <p:nvPr>
            <p:ph type="body" sz="quarter" idx="1"/>
          </p:nvPr>
        </p:nvSpPr>
        <p:spPr>
          <a:prstGeom prst="rect">
            <a:avLst/>
          </a:prstGeom>
        </p:spPr>
        <p:txBody>
          <a:bodyPr/>
          <a:lstStyle/>
          <a:p>
            <a:pPr/>
            <a:r>
              <a:t>Instead, we can delay propagation of the error using try</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0" name="Shape 1210"/>
          <p:cNvSpPr/>
          <p:nvPr>
            <p:ph type="sldImg"/>
          </p:nvPr>
        </p:nvSpPr>
        <p:spPr>
          <a:prstGeom prst="rect">
            <a:avLst/>
          </a:prstGeom>
        </p:spPr>
        <p:txBody>
          <a:bodyPr/>
          <a:lstStyle/>
          <a:p>
            <a:pPr/>
          </a:p>
        </p:txBody>
      </p:sp>
      <p:sp>
        <p:nvSpPr>
          <p:cNvPr id="1211" name="Shape 1211"/>
          <p:cNvSpPr/>
          <p:nvPr>
            <p:ph type="body" sz="quarter" idx="1"/>
          </p:nvPr>
        </p:nvSpPr>
        <p:spPr>
          <a:prstGeom prst="rect">
            <a:avLst/>
          </a:prstGeom>
        </p:spPr>
        <p:txBody>
          <a:bodyPr/>
          <a:lstStyle/>
          <a:p>
            <a:pPr/>
            <a:r>
              <a:t>Now we can use vector's pop_back to restore the invariant, which is safe in a catch block because it's a nothrow operation.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Shape 1225"/>
          <p:cNvSpPr/>
          <p:nvPr>
            <p:ph type="sldImg"/>
          </p:nvPr>
        </p:nvSpPr>
        <p:spPr>
          <a:prstGeom prst="rect">
            <a:avLst/>
          </a:prstGeom>
        </p:spPr>
        <p:txBody>
          <a:bodyPr/>
          <a:lstStyle/>
          <a:p>
            <a:pPr/>
          </a:p>
        </p:txBody>
      </p:sp>
      <p:sp>
        <p:nvSpPr>
          <p:cNvPr id="1226" name="Shape 1226"/>
          <p:cNvSpPr/>
          <p:nvPr>
            <p:ph type="body" sz="quarter" idx="1"/>
          </p:nvPr>
        </p:nvSpPr>
        <p:spPr>
          <a:prstGeom prst="rect">
            <a:avLst/>
          </a:prstGeom>
        </p:spPr>
        <p:txBody>
          <a:bodyPr/>
          <a:lstStyle/>
          <a:p>
            <a:pPr/>
            <a:r>
              <a:t>But notice that this state also happens to be the original state of the zip_vector!</a:t>
            </a:r>
          </a:p>
          <a:p>
            <a:pPr/>
            <a:r>
              <a:t>So our push_back gives the strong guarantee just by doing what it takes to maintain invariants.</a:t>
            </a:r>
          </a:p>
          <a:p>
            <a:pPr/>
            <a:r>
              <a:t>Unfortunately, I don't know how to express this guarantee as a contract, so I guess we'll have to rely on documentation.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Shape 1240"/>
          <p:cNvSpPr/>
          <p:nvPr>
            <p:ph type="sldImg"/>
          </p:nvPr>
        </p:nvSpPr>
        <p:spPr>
          <a:prstGeom prst="rect">
            <a:avLst/>
          </a:prstGeom>
        </p:spPr>
        <p:txBody>
          <a:bodyPr/>
          <a:lstStyle/>
          <a:p>
            <a:pPr/>
          </a:p>
        </p:txBody>
      </p:sp>
      <p:sp>
        <p:nvSpPr>
          <p:cNvPr id="1241" name="Shape 1241"/>
          <p:cNvSpPr/>
          <p:nvPr>
            <p:ph type="body" sz="quarter" idx="1"/>
          </p:nvPr>
        </p:nvSpPr>
        <p:spPr>
          <a:prstGeom prst="rect">
            <a:avLst/>
          </a:prstGeom>
        </p:spPr>
        <p:txBody>
          <a:bodyPr/>
          <a:lstStyle/>
          <a:p>
            <a:pPr/>
            <a:r>
              <a:t>Sorry sean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4" name="Shape 1254"/>
          <p:cNvSpPr/>
          <p:nvPr>
            <p:ph type="sldImg"/>
          </p:nvPr>
        </p:nvSpPr>
        <p:spPr>
          <a:prstGeom prst="rect">
            <a:avLst/>
          </a:prstGeom>
        </p:spPr>
        <p:txBody>
          <a:bodyPr/>
          <a:lstStyle/>
          <a:p>
            <a:pPr/>
          </a:p>
        </p:txBody>
      </p:sp>
      <p:sp>
        <p:nvSpPr>
          <p:cNvPr id="1255" name="Shape 1255"/>
          <p:cNvSpPr/>
          <p:nvPr>
            <p:ph type="body" sz="quarter" idx="1"/>
          </p:nvPr>
        </p:nvSpPr>
        <p:spPr>
          <a:prstGeom prst="rect">
            <a:avLst/>
          </a:prstGeom>
        </p:spPr>
        <p:txBody>
          <a:bodyPr/>
          <a:lstStyle/>
          <a:p>
            <a:pPr/>
            <a:r>
              <a:t>For the basic guarantee, the insert function is a great example.  If we start by ignoring contracts and error handling, of course, it looks something like this: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Shape 1270"/>
          <p:cNvSpPr/>
          <p:nvPr>
            <p:ph type="sldImg"/>
          </p:nvPr>
        </p:nvSpPr>
        <p:spPr>
          <a:prstGeom prst="rect">
            <a:avLst/>
          </a:prstGeom>
        </p:spPr>
        <p:txBody>
          <a:bodyPr/>
          <a:lstStyle/>
          <a:p>
            <a:pPr/>
          </a:p>
        </p:txBody>
      </p:sp>
      <p:sp>
        <p:nvSpPr>
          <p:cNvPr id="1271" name="Shape 1271"/>
          <p:cNvSpPr/>
          <p:nvPr>
            <p:ph type="body" sz="quarter" idx="1"/>
          </p:nvPr>
        </p:nvSpPr>
        <p:spPr>
          <a:prstGeom prst="rect">
            <a:avLst/>
          </a:prstGeom>
        </p:spPr>
        <p:txBody>
          <a:bodyPr/>
          <a:lstStyle/>
          <a:p>
            <a:pPr/>
            <a:r>
              <a:t>And it follows the usual pattern ➡️</a:t>
            </a:r>
          </a:p>
          <a:p>
            <a:pPr/>
            <a:r>
              <a:t>Forwarding to the two underlying vector operations, both of which give the basic guarantee.</a:t>
            </a:r>
          </a:p>
          <a:p>
            <a:pPr/>
          </a:p>
          <a:p>
            <a:pPr/>
            <a:r>
              <a:t>Now, because they only give the basic guarantee, either one of these inserts failing is almost certain to break invariants.</a:t>
            </a:r>
          </a:p>
          <a:p>
            <a:pPr/>
            <a:r>
              <a:t>A failure could make arbitrary changes to the length of either vector, so there's little chance that they're the same length after an error.</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5" name="Shape 1285"/>
          <p:cNvSpPr/>
          <p:nvPr>
            <p:ph type="sldImg"/>
          </p:nvPr>
        </p:nvSpPr>
        <p:spPr>
          <a:prstGeom prst="rect">
            <a:avLst/>
          </a:prstGeom>
        </p:spPr>
        <p:txBody>
          <a:bodyPr/>
          <a:lstStyle/>
          <a:p>
            <a:pPr/>
          </a:p>
        </p:txBody>
      </p:sp>
      <p:sp>
        <p:nvSpPr>
          <p:cNvPr id="1286" name="Shape 1286"/>
          <p:cNvSpPr/>
          <p:nvPr>
            <p:ph type="body" sz="quarter" idx="1"/>
          </p:nvPr>
        </p:nvSpPr>
        <p:spPr>
          <a:prstGeom prst="rect">
            <a:avLst/>
          </a:prstGeom>
        </p:spPr>
        <p:txBody>
          <a:bodyPr/>
          <a:lstStyle/>
          <a:p>
            <a:pPr/>
            <a:r>
              <a:t>Getting the strong guarantee for this operation would involve making a copies of the vectors, inserting into the copies, and only when that succeeded, replacing the originals via move-assignment.  </a:t>
            </a:r>
          </a:p>
          <a:p>
            <a:pPr/>
          </a:p>
          <a:p>
            <a:pPr/>
            <a:r>
              <a:t>That's just too costly, so the strong guarantee is off the table.  I'm going to settle for upholding invariants—the basic guarantee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Shape 1299"/>
          <p:cNvSpPr/>
          <p:nvPr>
            <p:ph type="sldImg"/>
          </p:nvPr>
        </p:nvSpPr>
        <p:spPr>
          <a:prstGeom prst="rect">
            <a:avLst/>
          </a:prstGeom>
        </p:spPr>
        <p:txBody>
          <a:bodyPr/>
          <a:lstStyle/>
          <a:p>
            <a:pPr/>
          </a:p>
        </p:txBody>
      </p:sp>
      <p:sp>
        <p:nvSpPr>
          <p:cNvPr id="1300" name="Shape 1300"/>
          <p:cNvSpPr/>
          <p:nvPr>
            <p:ph type="body" sz="quarter" idx="1"/>
          </p:nvPr>
        </p:nvSpPr>
        <p:spPr>
          <a:prstGeom prst="rect">
            <a:avLst/>
          </a:prstGeom>
        </p:spPr>
        <p:txBody>
          <a:bodyPr/>
          <a:lstStyle/>
          <a:p>
            <a:pPr/>
            <a:r>
              <a:t>I just need to delay error propagation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Shape 1313"/>
          <p:cNvSpPr/>
          <p:nvPr>
            <p:ph type="sldImg"/>
          </p:nvPr>
        </p:nvSpPr>
        <p:spPr>
          <a:prstGeom prst="rect">
            <a:avLst/>
          </a:prstGeom>
        </p:spPr>
        <p:txBody>
          <a:bodyPr/>
          <a:lstStyle/>
          <a:p>
            <a:pPr/>
          </a:p>
        </p:txBody>
      </p:sp>
      <p:sp>
        <p:nvSpPr>
          <p:cNvPr id="1314" name="Shape 1314"/>
          <p:cNvSpPr/>
          <p:nvPr>
            <p:ph type="body" sz="quarter" idx="1"/>
          </p:nvPr>
        </p:nvSpPr>
        <p:spPr>
          <a:prstGeom prst="rect">
            <a:avLst/>
          </a:prstGeom>
        </p:spPr>
        <p:txBody>
          <a:bodyPr/>
          <a:lstStyle/>
          <a:p>
            <a:pPr/>
            <a:r>
              <a:t>and I can do a brute-force cleanup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S:  But Hoare wasn't just interested in mathematical soundness; he wanted proving correctness to be </a:t>
            </a:r>
            <a:r>
              <a:rPr u="sng"/>
              <a:t>practical</a:t>
            </a:r>
            <a:r>
              <a:t>.</a:t>
            </a:r>
          </a:p>
          <a:p>
            <a:pPr/>
            <a:r>
              <a:t>In 1972 he discovered that </a:t>
            </a:r>
            <a:r>
              <a:rPr b="1"/>
              <a:t>program</a:t>
            </a:r>
            <a:r>
              <a:t> proofs were a lot easier to write if you could first show that </a:t>
            </a:r>
            <a:r>
              <a:rPr b="1"/>
              <a:t>data structures</a:t>
            </a:r>
            <a:r>
              <a:t> were correct.  </a:t>
            </a:r>
          </a:p>
          <a:p>
            <a:pPr/>
          </a:p>
          <a:p>
            <a:pPr/>
            <a:r>
              <a:t>So what's a data structure?  It's just data that satisfies certain properties, the way a standard set is always sorted.</a:t>
            </a:r>
          </a:p>
          <a:p>
            <a:pPr/>
            <a:r>
              <a:t>Hoare found that first proving class invariants made his proofs of programs much smaller and more digestible.</a:t>
            </a:r>
          </a:p>
          <a:p>
            <a:pPr/>
          </a:p>
          <a:p>
            <a:pPr/>
            <a:r>
              <a:t>D: Fortunately, what makes proofs practical also makes reasoning about code easier for the rest of us.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Shape 1327"/>
          <p:cNvSpPr/>
          <p:nvPr>
            <p:ph type="sldImg"/>
          </p:nvPr>
        </p:nvSpPr>
        <p:spPr>
          <a:prstGeom prst="rect">
            <a:avLst/>
          </a:prstGeom>
        </p:spPr>
        <p:txBody>
          <a:bodyPr/>
          <a:lstStyle/>
          <a:p>
            <a:pPr/>
          </a:p>
        </p:txBody>
      </p:sp>
      <p:sp>
        <p:nvSpPr>
          <p:cNvPr id="1328" name="Shape 1328"/>
          <p:cNvSpPr/>
          <p:nvPr>
            <p:ph type="body" sz="quarter" idx="1"/>
          </p:nvPr>
        </p:nvSpPr>
        <p:spPr>
          <a:prstGeom prst="rect">
            <a:avLst/>
          </a:prstGeom>
        </p:spPr>
        <p:txBody>
          <a:bodyPr/>
          <a:lstStyle/>
          <a:p>
            <a:pPr/>
            <a:r>
              <a:t>clearing both vectors.</a:t>
            </a:r>
          </a:p>
          <a:p>
            <a:pPr/>
          </a:p>
          <a:p>
            <a:pPr/>
            <a:r>
              <a:rPr b="1"/>
              <a:t>S: That's great, Dave. But </a:t>
            </a:r>
            <a:r>
              <a:t>➡️ you're doing too much work here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Shape 1334"/>
          <p:cNvSpPr/>
          <p:nvPr>
            <p:ph type="sldImg"/>
          </p:nvPr>
        </p:nvSpPr>
        <p:spPr>
          <a:prstGeom prst="rect">
            <a:avLst/>
          </a:prstGeom>
        </p:spPr>
        <p:txBody>
          <a:bodyPr/>
          <a:lstStyle/>
          <a:p>
            <a:pPr/>
          </a:p>
        </p:txBody>
      </p:sp>
      <p:sp>
        <p:nvSpPr>
          <p:cNvPr id="1335" name="Shape 1335"/>
          <p:cNvSpPr/>
          <p:nvPr>
            <p:ph type="body" sz="quarter" idx="1"/>
          </p:nvPr>
        </p:nvSpPr>
        <p:spPr>
          <a:prstGeom prst="rect">
            <a:avLst/>
          </a:prstGeom>
        </p:spPr>
        <p:txBody>
          <a:bodyPr/>
          <a:lstStyle/>
          <a:p>
            <a:pPr marL="254577" indent="-254577">
              <a:buSzPct val="70000"/>
              <a:buFont typeface="Adobe Clean"/>
              <a:buChar char="-"/>
            </a:pPr>
            <a:r>
              <a:t>S: That's great, Dave. But</a:t>
            </a:r>
            <a:r>
              <a:rPr b="1"/>
              <a:t> </a:t>
            </a:r>
            <a:r>
              <a:t>➡️ </a:t>
            </a:r>
            <a:r>
              <a:rPr b="1"/>
              <a:t>you're doing too much work here </a:t>
            </a:r>
          </a:p>
          <a:p>
            <a:pPr marL="254577" indent="-254577">
              <a:buSzPct val="70000"/>
              <a:buFont typeface="Adobe Clean"/>
              <a:buChar char="-"/>
            </a:pPr>
          </a:p>
          <a:p>
            <a:pPr marL="254577" indent="-254577">
              <a:buSzPct val="70000"/>
              <a:buFont typeface="Adobe Clean"/>
              <a:buChar char="-"/>
            </a:pPr>
            <a:r>
              <a:t>D: As far as I can tell, I'm doing the bare minimum: upholding the invariant the easiest way possible.</a:t>
            </a:r>
          </a:p>
          <a:p>
            <a:pPr marL="254577" indent="-254577">
              <a:buSzPct val="70000"/>
              <a:buFont typeface="Adobe Clean"/>
              <a:buChar char="-"/>
            </a:pPr>
            <a:r>
              <a:t>S: That works, but it takes a lot of code and attention—and sometimes, the only way to uphold an invariant is to weaken it.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0" name="Shape 1340"/>
          <p:cNvSpPr/>
          <p:nvPr>
            <p:ph type="sldImg"/>
          </p:nvPr>
        </p:nvSpPr>
        <p:spPr>
          <a:prstGeom prst="rect">
            <a:avLst/>
          </a:prstGeom>
        </p:spPr>
        <p:txBody>
          <a:bodyPr/>
          <a:lstStyle/>
          <a:p>
            <a:pPr/>
          </a:p>
        </p:txBody>
      </p:sp>
      <p:sp>
        <p:nvSpPr>
          <p:cNvPr id="1341" name="Shape 1341"/>
          <p:cNvSpPr/>
          <p:nvPr>
            <p:ph type="body" sz="quarter" idx="1"/>
          </p:nvPr>
        </p:nvSpPr>
        <p:spPr>
          <a:prstGeom prst="rect">
            <a:avLst/>
          </a:prstGeom>
        </p:spPr>
        <p:txBody>
          <a:bodyPr/>
          <a:lstStyle/>
          <a:p>
            <a:pPr marL="254577" indent="-254577">
              <a:buSzPct val="70000"/>
              <a:buFont typeface="Adobe Clean"/>
              <a:buChar char="-"/>
            </a:pPr>
            <a:r>
              <a:t>That's what happened with std::variant. The committee wanted an instance to always hold a value of one of the parameter types. But when we assign a T to a variant that stores a U, we have to destroy the old stored value before constructing the new one. If that throws, there's no way to put a value back. So the committee weakened the invariant to include this valueless_by_exception state.</a:t>
            </a:r>
          </a:p>
          <a:p>
            <a:pPr marL="254577" indent="-254577">
              <a:buSzPct val="70000"/>
              <a:buFont typeface="Adobe Clean"/>
              <a:buChar char="-"/>
            </a:pPr>
            <a:r>
              <a:t>As our table showed, weaker invariants make it harder for clients to reason about code. The way I do it, I keep my strong invariants and rarely think about how to clean up from an error.</a:t>
            </a:r>
          </a:p>
          <a:p>
            <a:pPr marL="254577" indent="-254577">
              <a:buSzPct val="70000"/>
              <a:buFont typeface="Adobe Clean"/>
              <a:buChar char="-"/>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6" name="Shape 1346"/>
          <p:cNvSpPr/>
          <p:nvPr>
            <p:ph type="sldImg"/>
          </p:nvPr>
        </p:nvSpPr>
        <p:spPr>
          <a:prstGeom prst="rect">
            <a:avLst/>
          </a:prstGeom>
        </p:spPr>
        <p:txBody>
          <a:bodyPr/>
          <a:lstStyle/>
          <a:p>
            <a:pPr/>
          </a:p>
        </p:txBody>
      </p:sp>
      <p:sp>
        <p:nvSpPr>
          <p:cNvPr id="1347" name="Shape 1347"/>
          <p:cNvSpPr/>
          <p:nvPr>
            <p:ph type="body" sz="quarter" idx="1"/>
          </p:nvPr>
        </p:nvSpPr>
        <p:spPr>
          <a:prstGeom prst="rect">
            <a:avLst/>
          </a:prstGeom>
        </p:spPr>
        <p:txBody>
          <a:bodyPr/>
          <a:lstStyle/>
          <a:p>
            <a:pPr marL="254577" indent="-254577">
              <a:buSzPct val="70000"/>
              <a:buFont typeface="Adobe Clean"/>
              <a:buChar char="-"/>
            </a:pPr>
            <a:r>
              <a:t>S: Look at it this way: with the basic guarantee, the invariant is intact, but what can a client do with the value?  It's in some meaningless intermediate state between the precondition and the postcondition. If you try to do anything that depends on this value, that's a bug. So, what do clients need to do to recover in this situation?</a:t>
            </a:r>
          </a:p>
          <a:p>
            <a:pPr marL="254577" indent="-254577">
              <a:buSzPct val="70000"/>
              <a:buFont typeface="Adobe Clean"/>
              <a:buChar char="-"/>
            </a:pPr>
            <a:r>
              <a:t>D: What they've always done: they arrange for the partially-mutated value to be discarded. </a:t>
            </a:r>
          </a:p>
          <a:p>
            <a:pPr marL="254577" indent="-254577">
              <a:buSzPct val="70000"/>
              <a:buFont typeface="Adobe Clean"/>
              <a:buChar char="-"/>
            </a:pPr>
            <a:r>
              <a:t>S: Right, and that's not too hard in practice, or the basic guarantee wouldn't work for people.</a:t>
            </a:r>
          </a:p>
          <a:p>
            <a:pPr marL="228600" indent="-228600">
              <a:buSzPct val="100000"/>
              <a:buChar char="•"/>
            </a:pPr>
            <a:r>
              <a:t>S: So, Dave: when you write an operation with the basic guarantee, do you mark the object so you can detect places where the client *uses* the value instead of discarding it?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2" name="Shape 1352"/>
          <p:cNvSpPr/>
          <p:nvPr>
            <p:ph type="sldImg"/>
          </p:nvPr>
        </p:nvSpPr>
        <p:spPr>
          <a:prstGeom prst="rect">
            <a:avLst/>
          </a:prstGeom>
        </p:spPr>
        <p:txBody>
          <a:bodyPr/>
          <a:lstStyle/>
          <a:p>
            <a:pPr/>
          </a:p>
        </p:txBody>
      </p:sp>
      <p:sp>
        <p:nvSpPr>
          <p:cNvPr id="1353" name="Shape 1353"/>
          <p:cNvSpPr/>
          <p:nvPr>
            <p:ph type="body" sz="quarter" idx="1"/>
          </p:nvPr>
        </p:nvSpPr>
        <p:spPr>
          <a:prstGeom prst="rect">
            <a:avLst/>
          </a:prstGeom>
        </p:spPr>
        <p:txBody>
          <a:bodyPr/>
          <a:lstStyle/>
          <a:p>
            <a:pPr marL="228600" indent="-228600">
              <a:buSzPct val="100000"/>
              <a:buChar char="•"/>
            </a:pPr>
          </a:p>
          <a:p>
            <a:pPr marL="228600" indent="-228600">
              <a:buSzPct val="100000"/>
              <a:buChar char="•"/>
            </a:pPr>
            <a:r>
              <a:t>D: Now that you mention it, since using partially mutated values is a bug</a:t>
            </a:r>
          </a:p>
          <a:p>
            <a:pPr marL="228600" indent="-228600">
              <a:buSzPct val="100000"/>
              <a:buChar char="•"/>
            </a:pPr>
            <a:r>
              <a:t>I could make not-partially-mutated a precondition of most operations by setting a flag</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4" name="Shape 1364"/>
          <p:cNvSpPr/>
          <p:nvPr>
            <p:ph type="sldImg"/>
          </p:nvPr>
        </p:nvSpPr>
        <p:spPr>
          <a:prstGeom prst="rect">
            <a:avLst/>
          </a:prstGeom>
        </p:spPr>
        <p:txBody>
          <a:bodyPr/>
          <a:lstStyle/>
          <a:p>
            <a:pPr/>
          </a:p>
        </p:txBody>
      </p:sp>
      <p:sp>
        <p:nvSpPr>
          <p:cNvPr id="1365" name="Shape 1365"/>
          <p:cNvSpPr/>
          <p:nvPr>
            <p:ph type="body" sz="quarter" idx="1"/>
          </p:nvPr>
        </p:nvSpPr>
        <p:spPr>
          <a:prstGeom prst="rect">
            <a:avLst/>
          </a:prstGeom>
        </p:spPr>
        <p:txBody>
          <a:bodyPr/>
          <a:lstStyle/>
          <a:p>
            <a:pPr marL="254577" indent="-254577">
              <a:buSzPct val="70000"/>
              <a:buFont typeface="Adobe Clean"/>
              <a:buChar char="-"/>
            </a:pPr>
            <a:r>
              <a:t>and then start checking all over the place to make sure it isn't set.  </a:t>
            </a:r>
          </a:p>
          <a:p>
            <a:pPr marL="254577" indent="-254577">
              <a:buSzPct val="70000"/>
              <a:buFont typeface="Adobe Clean"/>
              <a:buChar char="-"/>
            </a:pPr>
            <a:r>
              <a:t>D: But what would this new precondition buy us?</a:t>
            </a:r>
          </a:p>
          <a:p>
            <a:pPr marL="254577" indent="-254577">
              <a:buSzPct val="70000"/>
              <a:buFont typeface="Adobe Clean"/>
              <a:buChar char="-"/>
            </a:pPr>
          </a:p>
          <a:p>
            <a:pPr marL="254577" indent="-254577">
              <a:buSzPct val="70000"/>
              <a:buFont typeface="Adobe Clean"/>
              <a:buChar char="-"/>
            </a:pPr>
            <a:r>
              <a:t>S: The check is new, but precondition itself isn't new as a condition for correctness. But you make a good point.  That is also doing too much work.</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9" name="Shape 1379"/>
          <p:cNvSpPr/>
          <p:nvPr>
            <p:ph type="sldImg"/>
          </p:nvPr>
        </p:nvSpPr>
        <p:spPr>
          <a:prstGeom prst="rect">
            <a:avLst/>
          </a:prstGeom>
        </p:spPr>
        <p:txBody>
          <a:bodyPr/>
          <a:lstStyle/>
          <a:p>
            <a:pPr/>
          </a:p>
        </p:txBody>
      </p:sp>
      <p:sp>
        <p:nvSpPr>
          <p:cNvPr id="1380" name="Shape 1380"/>
          <p:cNvSpPr/>
          <p:nvPr>
            <p:ph type="body" sz="quarter" idx="1"/>
          </p:nvPr>
        </p:nvSpPr>
        <p:spPr>
          <a:prstGeom prst="rect">
            <a:avLst/>
          </a:prstGeom>
        </p:spPr>
        <p:txBody>
          <a:bodyPr/>
          <a:lstStyle/>
          <a:p>
            <a:pPr marL="228600" indent="-228600">
              <a:buSzPct val="100000"/>
              <a:buChar char="-"/>
            </a:pPr>
            <a:r>
              <a:t>D: The partially_mutated flag becomes part of our class state. And here are some of the checks we need to add, but this keeps going.</a:t>
            </a:r>
          </a:p>
          <a:p>
            <a:pPr marL="228600" indent="-228600">
              <a:buSzPct val="100000"/>
              <a:buChar char="-"/>
            </a:pPr>
            <a:r>
              <a:t>S: You are not going to put this in production, are you?</a:t>
            </a:r>
          </a:p>
          <a:p>
            <a:pPr marL="228600" indent="-228600">
              <a:buSzPct val="100000"/>
              <a:buChar char="-"/>
            </a:pPr>
            <a:r>
              <a:t>D: I think I'm going to be sick. What is this new precondition check giving us?</a:t>
            </a:r>
          </a:p>
          <a:p>
            <a:pPr marL="254577" indent="-254577">
              <a:buSzPct val="70000"/>
              <a:buFont typeface="Adobe Clean"/>
              <a:buChar char="-"/>
            </a:pPr>
            <a:r>
              <a:t>S: It's not new as a condition for correctness. But checking this way isn't practical.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Shape 1387"/>
          <p:cNvSpPr/>
          <p:nvPr>
            <p:ph type="sldImg"/>
          </p:nvPr>
        </p:nvSpPr>
        <p:spPr>
          <a:prstGeom prst="rect">
            <a:avLst/>
          </a:prstGeom>
        </p:spPr>
        <p:txBody>
          <a:bodyPr/>
          <a:lstStyle/>
          <a:p>
            <a:pPr/>
          </a:p>
        </p:txBody>
      </p:sp>
      <p:sp>
        <p:nvSpPr>
          <p:cNvPr id="1388" name="Shape 1388"/>
          <p:cNvSpPr/>
          <p:nvPr>
            <p:ph type="body" sz="quarter" idx="1"/>
          </p:nvPr>
        </p:nvSpPr>
        <p:spPr>
          <a:prstGeom prst="rect">
            <a:avLst/>
          </a:prstGeom>
        </p:spPr>
        <p:txBody>
          <a:bodyPr/>
          <a:lstStyle/>
          <a:p>
            <a:pPr marL="254577" indent="-254577">
              <a:buSzPct val="70000"/>
              <a:buFont typeface="Adobe Clean"/>
              <a:buChar char="-"/>
            </a:pPr>
            <a:r>
              <a:t>S: Instead, we can find the uses of meaningless values by inspecting try/catch blocks for ➡️ objects under mutation in the try-block that are ➡️ not discarded before use.</a:t>
            </a:r>
          </a:p>
          <a:p>
            <a:pPr marL="254577" indent="-254577">
              <a:buSzPct val="70000"/>
              <a:buFont typeface="Adobe Clean"/>
              <a:buChar char="-"/>
            </a:pPr>
            <a:r>
              <a:t>I hope someone will write a sanitizer to help catch these mistakes.</a:t>
            </a:r>
          </a:p>
          <a:p>
            <a:pPr marL="254577" indent="-254577">
              <a:buSzPct val="70000"/>
              <a:buFont typeface="Adobe Clean"/>
              <a:buChar char="-"/>
            </a:pPr>
          </a:p>
          <a:p>
            <a:pPr marL="254577" indent="-254577">
              <a:buSzPct val="70000"/>
              <a:buFont typeface="Adobe Clean"/>
              <a:buChar char="-"/>
            </a:pPr>
            <a:r>
              <a:t>D: OK, so how does this simplify insert?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Shape 1395"/>
          <p:cNvSpPr/>
          <p:nvPr>
            <p:ph type="sldImg"/>
          </p:nvPr>
        </p:nvSpPr>
        <p:spPr>
          <a:prstGeom prst="rect">
            <a:avLst/>
          </a:prstGeom>
        </p:spPr>
        <p:txBody>
          <a:bodyPr/>
          <a:lstStyle/>
          <a:p>
            <a:pPr/>
          </a:p>
        </p:txBody>
      </p:sp>
      <p:sp>
        <p:nvSpPr>
          <p:cNvPr id="1396" name="Shape 1396"/>
          <p:cNvSpPr/>
          <p:nvPr>
            <p:ph type="body" sz="quarter" idx="1"/>
          </p:nvPr>
        </p:nvSpPr>
        <p:spPr>
          <a:prstGeom prst="rect">
            <a:avLst/>
          </a:prstGeom>
        </p:spPr>
        <p:txBody>
          <a:bodyPr/>
          <a:lstStyle>
            <a:lvl1pPr marL="228600" indent="-228600">
              <a:buSzPct val="100000"/>
              <a:buChar char="-"/>
            </a:lvl1pPr>
          </a:lstStyle>
          <a:p>
            <a:pPr/>
            <a:r>
              <a:t>S: Because we only have to ensure the zip_vector is discardable, and it is at each point, we can throw out all this code.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1" name="Shape 1401"/>
          <p:cNvSpPr/>
          <p:nvPr>
            <p:ph type="sldImg"/>
          </p:nvPr>
        </p:nvSpPr>
        <p:spPr>
          <a:prstGeom prst="rect">
            <a:avLst/>
          </a:prstGeom>
        </p:spPr>
        <p:txBody>
          <a:bodyPr/>
          <a:lstStyle/>
          <a:p>
            <a:pPr/>
          </a:p>
        </p:txBody>
      </p:sp>
      <p:sp>
        <p:nvSpPr>
          <p:cNvPr id="1402" name="Shape 1402"/>
          <p:cNvSpPr/>
          <p:nvPr>
            <p:ph type="body" sz="quarter" idx="1"/>
          </p:nvPr>
        </p:nvSpPr>
        <p:spPr>
          <a:prstGeom prst="rect">
            <a:avLst/>
          </a:prstGeom>
        </p:spPr>
        <p:txBody>
          <a:bodyPr/>
          <a:lstStyle/>
          <a:p>
            <a:pPr marL="228600" indent="-228600">
              <a:buSzPct val="100000"/>
              <a:buChar char="-"/>
            </a:pPr>
            <a:r>
              <a:t>S: We know this is OK because discardability composes, and our discarding operations, destruction and assignment, are defaulted.</a:t>
            </a:r>
          </a:p>
          <a:p>
            <a:pPr marL="228600" indent="-228600">
              <a:buSzPct val="100000"/>
              <a:buChar char="-"/>
            </a:pPr>
          </a:p>
          <a:p>
            <a:pPr marL="228600" indent="-228600">
              <a:buSzPct val="100000"/>
              <a:buChar char="-"/>
            </a:pPr>
            <a:r>
              <a:t>D: Wow, that's going to eliminate quite a few try/catch blocks.  So where do we need try/catch in the Sean-verse?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 Id="rId4" Type="http://schemas.openxmlformats.org/officeDocument/2006/relationships/image" Target="../media/image8.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0.png"/><Relationship Id="rId4" Type="http://schemas.openxmlformats.org/officeDocument/2006/relationships/image" Target="../media/image1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1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 Id="rId4" Type="http://schemas.openxmlformats.org/officeDocument/2006/relationships/image" Target="../media/image1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5.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0.png"/><Relationship Id="rId4" Type="http://schemas.openxmlformats.org/officeDocument/2006/relationships/image" Target="../media/image16.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jpeg"/><Relationship Id="rId4" Type="http://schemas.openxmlformats.org/officeDocument/2006/relationships/image" Target="../media/image17.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9.png"/><Relationship Id="rId4" Type="http://schemas.openxmlformats.org/officeDocument/2006/relationships/image" Target="../media/image18.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0.png"/><Relationship Id="rId4" Type="http://schemas.openxmlformats.org/officeDocument/2006/relationships/image" Target="../media/image19.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jpeg"/><Relationship Id="rId4" Type="http://schemas.openxmlformats.org/officeDocument/2006/relationships/image" Target="../media/image20.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10.png"/><Relationship Id="rId4" Type="http://schemas.openxmlformats.org/officeDocument/2006/relationships/image" Target="../media/image2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png"/><Relationship Id="rId4" Type="http://schemas.openxmlformats.org/officeDocument/2006/relationships/image" Target="../media/image2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0.png"/><Relationship Id="rId4" Type="http://schemas.openxmlformats.org/officeDocument/2006/relationships/image" Target="../media/image28.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9.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9.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9.png"/><Relationship Id="rId4" Type="http://schemas.openxmlformats.org/officeDocument/2006/relationships/image" Target="../media/image30.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9.png"/><Relationship Id="rId4" Type="http://schemas.openxmlformats.org/officeDocument/2006/relationships/image" Target="../media/image30.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Community Evans">
    <p:bg>
      <p:bgPr>
        <a:solidFill>
          <a:srgbClr val="FFFFFF"/>
        </a:solidFill>
      </p:bgPr>
    </p:bg>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extLst/>
          </a:blip>
          <a:srcRect l="38465" t="11477" r="726" b="5476"/>
          <a:stretch>
            <a:fillRect/>
          </a:stretch>
        </p:blipFill>
        <p:spPr>
          <a:xfrm>
            <a:off x="14325600" y="0"/>
            <a:ext cx="10068719" cy="13720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9" y="0"/>
                </a:moveTo>
                <a:lnTo>
                  <a:pt x="0" y="21600"/>
                </a:lnTo>
                <a:lnTo>
                  <a:pt x="21600" y="21600"/>
                </a:lnTo>
                <a:lnTo>
                  <a:pt x="21600" y="0"/>
                </a:lnTo>
                <a:lnTo>
                  <a:pt x="12169" y="0"/>
                </a:lnTo>
                <a:close/>
              </a:path>
            </a:pathLst>
          </a:custGeom>
          <a:ln w="12700">
            <a:miter lim="400000"/>
          </a:ln>
        </p:spPr>
      </p:pic>
      <p:sp>
        <p:nvSpPr>
          <p:cNvPr id="13"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14"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15"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sp>
        <p:nvSpPr>
          <p:cNvPr id="16" name="TextBox 6"/>
          <p:cNvSpPr txBox="1"/>
          <p:nvPr/>
        </p:nvSpPr>
        <p:spPr>
          <a:xfrm>
            <a:off x="20864545" y="12938207"/>
            <a:ext cx="3120289" cy="500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r">
              <a:defRPr sz="2000">
                <a:solidFill>
                  <a:srgbClr val="FFFFFF"/>
                </a:solidFill>
              </a:defRPr>
            </a:pPr>
            <a:r>
              <a:t>Artwork by </a:t>
            </a:r>
            <a:r>
              <a:rPr b="1">
                <a:latin typeface="Adobe Clean ExtraBold"/>
                <a:ea typeface="Adobe Clean ExtraBold"/>
                <a:cs typeface="Adobe Clean ExtraBold"/>
                <a:sym typeface="Adobe Clean ExtraBold"/>
              </a:rPr>
              <a:t>Davy Evans </a:t>
            </a:r>
            <a:r>
              <a:t>/ </a:t>
            </a:r>
            <a:r>
              <a:rPr sz="1800"/>
              <a:t>UK</a:t>
            </a:r>
          </a:p>
        </p:txBody>
      </p:sp>
      <p:sp>
        <p:nvSpPr>
          <p:cNvPr id="17"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Swopes">
    <p:bg>
      <p:bgPr>
        <a:solidFill>
          <a:srgbClr val="FFFFFF"/>
        </a:solidFill>
      </p:bgPr>
    </p:bg>
    <p:spTree>
      <p:nvGrpSpPr>
        <p:cNvPr id="1" name=""/>
        <p:cNvGrpSpPr/>
        <p:nvPr/>
      </p:nvGrpSpPr>
      <p:grpSpPr>
        <a:xfrm>
          <a:off x="0" y="0"/>
          <a:ext cx="0" cy="0"/>
          <a:chOff x="0" y="0"/>
          <a:chExt cx="0" cy="0"/>
        </a:xfrm>
      </p:grpSpPr>
      <p:pic>
        <p:nvPicPr>
          <p:cNvPr id="104" name="Picture 7" descr="Picture 7"/>
          <p:cNvPicPr>
            <a:picLocks noChangeAspect="1"/>
          </p:cNvPicPr>
          <p:nvPr/>
        </p:nvPicPr>
        <p:blipFill>
          <a:blip r:embed="rId2">
            <a:extLst/>
          </a:blip>
          <a:srcRect l="14147" t="0" r="12409" b="0"/>
          <a:stretch>
            <a:fillRect/>
          </a:stretch>
        </p:blipFill>
        <p:spPr>
          <a:xfrm>
            <a:off x="14320296" y="0"/>
            <a:ext cx="10073482"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33" y="0"/>
                </a:moveTo>
                <a:lnTo>
                  <a:pt x="0" y="21600"/>
                </a:lnTo>
                <a:lnTo>
                  <a:pt x="21600" y="21600"/>
                </a:lnTo>
                <a:lnTo>
                  <a:pt x="21600" y="0"/>
                </a:lnTo>
                <a:lnTo>
                  <a:pt x="12133" y="0"/>
                </a:lnTo>
                <a:close/>
              </a:path>
            </a:pathLst>
          </a:custGeom>
          <a:ln w="12700">
            <a:miter lim="400000"/>
          </a:ln>
        </p:spPr>
      </p:pic>
      <p:sp>
        <p:nvSpPr>
          <p:cNvPr id="105"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106"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107"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sp>
        <p:nvSpPr>
          <p:cNvPr id="108" name="TextBox 6"/>
          <p:cNvSpPr txBox="1"/>
          <p:nvPr/>
        </p:nvSpPr>
        <p:spPr>
          <a:xfrm>
            <a:off x="20578390" y="12938207"/>
            <a:ext cx="3406446" cy="500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r">
              <a:defRPr sz="2000">
                <a:solidFill>
                  <a:srgbClr val="FFFFFF"/>
                </a:solidFill>
              </a:defRPr>
            </a:pPr>
            <a:r>
              <a:t>Artwork by </a:t>
            </a:r>
            <a:r>
              <a:rPr b="1">
                <a:latin typeface="Adobe Clean ExtraBold"/>
                <a:ea typeface="Adobe Clean ExtraBold"/>
                <a:cs typeface="Adobe Clean ExtraBold"/>
                <a:sym typeface="Adobe Clean ExtraBold"/>
              </a:rPr>
              <a:t>Elise Swopes </a:t>
            </a:r>
            <a:r>
              <a:t>/ </a:t>
            </a:r>
            <a:r>
              <a:rPr sz="1800"/>
              <a:t>USA</a:t>
            </a:r>
          </a:p>
        </p:txBody>
      </p:sp>
      <p:sp>
        <p:nvSpPr>
          <p:cNvPr id="109"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Mue Studio">
    <p:bg>
      <p:bgPr>
        <a:solidFill>
          <a:srgbClr val="FFFFFF"/>
        </a:solidFill>
      </p:bgPr>
    </p:bg>
    <p:spTree>
      <p:nvGrpSpPr>
        <p:cNvPr id="1" name=""/>
        <p:cNvGrpSpPr/>
        <p:nvPr/>
      </p:nvGrpSpPr>
      <p:grpSpPr>
        <a:xfrm>
          <a:off x="0" y="0"/>
          <a:ext cx="0" cy="0"/>
          <a:chOff x="0" y="0"/>
          <a:chExt cx="0" cy="0"/>
        </a:xfrm>
      </p:grpSpPr>
      <p:pic>
        <p:nvPicPr>
          <p:cNvPr id="116" name="Picture 3" descr="Picture 3"/>
          <p:cNvPicPr>
            <a:picLocks noChangeAspect="1"/>
          </p:cNvPicPr>
          <p:nvPr/>
        </p:nvPicPr>
        <p:blipFill>
          <a:blip r:embed="rId2">
            <a:extLst/>
          </a:blip>
          <a:stretch>
            <a:fillRect/>
          </a:stretch>
        </p:blipFill>
        <p:spPr>
          <a:xfrm>
            <a:off x="14340462" y="0"/>
            <a:ext cx="10049889"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1" y="0"/>
                </a:moveTo>
                <a:lnTo>
                  <a:pt x="0" y="21600"/>
                </a:lnTo>
                <a:lnTo>
                  <a:pt x="21600" y="21600"/>
                </a:lnTo>
                <a:lnTo>
                  <a:pt x="21600" y="0"/>
                </a:lnTo>
                <a:lnTo>
                  <a:pt x="12161" y="0"/>
                </a:lnTo>
                <a:close/>
              </a:path>
            </a:pathLst>
          </a:custGeom>
          <a:ln w="12700">
            <a:miter lim="400000"/>
          </a:ln>
        </p:spPr>
      </p:pic>
      <p:sp>
        <p:nvSpPr>
          <p:cNvPr id="117"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118"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119"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pic>
        <p:nvPicPr>
          <p:cNvPr id="120" name="Picture 7" descr="Picture 7"/>
          <p:cNvPicPr>
            <a:picLocks noChangeAspect="1"/>
          </p:cNvPicPr>
          <p:nvPr/>
        </p:nvPicPr>
        <p:blipFill>
          <a:blip r:embed="rId4">
            <a:extLst/>
          </a:blip>
          <a:stretch>
            <a:fillRect/>
          </a:stretch>
        </p:blipFill>
        <p:spPr>
          <a:xfrm>
            <a:off x="20233946" y="12114865"/>
            <a:ext cx="3353195" cy="1024129"/>
          </a:xfrm>
          <a:prstGeom prst="rect">
            <a:avLst/>
          </a:prstGeom>
          <a:ln w="12700">
            <a:miter lim="400000"/>
          </a:ln>
        </p:spPr>
      </p:pic>
      <p:sp>
        <p:nvSpPr>
          <p:cNvPr id="121"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ut Community Mue Studio">
    <p:bg>
      <p:bgPr>
        <a:solidFill>
          <a:srgbClr val="FFFFFF"/>
        </a:solidFill>
      </p:bgPr>
    </p:bg>
    <p:spTree>
      <p:nvGrpSpPr>
        <p:cNvPr id="1" name=""/>
        <p:cNvGrpSpPr/>
        <p:nvPr/>
      </p:nvGrpSpPr>
      <p:grpSpPr>
        <a:xfrm>
          <a:off x="0" y="0"/>
          <a:ext cx="0" cy="0"/>
          <a:chOff x="0" y="0"/>
          <a:chExt cx="0" cy="0"/>
        </a:xfrm>
      </p:grpSpPr>
      <p:sp>
        <p:nvSpPr>
          <p:cNvPr id="128"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129"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130" name="TextBox 11"/>
          <p:cNvSpPr txBox="1"/>
          <p:nvPr/>
        </p:nvSpPr>
        <p:spPr>
          <a:xfrm>
            <a:off x="656775" y="5563208"/>
            <a:ext cx="6854813" cy="50279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MUE Studio</a:t>
            </a:r>
          </a:p>
          <a:p>
            <a:pPr>
              <a:lnSpc>
                <a:spcPct val="110000"/>
              </a:lnSpc>
              <a:spcBef>
                <a:spcPts val="1600"/>
              </a:spcBef>
              <a:defRPr sz="2400"/>
            </a:pPr>
            <a:r>
              <a:t>MUE Studio in New York City, a collaboration of Minjiin Kang and Mijoo Kim, creates visual experiences through 3D image design and photography. Drawing inspiration from the architecture and culture they see around them every day, the duo strive to blur the boundary between fantasy and reality in their work. For this piece, they used Adobe Photoshop and Cinema 4D to build a dreamlike space that connects emotionally with viewers and offers them an escape. </a:t>
            </a:r>
          </a:p>
        </p:txBody>
      </p:sp>
      <p:grpSp>
        <p:nvGrpSpPr>
          <p:cNvPr id="133" name="Group 2"/>
          <p:cNvGrpSpPr/>
          <p:nvPr/>
        </p:nvGrpSpPr>
        <p:grpSpPr>
          <a:xfrm>
            <a:off x="656775" y="12010186"/>
            <a:ext cx="2886525" cy="849131"/>
            <a:chOff x="0" y="0"/>
            <a:chExt cx="2886524" cy="849129"/>
          </a:xfrm>
        </p:grpSpPr>
        <p:pic>
          <p:nvPicPr>
            <p:cNvPr id="131" name="Picture 7" descr="Picture 7"/>
            <p:cNvPicPr>
              <a:picLocks noChangeAspect="1"/>
            </p:cNvPicPr>
            <p:nvPr/>
          </p:nvPicPr>
          <p:blipFill>
            <a:blip r:embed="rId2">
              <a:extLst/>
            </a:blip>
            <a:stretch>
              <a:fillRect/>
            </a:stretch>
          </p:blipFill>
          <p:spPr>
            <a:xfrm>
              <a:off x="89862" y="410119"/>
              <a:ext cx="2796663" cy="439011"/>
            </a:xfrm>
            <a:prstGeom prst="rect">
              <a:avLst/>
            </a:prstGeom>
            <a:ln w="12700" cap="flat">
              <a:noFill/>
              <a:miter lim="400000"/>
            </a:ln>
            <a:effectLst/>
          </p:spPr>
        </p:pic>
        <p:sp>
          <p:nvSpPr>
            <p:cNvPr id="132" name="TextBox 9"/>
            <p:cNvSpPr txBox="1"/>
            <p:nvPr/>
          </p:nvSpPr>
          <p:spPr>
            <a:xfrm>
              <a:off x="0" y="0"/>
              <a:ext cx="876656" cy="3733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sz="1200"/>
              </a:lvl1pPr>
            </a:lstStyle>
            <a:p>
              <a:pPr/>
              <a:r>
                <a:t>Made with</a:t>
              </a:r>
            </a:p>
          </p:txBody>
        </p:sp>
      </p:grpSp>
      <p:pic>
        <p:nvPicPr>
          <p:cNvPr id="134" name="Picture 10" descr="Picture 10"/>
          <p:cNvPicPr>
            <a:picLocks noChangeAspect="1"/>
          </p:cNvPicPr>
          <p:nvPr/>
        </p:nvPicPr>
        <p:blipFill>
          <a:blip r:embed="rId3">
            <a:extLst/>
          </a:blip>
          <a:srcRect l="0" t="7588" r="114" b="19796"/>
          <a:stretch>
            <a:fillRect/>
          </a:stretch>
        </p:blipFill>
        <p:spPr>
          <a:xfrm>
            <a:off x="5522997" y="0"/>
            <a:ext cx="18867336"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80"/>
                </a:lnTo>
                <a:lnTo>
                  <a:pt x="6585" y="21600"/>
                </a:lnTo>
                <a:lnTo>
                  <a:pt x="21600" y="21600"/>
                </a:lnTo>
                <a:lnTo>
                  <a:pt x="21600" y="0"/>
                </a:lnTo>
                <a:lnTo>
                  <a:pt x="0" y="0"/>
                </a:lnTo>
                <a:close/>
              </a:path>
            </a:pathLst>
          </a:custGeom>
          <a:ln w="12700">
            <a:miter lim="400000"/>
          </a:ln>
        </p:spPr>
      </p:pic>
      <p:sp>
        <p:nvSpPr>
          <p:cNvPr id="135"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Community Mue Studio">
    <p:bg>
      <p:bgPr>
        <a:solidFill>
          <a:srgbClr val="FFFFFF"/>
        </a:solidFill>
      </p:bgPr>
    </p:bg>
    <p:spTree>
      <p:nvGrpSpPr>
        <p:cNvPr id="1" name=""/>
        <p:cNvGrpSpPr/>
        <p:nvPr/>
      </p:nvGrpSpPr>
      <p:grpSpPr>
        <a:xfrm>
          <a:off x="0" y="0"/>
          <a:ext cx="0" cy="0"/>
          <a:chOff x="0" y="0"/>
          <a:chExt cx="0" cy="0"/>
        </a:xfrm>
      </p:grpSpPr>
      <p:pic>
        <p:nvPicPr>
          <p:cNvPr id="142" name="Picture 4" descr="Picture 4"/>
          <p:cNvPicPr>
            <a:picLocks noChangeAspect="1"/>
          </p:cNvPicPr>
          <p:nvPr/>
        </p:nvPicPr>
        <p:blipFill>
          <a:blip r:embed="rId2">
            <a:extLst/>
          </a:blip>
          <a:srcRect l="0" t="18052" r="87" b="25732"/>
          <a:stretch>
            <a:fillRect/>
          </a:stretch>
        </p:blipFill>
        <p:spPr>
          <a:xfrm>
            <a:off x="0" y="0"/>
            <a:ext cx="24384000" cy="13719571"/>
          </a:xfrm>
          <a:prstGeom prst="rect">
            <a:avLst/>
          </a:prstGeom>
          <a:ln w="12700">
            <a:miter lim="400000"/>
          </a:ln>
        </p:spPr>
      </p:pic>
      <p:pic>
        <p:nvPicPr>
          <p:cNvPr id="143"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p:spPr>
      </p:pic>
      <p:pic>
        <p:nvPicPr>
          <p:cNvPr id="144" name="Picture 3" descr="Picture 3"/>
          <p:cNvPicPr>
            <a:picLocks noChangeAspect="1"/>
          </p:cNvPicPr>
          <p:nvPr/>
        </p:nvPicPr>
        <p:blipFill>
          <a:blip r:embed="rId4">
            <a:extLst/>
          </a:blip>
          <a:stretch>
            <a:fillRect/>
          </a:stretch>
        </p:blipFill>
        <p:spPr>
          <a:xfrm>
            <a:off x="696129" y="12119867"/>
            <a:ext cx="3369714" cy="1024129"/>
          </a:xfrm>
          <a:prstGeom prst="rect">
            <a:avLst/>
          </a:prstGeom>
          <a:ln w="12700">
            <a:miter lim="400000"/>
          </a:ln>
        </p:spPr>
      </p:pic>
      <p:sp>
        <p:nvSpPr>
          <p:cNvPr id="145"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Community Zhu">
    <p:bg>
      <p:bgPr>
        <a:solidFill>
          <a:srgbClr val="FFFFFF"/>
        </a:solidFill>
      </p:bgPr>
    </p:bg>
    <p:spTree>
      <p:nvGrpSpPr>
        <p:cNvPr id="1" name=""/>
        <p:cNvGrpSpPr/>
        <p:nvPr/>
      </p:nvGrpSpPr>
      <p:grpSpPr>
        <a:xfrm>
          <a:off x="0" y="0"/>
          <a:ext cx="0" cy="0"/>
          <a:chOff x="0" y="0"/>
          <a:chExt cx="0" cy="0"/>
        </a:xfrm>
      </p:grpSpPr>
      <p:pic>
        <p:nvPicPr>
          <p:cNvPr id="152" name="Picture 2" descr="Picture 2"/>
          <p:cNvPicPr>
            <a:picLocks noChangeAspect="1"/>
          </p:cNvPicPr>
          <p:nvPr/>
        </p:nvPicPr>
        <p:blipFill>
          <a:blip r:embed="rId2">
            <a:extLst/>
          </a:blip>
          <a:stretch>
            <a:fillRect/>
          </a:stretch>
        </p:blipFill>
        <p:spPr>
          <a:xfrm>
            <a:off x="14340464" y="0"/>
            <a:ext cx="10049886"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1" y="0"/>
                </a:moveTo>
                <a:lnTo>
                  <a:pt x="0" y="21600"/>
                </a:lnTo>
                <a:lnTo>
                  <a:pt x="21600" y="21600"/>
                </a:lnTo>
                <a:lnTo>
                  <a:pt x="21600" y="0"/>
                </a:lnTo>
                <a:lnTo>
                  <a:pt x="12161" y="0"/>
                </a:lnTo>
                <a:close/>
              </a:path>
            </a:pathLst>
          </a:custGeom>
          <a:ln w="12700">
            <a:miter lim="400000"/>
          </a:ln>
        </p:spPr>
      </p:pic>
      <p:sp>
        <p:nvSpPr>
          <p:cNvPr id="153"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154"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155"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pic>
        <p:nvPicPr>
          <p:cNvPr id="156" name="Picture 4" descr="Picture 4"/>
          <p:cNvPicPr>
            <a:picLocks noChangeAspect="1"/>
          </p:cNvPicPr>
          <p:nvPr/>
        </p:nvPicPr>
        <p:blipFill>
          <a:blip r:embed="rId4">
            <a:extLst/>
          </a:blip>
          <a:stretch>
            <a:fillRect/>
          </a:stretch>
        </p:blipFill>
        <p:spPr>
          <a:xfrm>
            <a:off x="19738399" y="12114865"/>
            <a:ext cx="3848741" cy="1024129"/>
          </a:xfrm>
          <a:prstGeom prst="rect">
            <a:avLst/>
          </a:prstGeom>
          <a:ln w="12700">
            <a:miter lim="400000"/>
          </a:ln>
        </p:spPr>
      </p:pic>
      <p:sp>
        <p:nvSpPr>
          <p:cNvPr id="157"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Moth">
    <p:bg>
      <p:bgPr>
        <a:solidFill>
          <a:srgbClr val="FFFFFF"/>
        </a:solidFill>
      </p:bgPr>
    </p:bg>
    <p:spTree>
      <p:nvGrpSpPr>
        <p:cNvPr id="1" name=""/>
        <p:cNvGrpSpPr/>
        <p:nvPr/>
      </p:nvGrpSpPr>
      <p:grpSpPr>
        <a:xfrm>
          <a:off x="0" y="0"/>
          <a:ext cx="0" cy="0"/>
          <a:chOff x="0" y="0"/>
          <a:chExt cx="0" cy="0"/>
        </a:xfrm>
      </p:grpSpPr>
      <p:pic>
        <p:nvPicPr>
          <p:cNvPr id="164" name="Picture 2" descr="Picture 2"/>
          <p:cNvPicPr>
            <a:picLocks noChangeAspect="1"/>
          </p:cNvPicPr>
          <p:nvPr/>
        </p:nvPicPr>
        <p:blipFill>
          <a:blip r:embed="rId2">
            <a:extLst/>
          </a:blip>
          <a:stretch>
            <a:fillRect/>
          </a:stretch>
        </p:blipFill>
        <p:spPr>
          <a:xfrm>
            <a:off x="14340464" y="0"/>
            <a:ext cx="10049886"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1" y="0"/>
                </a:moveTo>
                <a:lnTo>
                  <a:pt x="0" y="21600"/>
                </a:lnTo>
                <a:lnTo>
                  <a:pt x="21600" y="21600"/>
                </a:lnTo>
                <a:lnTo>
                  <a:pt x="21600" y="0"/>
                </a:lnTo>
                <a:lnTo>
                  <a:pt x="12161" y="0"/>
                </a:lnTo>
                <a:close/>
              </a:path>
            </a:pathLst>
          </a:custGeom>
          <a:ln w="12700">
            <a:miter lim="400000"/>
          </a:ln>
        </p:spPr>
      </p:pic>
      <p:sp>
        <p:nvSpPr>
          <p:cNvPr id="165"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166"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167"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pic>
        <p:nvPicPr>
          <p:cNvPr id="168" name="Picture 4" descr="Picture 4"/>
          <p:cNvPicPr>
            <a:picLocks noChangeAspect="1"/>
          </p:cNvPicPr>
          <p:nvPr/>
        </p:nvPicPr>
        <p:blipFill>
          <a:blip r:embed="rId4">
            <a:extLst/>
          </a:blip>
          <a:stretch>
            <a:fillRect/>
          </a:stretch>
        </p:blipFill>
        <p:spPr>
          <a:xfrm>
            <a:off x="20266984" y="12114865"/>
            <a:ext cx="3320157" cy="1024129"/>
          </a:xfrm>
          <a:prstGeom prst="rect">
            <a:avLst/>
          </a:prstGeom>
          <a:ln w="12700">
            <a:miter lim="400000"/>
          </a:ln>
        </p:spPr>
      </p:pic>
      <p:sp>
        <p:nvSpPr>
          <p:cNvPr id="169"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ut Community Moth">
    <p:bg>
      <p:bgPr>
        <a:solidFill>
          <a:srgbClr val="FFFFFF"/>
        </a:solidFill>
      </p:bgPr>
    </p:bg>
    <p:spTree>
      <p:nvGrpSpPr>
        <p:cNvPr id="1" name=""/>
        <p:cNvGrpSpPr/>
        <p:nvPr/>
      </p:nvGrpSpPr>
      <p:grpSpPr>
        <a:xfrm>
          <a:off x="0" y="0"/>
          <a:ext cx="0" cy="0"/>
          <a:chOff x="0" y="0"/>
          <a:chExt cx="0" cy="0"/>
        </a:xfrm>
      </p:grpSpPr>
      <p:sp>
        <p:nvSpPr>
          <p:cNvPr id="176"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177"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178" name="TextBox 11"/>
          <p:cNvSpPr txBox="1"/>
          <p:nvPr/>
        </p:nvSpPr>
        <p:spPr>
          <a:xfrm>
            <a:off x="656775" y="5563208"/>
            <a:ext cx="6854813" cy="54470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Frank Moth</a:t>
            </a:r>
          </a:p>
          <a:p>
            <a:pPr>
              <a:lnSpc>
                <a:spcPct val="110000"/>
              </a:lnSpc>
              <a:spcBef>
                <a:spcPts val="1600"/>
              </a:spcBef>
              <a:defRPr sz="2400"/>
            </a:pPr>
            <a:r>
              <a:t>Greek digital collage artist Frank Moth draws on clippings from the past to create nostalgic postcards from a distant yet familiar future. Inspired by paintings, book covers, magazines, and even classified ads, Moth’s work combines human images with everyday elements in surreal disproportion. He creates to encourage viewers to reflect on the beauty within themselves. In this piece, he used Adobe Photoshop and Adobe Stock to portray a powerful female figure embraced by colorful, springtime flowers.</a:t>
            </a:r>
          </a:p>
        </p:txBody>
      </p:sp>
      <p:pic>
        <p:nvPicPr>
          <p:cNvPr id="179" name="Picture 4" descr="Picture 4"/>
          <p:cNvPicPr>
            <a:picLocks noChangeAspect="1"/>
          </p:cNvPicPr>
          <p:nvPr/>
        </p:nvPicPr>
        <p:blipFill>
          <a:blip r:embed="rId2">
            <a:extLst/>
          </a:blip>
          <a:srcRect l="0" t="0" r="0" b="27385"/>
          <a:stretch>
            <a:fillRect/>
          </a:stretch>
        </p:blipFill>
        <p:spPr>
          <a:xfrm>
            <a:off x="5501463" y="0"/>
            <a:ext cx="18888870"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grpSp>
        <p:nvGrpSpPr>
          <p:cNvPr id="183" name="Group 14"/>
          <p:cNvGrpSpPr/>
          <p:nvPr/>
        </p:nvGrpSpPr>
        <p:grpSpPr>
          <a:xfrm>
            <a:off x="656775" y="12010186"/>
            <a:ext cx="5510549" cy="863185"/>
            <a:chOff x="0" y="0"/>
            <a:chExt cx="5510547" cy="863184"/>
          </a:xfrm>
        </p:grpSpPr>
        <p:pic>
          <p:nvPicPr>
            <p:cNvPr id="180" name="Picture 7" descr="Picture 7"/>
            <p:cNvPicPr>
              <a:picLocks noChangeAspect="1"/>
            </p:cNvPicPr>
            <p:nvPr/>
          </p:nvPicPr>
          <p:blipFill>
            <a:blip r:embed="rId3">
              <a:extLst/>
            </a:blip>
            <a:stretch>
              <a:fillRect/>
            </a:stretch>
          </p:blipFill>
          <p:spPr>
            <a:xfrm>
              <a:off x="89862" y="410119"/>
              <a:ext cx="2796663" cy="439012"/>
            </a:xfrm>
            <a:prstGeom prst="rect">
              <a:avLst/>
            </a:prstGeom>
            <a:ln w="12700" cap="flat">
              <a:noFill/>
              <a:miter lim="400000"/>
            </a:ln>
            <a:effectLst/>
          </p:spPr>
        </p:pic>
        <p:sp>
          <p:nvSpPr>
            <p:cNvPr id="181" name="TextBox 9"/>
            <p:cNvSpPr txBox="1"/>
            <p:nvPr/>
          </p:nvSpPr>
          <p:spPr>
            <a:xfrm>
              <a:off x="0" y="0"/>
              <a:ext cx="876656" cy="3733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sz="1200"/>
              </a:lvl1pPr>
            </a:lstStyle>
            <a:p>
              <a:pPr/>
              <a:r>
                <a:t>Made with</a:t>
              </a:r>
            </a:p>
          </p:txBody>
        </p:sp>
        <p:pic>
          <p:nvPicPr>
            <p:cNvPr id="182" name="Picture 12" descr="Picture 12"/>
            <p:cNvPicPr>
              <a:picLocks noChangeAspect="1"/>
            </p:cNvPicPr>
            <p:nvPr/>
          </p:nvPicPr>
          <p:blipFill>
            <a:blip r:embed="rId4">
              <a:extLst/>
            </a:blip>
            <a:stretch>
              <a:fillRect/>
            </a:stretch>
          </p:blipFill>
          <p:spPr>
            <a:xfrm>
              <a:off x="3283813" y="405984"/>
              <a:ext cx="2226735" cy="457201"/>
            </a:xfrm>
            <a:prstGeom prst="rect">
              <a:avLst/>
            </a:prstGeom>
            <a:ln w="12700" cap="flat">
              <a:noFill/>
              <a:miter lim="400000"/>
            </a:ln>
            <a:effectLst/>
          </p:spPr>
        </p:pic>
      </p:grpSp>
      <p:sp>
        <p:nvSpPr>
          <p:cNvPr id="184"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Community Moth">
    <p:bg>
      <p:bgPr>
        <a:solidFill>
          <a:srgbClr val="FFFFFF"/>
        </a:solidFill>
      </p:bgPr>
    </p:bg>
    <p:spTree>
      <p:nvGrpSpPr>
        <p:cNvPr id="1" name=""/>
        <p:cNvGrpSpPr/>
        <p:nvPr/>
      </p:nvGrpSpPr>
      <p:grpSpPr>
        <a:xfrm>
          <a:off x="0" y="0"/>
          <a:ext cx="0" cy="0"/>
          <a:chOff x="0" y="0"/>
          <a:chExt cx="0" cy="0"/>
        </a:xfrm>
      </p:grpSpPr>
      <p:pic>
        <p:nvPicPr>
          <p:cNvPr id="191" name="Picture 7" descr="Picture 7"/>
          <p:cNvPicPr>
            <a:picLocks noChangeAspect="1"/>
          </p:cNvPicPr>
          <p:nvPr/>
        </p:nvPicPr>
        <p:blipFill>
          <a:blip r:embed="rId2">
            <a:extLst/>
          </a:blip>
          <a:srcRect l="0" t="6067" r="0" b="37669"/>
          <a:stretch>
            <a:fillRect/>
          </a:stretch>
        </p:blipFill>
        <p:spPr>
          <a:xfrm>
            <a:off x="12700" y="0"/>
            <a:ext cx="24377650" cy="13716000"/>
          </a:xfrm>
          <a:prstGeom prst="rect">
            <a:avLst/>
          </a:prstGeom>
          <a:ln w="12700">
            <a:miter lim="400000"/>
          </a:ln>
        </p:spPr>
      </p:pic>
      <p:pic>
        <p:nvPicPr>
          <p:cNvPr id="192"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p:spPr>
      </p:pic>
      <p:pic>
        <p:nvPicPr>
          <p:cNvPr id="193" name="Picture 3" descr="Picture 3"/>
          <p:cNvPicPr>
            <a:picLocks noChangeAspect="1"/>
          </p:cNvPicPr>
          <p:nvPr/>
        </p:nvPicPr>
        <p:blipFill>
          <a:blip r:embed="rId4">
            <a:extLst/>
          </a:blip>
          <a:stretch>
            <a:fillRect/>
          </a:stretch>
        </p:blipFill>
        <p:spPr>
          <a:xfrm>
            <a:off x="696129" y="12119867"/>
            <a:ext cx="3336678" cy="1024129"/>
          </a:xfrm>
          <a:prstGeom prst="rect">
            <a:avLst/>
          </a:prstGeom>
          <a:ln w="12700">
            <a:miter lim="400000"/>
          </a:ln>
        </p:spPr>
      </p:pic>
      <p:sp>
        <p:nvSpPr>
          <p:cNvPr id="194"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Mercadante">
    <p:bg>
      <p:bgPr>
        <a:solidFill>
          <a:srgbClr val="FFFFFF"/>
        </a:solidFill>
      </p:bgPr>
    </p:bg>
    <p:spTree>
      <p:nvGrpSpPr>
        <p:cNvPr id="1" name=""/>
        <p:cNvGrpSpPr/>
        <p:nvPr/>
      </p:nvGrpSpPr>
      <p:grpSpPr>
        <a:xfrm>
          <a:off x="0" y="0"/>
          <a:ext cx="0" cy="0"/>
          <a:chOff x="0" y="0"/>
          <a:chExt cx="0" cy="0"/>
        </a:xfrm>
      </p:grpSpPr>
      <p:sp>
        <p:nvSpPr>
          <p:cNvPr id="201"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202"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203" name="Picture 5" descr="Picture 5"/>
          <p:cNvPicPr>
            <a:picLocks noChangeAspect="1"/>
          </p:cNvPicPr>
          <p:nvPr/>
        </p:nvPicPr>
        <p:blipFill>
          <a:blip r:embed="rId2">
            <a:extLst/>
          </a:blip>
          <a:stretch>
            <a:fillRect/>
          </a:stretch>
        </p:blipFill>
        <p:spPr>
          <a:xfrm>
            <a:off x="1757897" y="5800340"/>
            <a:ext cx="1428249" cy="1961177"/>
          </a:xfrm>
          <a:prstGeom prst="rect">
            <a:avLst/>
          </a:prstGeom>
          <a:ln w="12700">
            <a:miter lim="400000"/>
          </a:ln>
        </p:spPr>
      </p:pic>
      <p:pic>
        <p:nvPicPr>
          <p:cNvPr id="204" name="Picture 2" descr="Picture 2"/>
          <p:cNvPicPr>
            <a:picLocks noChangeAspect="1"/>
          </p:cNvPicPr>
          <p:nvPr/>
        </p:nvPicPr>
        <p:blipFill>
          <a:blip r:embed="rId3">
            <a:extLst/>
          </a:blip>
          <a:stretch>
            <a:fillRect/>
          </a:stretch>
        </p:blipFill>
        <p:spPr>
          <a:xfrm>
            <a:off x="14340465" y="0"/>
            <a:ext cx="10049885"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47" y="0"/>
                </a:moveTo>
                <a:lnTo>
                  <a:pt x="0" y="21600"/>
                </a:lnTo>
                <a:lnTo>
                  <a:pt x="21600" y="21600"/>
                </a:lnTo>
                <a:lnTo>
                  <a:pt x="21600" y="0"/>
                </a:lnTo>
                <a:lnTo>
                  <a:pt x="12147" y="0"/>
                </a:lnTo>
                <a:close/>
              </a:path>
            </a:pathLst>
          </a:custGeom>
          <a:ln w="12700">
            <a:miter lim="400000"/>
          </a:ln>
        </p:spPr>
      </p:pic>
      <p:pic>
        <p:nvPicPr>
          <p:cNvPr id="205" name="Picture 4" descr="Picture 4"/>
          <p:cNvPicPr>
            <a:picLocks noChangeAspect="1"/>
          </p:cNvPicPr>
          <p:nvPr/>
        </p:nvPicPr>
        <p:blipFill>
          <a:blip r:embed="rId4">
            <a:extLst/>
          </a:blip>
          <a:stretch>
            <a:fillRect/>
          </a:stretch>
        </p:blipFill>
        <p:spPr>
          <a:xfrm>
            <a:off x="19176781" y="12119867"/>
            <a:ext cx="4410359" cy="1024129"/>
          </a:xfrm>
          <a:prstGeom prst="rect">
            <a:avLst/>
          </a:prstGeom>
          <a:ln w="12700">
            <a:miter lim="400000"/>
          </a:ln>
        </p:spPr>
      </p:pic>
      <p:sp>
        <p:nvSpPr>
          <p:cNvPr id="206"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ut Community Mercadente">
    <p:bg>
      <p:bgPr>
        <a:solidFill>
          <a:srgbClr val="FFFFFF"/>
        </a:solidFill>
      </p:bgPr>
    </p:bg>
    <p:spTree>
      <p:nvGrpSpPr>
        <p:cNvPr id="1" name=""/>
        <p:cNvGrpSpPr/>
        <p:nvPr/>
      </p:nvGrpSpPr>
      <p:grpSpPr>
        <a:xfrm>
          <a:off x="0" y="0"/>
          <a:ext cx="0" cy="0"/>
          <a:chOff x="0" y="0"/>
          <a:chExt cx="0" cy="0"/>
        </a:xfrm>
      </p:grpSpPr>
      <p:pic>
        <p:nvPicPr>
          <p:cNvPr id="213" name="Picture 7" descr="Picture 7"/>
          <p:cNvPicPr>
            <a:picLocks noChangeAspect="1"/>
          </p:cNvPicPr>
          <p:nvPr/>
        </p:nvPicPr>
        <p:blipFill>
          <a:blip r:embed="rId2">
            <a:extLst/>
          </a:blip>
          <a:srcRect l="0" t="0" r="8225" b="0"/>
          <a:stretch>
            <a:fillRect/>
          </a:stretch>
        </p:blipFill>
        <p:spPr>
          <a:xfrm>
            <a:off x="5501464" y="0"/>
            <a:ext cx="18888869"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593" y="21600"/>
                </a:lnTo>
                <a:lnTo>
                  <a:pt x="21600" y="21600"/>
                </a:lnTo>
                <a:lnTo>
                  <a:pt x="21600" y="0"/>
                </a:lnTo>
                <a:lnTo>
                  <a:pt x="0" y="0"/>
                </a:lnTo>
                <a:close/>
              </a:path>
            </a:pathLst>
          </a:custGeom>
          <a:ln w="12700">
            <a:miter lim="400000"/>
          </a:ln>
        </p:spPr>
      </p:pic>
      <p:sp>
        <p:nvSpPr>
          <p:cNvPr id="214"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215"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216" name="TextBox 11"/>
          <p:cNvSpPr txBox="1"/>
          <p:nvPr/>
        </p:nvSpPr>
        <p:spPr>
          <a:xfrm>
            <a:off x="656775" y="5563208"/>
            <a:ext cx="6854813" cy="54470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Daniel Mercadante </a:t>
            </a:r>
          </a:p>
          <a:p>
            <a:pPr>
              <a:lnSpc>
                <a:spcPct val="110000"/>
              </a:lnSpc>
              <a:spcBef>
                <a:spcPts val="1600"/>
              </a:spcBef>
              <a:defRPr sz="2400"/>
            </a:pPr>
            <a:r>
              <a:t>American artist and filmmaker Daniel Mercadante creates surreal photographs by painting in camera with a custom-built lighting rig. Inspired by the peace and beauty of the natural world, he shoots multiple long exposures of the same composition, and then animates his images to create meditations on light and nature. Mercadante created this piece using a Canon 5D camera and Contax/Zeiss vintage lens, and then fine-tuning color and exposure in Adobe Lightroom and making final touches to the light path in Adobe Photoshop.</a:t>
            </a:r>
          </a:p>
        </p:txBody>
      </p:sp>
      <p:grpSp>
        <p:nvGrpSpPr>
          <p:cNvPr id="220" name="Group 4"/>
          <p:cNvGrpSpPr/>
          <p:nvPr/>
        </p:nvGrpSpPr>
        <p:grpSpPr>
          <a:xfrm>
            <a:off x="656775" y="12010186"/>
            <a:ext cx="7610282" cy="863185"/>
            <a:chOff x="0" y="0"/>
            <a:chExt cx="7610280" cy="863184"/>
          </a:xfrm>
        </p:grpSpPr>
        <p:pic>
          <p:nvPicPr>
            <p:cNvPr id="217" name="Picture 9" descr="Picture 9"/>
            <p:cNvPicPr>
              <a:picLocks noChangeAspect="1"/>
            </p:cNvPicPr>
            <p:nvPr/>
          </p:nvPicPr>
          <p:blipFill>
            <a:blip r:embed="rId3">
              <a:extLst/>
            </a:blip>
            <a:stretch>
              <a:fillRect/>
            </a:stretch>
          </p:blipFill>
          <p:spPr>
            <a:xfrm>
              <a:off x="89862" y="410119"/>
              <a:ext cx="2796663" cy="439012"/>
            </a:xfrm>
            <a:prstGeom prst="rect">
              <a:avLst/>
            </a:prstGeom>
            <a:ln w="12700" cap="flat">
              <a:noFill/>
              <a:miter lim="400000"/>
            </a:ln>
            <a:effectLst/>
          </p:spPr>
        </p:pic>
        <p:sp>
          <p:nvSpPr>
            <p:cNvPr id="218" name="TextBox 12"/>
            <p:cNvSpPr txBox="1"/>
            <p:nvPr/>
          </p:nvSpPr>
          <p:spPr>
            <a:xfrm>
              <a:off x="0" y="0"/>
              <a:ext cx="876656" cy="3733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sz="1200"/>
              </a:lvl1pPr>
            </a:lstStyle>
            <a:p>
              <a:pPr/>
              <a:r>
                <a:t>Made with</a:t>
              </a:r>
            </a:p>
          </p:txBody>
        </p:sp>
        <p:pic>
          <p:nvPicPr>
            <p:cNvPr id="219" name="Picture 3" descr="Picture 3"/>
            <p:cNvPicPr>
              <a:picLocks noChangeAspect="1"/>
            </p:cNvPicPr>
            <p:nvPr/>
          </p:nvPicPr>
          <p:blipFill>
            <a:blip r:embed="rId4">
              <a:extLst/>
            </a:blip>
            <a:stretch>
              <a:fillRect/>
            </a:stretch>
          </p:blipFill>
          <p:spPr>
            <a:xfrm>
              <a:off x="3283813" y="405984"/>
              <a:ext cx="4326468" cy="457201"/>
            </a:xfrm>
            <a:prstGeom prst="rect">
              <a:avLst/>
            </a:prstGeom>
            <a:ln w="12700" cap="flat">
              <a:noFill/>
              <a:miter lim="400000"/>
            </a:ln>
            <a:effectLst/>
          </p:spPr>
        </p:pic>
      </p:grpSp>
      <p:sp>
        <p:nvSpPr>
          <p:cNvPr id="221"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FFFFFF"/>
        </a:solidFill>
      </p:bgPr>
    </p:bg>
    <p:spTree>
      <p:nvGrpSpPr>
        <p:cNvPr id="1" name=""/>
        <p:cNvGrpSpPr/>
        <p:nvPr/>
      </p:nvGrpSpPr>
      <p:grpSpPr>
        <a:xfrm>
          <a:off x="0" y="0"/>
          <a:ext cx="0" cy="0"/>
          <a:chOff x="0" y="0"/>
          <a:chExt cx="0" cy="0"/>
        </a:xfrm>
      </p:grpSpPr>
      <p:pic>
        <p:nvPicPr>
          <p:cNvPr id="24" name="title-standard.png" descr="title-standard.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 name="Click to edit presentation title"/>
          <p:cNvSpPr txBox="1"/>
          <p:nvPr>
            <p:ph type="title" hasCustomPrompt="1"/>
          </p:nvPr>
        </p:nvSpPr>
        <p:spPr>
          <a:xfrm>
            <a:off x="4406598" y="5593638"/>
            <a:ext cx="11838762" cy="2426101"/>
          </a:xfrm>
          <a:prstGeom prst="rect">
            <a:avLst/>
          </a:prstGeom>
        </p:spPr>
        <p:txBody>
          <a:bodyPr>
            <a:normAutofit fontScale="100000" lnSpcReduction="0"/>
          </a:bodyPr>
          <a:lstStyle>
            <a:lvl1pPr>
              <a:defRPr b="0" sz="7200">
                <a:solidFill>
                  <a:srgbClr val="FFFFFF"/>
                </a:solidFill>
                <a:latin typeface="Adobe Clean ExtraBold"/>
                <a:ea typeface="Adobe Clean ExtraBold"/>
                <a:cs typeface="Adobe Clean ExtraBold"/>
                <a:sym typeface="Adobe Clean ExtraBold"/>
              </a:defRPr>
            </a:lvl1pPr>
          </a:lstStyle>
          <a:p>
            <a:pPr/>
            <a:r>
              <a:t>Click to edit presentation title</a:t>
            </a:r>
          </a:p>
        </p:txBody>
      </p:sp>
      <p:sp>
        <p:nvSpPr>
          <p:cNvPr id="26" name="Body Level One…"/>
          <p:cNvSpPr txBox="1"/>
          <p:nvPr>
            <p:ph type="body" sz="half" idx="1" hasCustomPrompt="1"/>
          </p:nvPr>
        </p:nvSpPr>
        <p:spPr>
          <a:xfrm>
            <a:off x="4406598" y="8247477"/>
            <a:ext cx="11819909" cy="6879821"/>
          </a:xfrm>
          <a:prstGeom prst="rect">
            <a:avLst/>
          </a:prstGeom>
        </p:spPr>
        <p:txBody>
          <a:bodyPr>
            <a:normAutofit fontScale="100000" lnSpcReduction="0"/>
          </a:bodyPr>
          <a:lstStyle>
            <a:lvl1pPr marL="0" indent="0">
              <a:spcBef>
                <a:spcPts val="2000"/>
              </a:spcBef>
              <a:buSzTx/>
              <a:buFontTx/>
              <a:buNone/>
              <a:defRPr b="1" sz="4000">
                <a:solidFill>
                  <a:srgbClr val="FFFFFF"/>
                </a:solidFill>
              </a:defRPr>
            </a:lvl1pPr>
            <a:lvl2pPr marL="914400" indent="-457200">
              <a:spcBef>
                <a:spcPts val="2000"/>
              </a:spcBef>
              <a:buFontTx/>
              <a:defRPr b="1" sz="4000">
                <a:solidFill>
                  <a:srgbClr val="FFFFFF"/>
                </a:solidFill>
              </a:defRPr>
            </a:lvl2pPr>
            <a:lvl3pPr marL="1422400" indent="-508000">
              <a:spcBef>
                <a:spcPts val="2000"/>
              </a:spcBef>
              <a:buFontTx/>
              <a:defRPr b="1" sz="4000">
                <a:solidFill>
                  <a:srgbClr val="FFFFFF"/>
                </a:solidFill>
              </a:defRPr>
            </a:lvl3pPr>
            <a:lvl4pPr marL="1943100" indent="-571500">
              <a:spcBef>
                <a:spcPts val="2000"/>
              </a:spcBef>
              <a:buFontTx/>
              <a:defRPr b="1" sz="4000">
                <a:solidFill>
                  <a:srgbClr val="FFFFFF"/>
                </a:solidFill>
              </a:defRPr>
            </a:lvl4pPr>
            <a:lvl5pPr marL="2481942" indent="-653142">
              <a:spcBef>
                <a:spcPts val="2000"/>
              </a:spcBef>
              <a:buFontTx/>
              <a:defRPr b="1" sz="4000">
                <a:solidFill>
                  <a:srgbClr val="FFFFFF"/>
                </a:solidFill>
              </a:defRPr>
            </a:lvl5pPr>
          </a:lstStyle>
          <a:p>
            <a:pPr/>
            <a:r>
              <a:t>Click to edit presentation subtitle</a:t>
            </a:r>
          </a:p>
          <a:p>
            <a:pPr lvl="1"/>
            <a:r>
              <a:t/>
            </a:r>
          </a:p>
          <a:p>
            <a:pPr lvl="2"/>
            <a:r>
              <a:t/>
            </a:r>
          </a:p>
          <a:p>
            <a:pPr lvl="3"/>
            <a:r>
              <a:t/>
            </a:r>
          </a:p>
          <a:p>
            <a:pPr lvl="4"/>
            <a:r>
              <a:t/>
            </a:r>
          </a:p>
        </p:txBody>
      </p:sp>
      <p:pic>
        <p:nvPicPr>
          <p:cNvPr id="27" name="Image" descr="Image"/>
          <p:cNvPicPr>
            <a:picLocks noChangeAspect="1"/>
          </p:cNvPicPr>
          <p:nvPr/>
        </p:nvPicPr>
        <p:blipFill>
          <a:blip r:embed="rId3">
            <a:extLst/>
          </a:blip>
          <a:stretch>
            <a:fillRect/>
          </a:stretch>
        </p:blipFill>
        <p:spPr>
          <a:xfrm>
            <a:off x="1745197" y="5838259"/>
            <a:ext cx="1407905" cy="1936858"/>
          </a:xfrm>
          <a:prstGeom prst="rect">
            <a:avLst/>
          </a:prstGeom>
          <a:ln w="12700">
            <a:miter lim="400000"/>
          </a:ln>
        </p:spPr>
      </p:pic>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Community Mercadente">
    <p:bg>
      <p:bgPr>
        <a:solidFill>
          <a:srgbClr val="FFFFFF"/>
        </a:solidFill>
      </p:bgPr>
    </p:bg>
    <p:spTree>
      <p:nvGrpSpPr>
        <p:cNvPr id="1" name=""/>
        <p:cNvGrpSpPr/>
        <p:nvPr/>
      </p:nvGrpSpPr>
      <p:grpSpPr>
        <a:xfrm>
          <a:off x="0" y="0"/>
          <a:ext cx="0" cy="0"/>
          <a:chOff x="0" y="0"/>
          <a:chExt cx="0" cy="0"/>
        </a:xfrm>
      </p:grpSpPr>
      <p:pic>
        <p:nvPicPr>
          <p:cNvPr id="228" name="Picture 6" descr="Picture 6"/>
          <p:cNvPicPr>
            <a:picLocks noChangeAspect="1"/>
          </p:cNvPicPr>
          <p:nvPr/>
        </p:nvPicPr>
        <p:blipFill>
          <a:blip r:embed="rId2">
            <a:extLst/>
          </a:blip>
          <a:srcRect l="1" t="15570" r="0" b="0"/>
          <a:stretch>
            <a:fillRect/>
          </a:stretch>
        </p:blipFill>
        <p:spPr>
          <a:xfrm>
            <a:off x="0" y="0"/>
            <a:ext cx="24383757" cy="13719572"/>
          </a:xfrm>
          <a:prstGeom prst="rect">
            <a:avLst/>
          </a:prstGeom>
          <a:ln w="12700">
            <a:miter lim="400000"/>
          </a:ln>
        </p:spPr>
      </p:pic>
      <p:pic>
        <p:nvPicPr>
          <p:cNvPr id="229"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p:spPr>
      </p:pic>
      <p:pic>
        <p:nvPicPr>
          <p:cNvPr id="230" name="Picture 2" descr="Picture 2"/>
          <p:cNvPicPr>
            <a:picLocks noChangeAspect="1"/>
          </p:cNvPicPr>
          <p:nvPr/>
        </p:nvPicPr>
        <p:blipFill>
          <a:blip r:embed="rId4">
            <a:extLst/>
          </a:blip>
          <a:stretch>
            <a:fillRect/>
          </a:stretch>
        </p:blipFill>
        <p:spPr>
          <a:xfrm>
            <a:off x="696129" y="12119867"/>
            <a:ext cx="4426877" cy="1024129"/>
          </a:xfrm>
          <a:prstGeom prst="rect">
            <a:avLst/>
          </a:prstGeom>
          <a:ln w="12700">
            <a:miter lim="400000"/>
          </a:ln>
        </p:spPr>
      </p:pic>
      <p:sp>
        <p:nvSpPr>
          <p:cNvPr id="231"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Zucco">
    <p:bg>
      <p:bgPr>
        <a:solidFill>
          <a:srgbClr val="FFFFFF"/>
        </a:solidFill>
      </p:bgPr>
    </p:bg>
    <p:spTree>
      <p:nvGrpSpPr>
        <p:cNvPr id="1" name=""/>
        <p:cNvGrpSpPr/>
        <p:nvPr/>
      </p:nvGrpSpPr>
      <p:grpSpPr>
        <a:xfrm>
          <a:off x="0" y="0"/>
          <a:ext cx="0" cy="0"/>
          <a:chOff x="0" y="0"/>
          <a:chExt cx="0" cy="0"/>
        </a:xfrm>
      </p:grpSpPr>
      <p:sp>
        <p:nvSpPr>
          <p:cNvPr id="238"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239"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240" name="Picture 5" descr="Picture 5"/>
          <p:cNvPicPr>
            <a:picLocks noChangeAspect="1"/>
          </p:cNvPicPr>
          <p:nvPr/>
        </p:nvPicPr>
        <p:blipFill>
          <a:blip r:embed="rId2">
            <a:extLst/>
          </a:blip>
          <a:stretch>
            <a:fillRect/>
          </a:stretch>
        </p:blipFill>
        <p:spPr>
          <a:xfrm>
            <a:off x="1757897" y="5800340"/>
            <a:ext cx="1428249" cy="1961177"/>
          </a:xfrm>
          <a:prstGeom prst="rect">
            <a:avLst/>
          </a:prstGeom>
          <a:ln w="12700">
            <a:miter lim="400000"/>
          </a:ln>
        </p:spPr>
      </p:pic>
      <p:pic>
        <p:nvPicPr>
          <p:cNvPr id="241" name="Picture 8" descr="Picture 8"/>
          <p:cNvPicPr>
            <a:picLocks noChangeAspect="1"/>
          </p:cNvPicPr>
          <p:nvPr/>
        </p:nvPicPr>
        <p:blipFill>
          <a:blip r:embed="rId3">
            <a:extLst/>
          </a:blip>
          <a:srcRect l="0" t="0" r="0" b="1"/>
          <a:stretch>
            <a:fillRect/>
          </a:stretch>
        </p:blipFill>
        <p:spPr>
          <a:xfrm>
            <a:off x="14340465" y="713"/>
            <a:ext cx="10049885" cy="13714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33" y="0"/>
                </a:moveTo>
                <a:lnTo>
                  <a:pt x="0" y="21600"/>
                </a:lnTo>
                <a:lnTo>
                  <a:pt x="21600" y="21600"/>
                </a:lnTo>
                <a:lnTo>
                  <a:pt x="21600" y="0"/>
                </a:lnTo>
                <a:lnTo>
                  <a:pt x="12133" y="0"/>
                </a:lnTo>
                <a:close/>
              </a:path>
            </a:pathLst>
          </a:custGeom>
          <a:ln w="12700">
            <a:miter lim="400000"/>
          </a:ln>
        </p:spPr>
      </p:pic>
      <p:pic>
        <p:nvPicPr>
          <p:cNvPr id="242" name="Picture 9" descr="Picture 9"/>
          <p:cNvPicPr>
            <a:picLocks noChangeAspect="1"/>
          </p:cNvPicPr>
          <p:nvPr/>
        </p:nvPicPr>
        <p:blipFill>
          <a:blip r:embed="rId4">
            <a:extLst/>
          </a:blip>
          <a:stretch>
            <a:fillRect/>
          </a:stretch>
        </p:blipFill>
        <p:spPr>
          <a:xfrm>
            <a:off x="20431137" y="12119865"/>
            <a:ext cx="3156003" cy="1019127"/>
          </a:xfrm>
          <a:prstGeom prst="rect">
            <a:avLst/>
          </a:prstGeom>
          <a:ln w="12700">
            <a:miter lim="400000"/>
          </a:ln>
        </p:spPr>
      </p:pic>
      <p:sp>
        <p:nvSpPr>
          <p:cNvPr id="243"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ut Community Zucco">
    <p:bg>
      <p:bgPr>
        <a:solidFill>
          <a:srgbClr val="FFFFFF"/>
        </a:solidFill>
      </p:bgPr>
    </p:bg>
    <p:spTree>
      <p:nvGrpSpPr>
        <p:cNvPr id="1" name=""/>
        <p:cNvGrpSpPr/>
        <p:nvPr/>
      </p:nvGrpSpPr>
      <p:grpSpPr>
        <a:xfrm>
          <a:off x="0" y="0"/>
          <a:ext cx="0" cy="0"/>
          <a:chOff x="0" y="0"/>
          <a:chExt cx="0" cy="0"/>
        </a:xfrm>
      </p:grpSpPr>
      <p:pic>
        <p:nvPicPr>
          <p:cNvPr id="250" name="Picture 10" descr="Picture 10"/>
          <p:cNvPicPr>
            <a:picLocks noChangeAspect="1"/>
          </p:cNvPicPr>
          <p:nvPr/>
        </p:nvPicPr>
        <p:blipFill>
          <a:blip r:embed="rId2">
            <a:extLst/>
          </a:blip>
          <a:srcRect l="22561" t="12" r="0" b="13"/>
          <a:stretch>
            <a:fillRect/>
          </a:stretch>
        </p:blipFill>
        <p:spPr>
          <a:xfrm>
            <a:off x="5501464" y="-1"/>
            <a:ext cx="18882123" cy="13714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4" y="21600"/>
                </a:lnTo>
                <a:lnTo>
                  <a:pt x="21600" y="21600"/>
                </a:lnTo>
                <a:lnTo>
                  <a:pt x="21600" y="0"/>
                </a:lnTo>
                <a:lnTo>
                  <a:pt x="0" y="0"/>
                </a:lnTo>
                <a:close/>
              </a:path>
            </a:pathLst>
          </a:custGeom>
          <a:ln w="12700">
            <a:miter lim="400000"/>
          </a:ln>
        </p:spPr>
      </p:pic>
      <p:sp>
        <p:nvSpPr>
          <p:cNvPr id="251"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252"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253" name="TextBox 11"/>
          <p:cNvSpPr txBox="1"/>
          <p:nvPr/>
        </p:nvSpPr>
        <p:spPr>
          <a:xfrm>
            <a:off x="656775" y="5563208"/>
            <a:ext cx="6854813" cy="46088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Dan Zucco</a:t>
            </a:r>
          </a:p>
          <a:p>
            <a:pPr>
              <a:lnSpc>
                <a:spcPct val="110000"/>
              </a:lnSpc>
              <a:spcBef>
                <a:spcPts val="1600"/>
              </a:spcBef>
              <a:defRPr sz="2400"/>
            </a:pPr>
            <a:r>
              <a:t>London-based 3D art and motion director Dan Zucco creates repeating 2D patterns and brings them to life as 3D animated loops. Inspired by architecture, music, modern art, and generative design, he often starts in Adobe Illustrator and builds his animations using Adobe After Effects and Cinema 4D. Zucco’s objective for this piece was to create a geometric design that felt like it could have an infinite number of arrangements. </a:t>
            </a:r>
          </a:p>
        </p:txBody>
      </p:sp>
      <p:grpSp>
        <p:nvGrpSpPr>
          <p:cNvPr id="257" name="Group 5"/>
          <p:cNvGrpSpPr/>
          <p:nvPr/>
        </p:nvGrpSpPr>
        <p:grpSpPr>
          <a:xfrm>
            <a:off x="656775" y="12010186"/>
            <a:ext cx="6365682" cy="863185"/>
            <a:chOff x="0" y="0"/>
            <a:chExt cx="6365680" cy="863184"/>
          </a:xfrm>
        </p:grpSpPr>
        <p:pic>
          <p:nvPicPr>
            <p:cNvPr id="254" name="Picture 14" descr="Picture 14"/>
            <p:cNvPicPr>
              <a:picLocks noChangeAspect="1"/>
            </p:cNvPicPr>
            <p:nvPr/>
          </p:nvPicPr>
          <p:blipFill>
            <a:blip r:embed="rId3">
              <a:extLst/>
            </a:blip>
            <a:stretch>
              <a:fillRect/>
            </a:stretch>
          </p:blipFill>
          <p:spPr>
            <a:xfrm>
              <a:off x="89862" y="405984"/>
              <a:ext cx="2721223" cy="448007"/>
            </a:xfrm>
            <a:prstGeom prst="rect">
              <a:avLst/>
            </a:prstGeom>
            <a:ln w="12700" cap="flat">
              <a:noFill/>
              <a:miter lim="400000"/>
            </a:ln>
            <a:effectLst/>
          </p:spPr>
        </p:pic>
        <p:sp>
          <p:nvSpPr>
            <p:cNvPr id="255" name="TextBox 15"/>
            <p:cNvSpPr txBox="1"/>
            <p:nvPr/>
          </p:nvSpPr>
          <p:spPr>
            <a:xfrm>
              <a:off x="0" y="0"/>
              <a:ext cx="876656" cy="3733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sz="1200"/>
              </a:lvl1pPr>
            </a:lstStyle>
            <a:p>
              <a:pPr/>
              <a:r>
                <a:t>Made with</a:t>
              </a:r>
            </a:p>
          </p:txBody>
        </p:sp>
        <p:pic>
          <p:nvPicPr>
            <p:cNvPr id="256" name="Picture 4" descr="Picture 4"/>
            <p:cNvPicPr>
              <a:picLocks noChangeAspect="1"/>
            </p:cNvPicPr>
            <p:nvPr/>
          </p:nvPicPr>
          <p:blipFill>
            <a:blip r:embed="rId4">
              <a:extLst/>
            </a:blip>
            <a:stretch>
              <a:fillRect/>
            </a:stretch>
          </p:blipFill>
          <p:spPr>
            <a:xfrm>
              <a:off x="3283814" y="405984"/>
              <a:ext cx="3081867" cy="457201"/>
            </a:xfrm>
            <a:prstGeom prst="rect">
              <a:avLst/>
            </a:prstGeom>
            <a:ln w="12700" cap="flat">
              <a:noFill/>
              <a:miter lim="400000"/>
            </a:ln>
            <a:effectLst/>
          </p:spPr>
        </p:pic>
      </p:grpSp>
      <p:sp>
        <p:nvSpPr>
          <p:cNvPr id="258"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Community Zucco">
    <p:bg>
      <p:bgPr>
        <a:solidFill>
          <a:srgbClr val="FFFFFF"/>
        </a:solidFill>
      </p:bgPr>
    </p:bg>
    <p:spTree>
      <p:nvGrpSpPr>
        <p:cNvPr id="1" name=""/>
        <p:cNvGrpSpPr/>
        <p:nvPr/>
      </p:nvGrpSpPr>
      <p:grpSpPr>
        <a:xfrm>
          <a:off x="0" y="0"/>
          <a:ext cx="0" cy="0"/>
          <a:chOff x="0" y="0"/>
          <a:chExt cx="0" cy="0"/>
        </a:xfrm>
      </p:grpSpPr>
      <p:pic>
        <p:nvPicPr>
          <p:cNvPr id="265" name="Picture 10" descr="Picture 10"/>
          <p:cNvPicPr>
            <a:picLocks noChangeAspect="1"/>
          </p:cNvPicPr>
          <p:nvPr/>
        </p:nvPicPr>
        <p:blipFill>
          <a:blip r:embed="rId2">
            <a:extLst/>
          </a:blip>
          <a:srcRect l="0" t="0" r="8" b="10"/>
          <a:stretch>
            <a:fillRect/>
          </a:stretch>
        </p:blipFill>
        <p:spPr>
          <a:xfrm>
            <a:off x="243" y="0"/>
            <a:ext cx="24384190" cy="13718390"/>
          </a:xfrm>
          <a:prstGeom prst="rect">
            <a:avLst/>
          </a:prstGeom>
          <a:ln w="12700">
            <a:miter lim="400000"/>
          </a:ln>
        </p:spPr>
      </p:pic>
      <p:pic>
        <p:nvPicPr>
          <p:cNvPr id="266"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p:spPr>
      </p:pic>
      <p:pic>
        <p:nvPicPr>
          <p:cNvPr id="267" name="Picture 7" descr="Picture 7"/>
          <p:cNvPicPr>
            <a:picLocks noChangeAspect="1"/>
          </p:cNvPicPr>
          <p:nvPr/>
        </p:nvPicPr>
        <p:blipFill>
          <a:blip r:embed="rId4">
            <a:extLst/>
          </a:blip>
          <a:stretch>
            <a:fillRect/>
          </a:stretch>
        </p:blipFill>
        <p:spPr>
          <a:xfrm>
            <a:off x="696129" y="12119867"/>
            <a:ext cx="3188013" cy="1024129"/>
          </a:xfrm>
          <a:prstGeom prst="rect">
            <a:avLst/>
          </a:prstGeom>
          <a:ln w="12700">
            <a:miter lim="400000"/>
          </a:ln>
        </p:spPr>
      </p:pic>
      <p:sp>
        <p:nvSpPr>
          <p:cNvPr id="268"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Beach">
    <p:bg>
      <p:bgPr>
        <a:solidFill>
          <a:srgbClr val="FFFFFF"/>
        </a:solidFill>
      </p:bgPr>
    </p:bg>
    <p:spTree>
      <p:nvGrpSpPr>
        <p:cNvPr id="1" name=""/>
        <p:cNvGrpSpPr/>
        <p:nvPr/>
      </p:nvGrpSpPr>
      <p:grpSpPr>
        <a:xfrm>
          <a:off x="0" y="0"/>
          <a:ext cx="0" cy="0"/>
          <a:chOff x="0" y="0"/>
          <a:chExt cx="0" cy="0"/>
        </a:xfrm>
      </p:grpSpPr>
      <p:pic>
        <p:nvPicPr>
          <p:cNvPr id="275" name="Picture 8" descr="Picture 8"/>
          <p:cNvPicPr>
            <a:picLocks noChangeAspect="1"/>
          </p:cNvPicPr>
          <p:nvPr/>
        </p:nvPicPr>
        <p:blipFill>
          <a:blip r:embed="rId2">
            <a:extLst/>
          </a:blip>
          <a:srcRect l="0" t="0" r="1" b="0"/>
          <a:stretch>
            <a:fillRect/>
          </a:stretch>
        </p:blipFill>
        <p:spPr>
          <a:xfrm>
            <a:off x="14347262" y="0"/>
            <a:ext cx="10042923" cy="13716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70" y="0"/>
                </a:moveTo>
                <a:lnTo>
                  <a:pt x="0" y="21600"/>
                </a:lnTo>
                <a:lnTo>
                  <a:pt x="21600" y="21600"/>
                </a:lnTo>
                <a:lnTo>
                  <a:pt x="21600" y="0"/>
                </a:lnTo>
                <a:lnTo>
                  <a:pt x="12170" y="0"/>
                </a:lnTo>
                <a:close/>
              </a:path>
            </a:pathLst>
          </a:custGeom>
          <a:ln w="12700">
            <a:miter lim="400000"/>
          </a:ln>
        </p:spPr>
      </p:pic>
      <p:sp>
        <p:nvSpPr>
          <p:cNvPr id="276"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277"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278"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pic>
        <p:nvPicPr>
          <p:cNvPr id="279" name="Picture 2" descr="Picture 2"/>
          <p:cNvPicPr>
            <a:picLocks noChangeAspect="1"/>
          </p:cNvPicPr>
          <p:nvPr/>
        </p:nvPicPr>
        <p:blipFill>
          <a:blip r:embed="rId4">
            <a:extLst/>
          </a:blip>
          <a:stretch>
            <a:fillRect/>
          </a:stretch>
        </p:blipFill>
        <p:spPr>
          <a:xfrm>
            <a:off x="18951762" y="12119867"/>
            <a:ext cx="4635379" cy="1019127"/>
          </a:xfrm>
          <a:prstGeom prst="rect">
            <a:avLst/>
          </a:prstGeom>
          <a:ln w="12700">
            <a:miter lim="400000"/>
          </a:ln>
        </p:spPr>
      </p:pic>
      <p:sp>
        <p:nvSpPr>
          <p:cNvPr id="280"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ut Community Beach">
    <p:bg>
      <p:bgPr>
        <a:solidFill>
          <a:srgbClr val="FFFFFF"/>
        </a:solidFill>
      </p:bgPr>
    </p:bg>
    <p:spTree>
      <p:nvGrpSpPr>
        <p:cNvPr id="1" name=""/>
        <p:cNvGrpSpPr/>
        <p:nvPr/>
      </p:nvGrpSpPr>
      <p:grpSpPr>
        <a:xfrm>
          <a:off x="0" y="0"/>
          <a:ext cx="0" cy="0"/>
          <a:chOff x="0" y="0"/>
          <a:chExt cx="0" cy="0"/>
        </a:xfrm>
      </p:grpSpPr>
      <p:sp>
        <p:nvSpPr>
          <p:cNvPr id="287"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288"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289" name="TextBox 20"/>
          <p:cNvSpPr txBox="1"/>
          <p:nvPr/>
        </p:nvSpPr>
        <p:spPr>
          <a:xfrm>
            <a:off x="656775" y="5563208"/>
            <a:ext cx="6854813" cy="54470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Alicia Sterling Beach</a:t>
            </a:r>
          </a:p>
          <a:p>
            <a:pPr>
              <a:lnSpc>
                <a:spcPct val="110000"/>
              </a:lnSpc>
              <a:spcBef>
                <a:spcPts val="1600"/>
              </a:spcBef>
              <a:defRPr sz="2400"/>
            </a:pPr>
            <a:r>
              <a:t>Los Angeles-based artist Alicia Sterling Beach uses watercolors, colored pencils, and soft pastels to bring beauty into the world. Growing up with the vivid colors and music of Latin America, as well as the Native cultures of the American Southwest, her artwork is informed by her history and inspired by nature, light, and classical music. Beach’s work is featured on </a:t>
            </a:r>
            <a:r>
              <a:rPr i="1"/>
              <a:t>artlifting.com</a:t>
            </a:r>
            <a:r>
              <a:t>, a platform for artists impacted by housing insecurity and disabilities. In this piece, she combines symmetry and joyful colors to express balance, harmony, and spiritual attainment.</a:t>
            </a:r>
          </a:p>
        </p:txBody>
      </p:sp>
      <p:pic>
        <p:nvPicPr>
          <p:cNvPr id="290" name="Picture 21" descr="Picture 21"/>
          <p:cNvPicPr>
            <a:picLocks noChangeAspect="1"/>
          </p:cNvPicPr>
          <p:nvPr/>
        </p:nvPicPr>
        <p:blipFill>
          <a:blip r:embed="rId2">
            <a:extLst/>
          </a:blip>
          <a:srcRect l="0" t="3979" r="0" b="2976"/>
          <a:stretch>
            <a:fillRect/>
          </a:stretch>
        </p:blipFill>
        <p:spPr>
          <a:xfrm>
            <a:off x="5504926" y="0"/>
            <a:ext cx="18885297"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595" y="21600"/>
                </a:lnTo>
                <a:lnTo>
                  <a:pt x="21600" y="21600"/>
                </a:lnTo>
                <a:lnTo>
                  <a:pt x="21600" y="0"/>
                </a:lnTo>
                <a:lnTo>
                  <a:pt x="0" y="0"/>
                </a:lnTo>
                <a:close/>
              </a:path>
            </a:pathLst>
          </a:custGeom>
          <a:ln w="12700">
            <a:miter lim="400000"/>
          </a:ln>
        </p:spPr>
      </p:pic>
      <p:sp>
        <p:nvSpPr>
          <p:cNvPr id="291"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nd Community Beach">
    <p:bg>
      <p:bgPr>
        <a:solidFill>
          <a:srgbClr val="FFFFFF"/>
        </a:solidFill>
      </p:bgPr>
    </p:bg>
    <p:spTree>
      <p:nvGrpSpPr>
        <p:cNvPr id="1" name=""/>
        <p:cNvGrpSpPr/>
        <p:nvPr/>
      </p:nvGrpSpPr>
      <p:grpSpPr>
        <a:xfrm>
          <a:off x="0" y="0"/>
          <a:ext cx="0" cy="0"/>
          <a:chOff x="0" y="0"/>
          <a:chExt cx="0" cy="0"/>
        </a:xfrm>
      </p:grpSpPr>
      <p:pic>
        <p:nvPicPr>
          <p:cNvPr id="298" name="Picture 3" descr="Picture 3"/>
          <p:cNvPicPr>
            <a:picLocks noChangeAspect="1"/>
          </p:cNvPicPr>
          <p:nvPr/>
        </p:nvPicPr>
        <p:blipFill>
          <a:blip r:embed="rId2">
            <a:extLst/>
          </a:blip>
          <a:srcRect l="0" t="13959" r="0" b="13960"/>
          <a:stretch>
            <a:fillRect/>
          </a:stretch>
        </p:blipFill>
        <p:spPr>
          <a:xfrm>
            <a:off x="6503" y="-3488"/>
            <a:ext cx="24383848" cy="13719488"/>
          </a:xfrm>
          <a:prstGeom prst="rect">
            <a:avLst/>
          </a:prstGeom>
          <a:ln w="12700">
            <a:miter lim="400000"/>
          </a:ln>
        </p:spPr>
      </p:pic>
      <p:pic>
        <p:nvPicPr>
          <p:cNvPr id="299"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a:effectLst>
            <a:outerShdw sx="100000" sy="100000" kx="0" ky="0" algn="b" rotWithShape="0" blurRad="635000" dist="0" dir="0">
              <a:srgbClr val="000000"/>
            </a:outerShdw>
          </a:effectLst>
        </p:spPr>
      </p:pic>
      <p:pic>
        <p:nvPicPr>
          <p:cNvPr id="300" name="Picture 9" descr="Picture 9"/>
          <p:cNvPicPr>
            <a:picLocks noChangeAspect="1"/>
          </p:cNvPicPr>
          <p:nvPr/>
        </p:nvPicPr>
        <p:blipFill>
          <a:blip r:embed="rId4">
            <a:extLst/>
          </a:blip>
          <a:stretch>
            <a:fillRect/>
          </a:stretch>
        </p:blipFill>
        <p:spPr>
          <a:xfrm>
            <a:off x="696129" y="12119867"/>
            <a:ext cx="4635379" cy="1019126"/>
          </a:xfrm>
          <a:prstGeom prst="rect">
            <a:avLst/>
          </a:prstGeom>
          <a:ln w="12700">
            <a:miter lim="400000"/>
          </a:ln>
        </p:spPr>
      </p:pic>
      <p:sp>
        <p:nvSpPr>
          <p:cNvPr id="301"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ingle image with title">
    <p:bg>
      <p:bgPr>
        <a:solidFill>
          <a:srgbClr val="FFFFFF"/>
        </a:solidFill>
      </p:bgPr>
    </p:bg>
    <p:spTree>
      <p:nvGrpSpPr>
        <p:cNvPr id="1" name=""/>
        <p:cNvGrpSpPr/>
        <p:nvPr/>
      </p:nvGrpSpPr>
      <p:grpSpPr>
        <a:xfrm>
          <a:off x="0" y="0"/>
          <a:ext cx="0" cy="0"/>
          <a:chOff x="0" y="0"/>
          <a:chExt cx="0" cy="0"/>
        </a:xfrm>
      </p:grpSpPr>
      <p:sp>
        <p:nvSpPr>
          <p:cNvPr id="308"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309"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pic>
        <p:nvPicPr>
          <p:cNvPr id="310" name="Picture 8" descr="Picture 8"/>
          <p:cNvPicPr>
            <a:picLocks noChangeAspect="1"/>
          </p:cNvPicPr>
          <p:nvPr/>
        </p:nvPicPr>
        <p:blipFill>
          <a:blip r:embed="rId3">
            <a:extLst/>
          </a:blip>
          <a:srcRect l="0" t="17206" r="0" b="5989"/>
          <a:stretch>
            <a:fillRect/>
          </a:stretch>
        </p:blipFill>
        <p:spPr>
          <a:xfrm>
            <a:off x="15746" y="2362198"/>
            <a:ext cx="24371556" cy="10529270"/>
          </a:xfrm>
          <a:prstGeom prst="rect">
            <a:avLst/>
          </a:prstGeom>
          <a:ln w="12700">
            <a:miter lim="400000"/>
          </a:ln>
        </p:spPr>
      </p:pic>
      <p:sp>
        <p:nvSpPr>
          <p:cNvPr id="311" name="Title 1"/>
          <p:cNvSpPr txBox="1"/>
          <p:nvPr/>
        </p:nvSpPr>
        <p:spPr>
          <a:xfrm>
            <a:off x="622142" y="575013"/>
            <a:ext cx="23158768" cy="1349037"/>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2176582">
              <a:defRPr sz="5600">
                <a:solidFill>
                  <a:srgbClr val="EB1000"/>
                </a:solidFill>
                <a:latin typeface="Adobe Clean ExtraBold"/>
                <a:ea typeface="Adobe Clean ExtraBold"/>
                <a:cs typeface="Adobe Clean ExtraBold"/>
                <a:sym typeface="Adobe Clean ExtraBold"/>
              </a:defRPr>
            </a:lvl1pPr>
          </a:lstStyle>
          <a:p>
            <a:pPr/>
            <a:r>
              <a:t>Single image with title</a:t>
            </a:r>
          </a:p>
        </p:txBody>
      </p:sp>
      <p:sp>
        <p:nvSpPr>
          <p:cNvPr id="312" name="Slide Number"/>
          <p:cNvSpPr/>
          <p:nvPr>
            <p:ph type="sldNum" sz="quarter" idx="2"/>
          </p:nvPr>
        </p:nvSpPr>
        <p:spPr>
          <a:xfrm>
            <a:off x="11919806" y="13085861"/>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ull bleed image — No title required">
    <p:bg>
      <p:bgPr>
        <a:solidFill>
          <a:srgbClr val="FFFFFF"/>
        </a:solidFill>
      </p:bgPr>
    </p:bg>
    <p:spTree>
      <p:nvGrpSpPr>
        <p:cNvPr id="1" name=""/>
        <p:cNvGrpSpPr/>
        <p:nvPr/>
      </p:nvGrpSpPr>
      <p:grpSpPr>
        <a:xfrm>
          <a:off x="0" y="0"/>
          <a:ext cx="0" cy="0"/>
          <a:chOff x="0" y="0"/>
          <a:chExt cx="0" cy="0"/>
        </a:xfrm>
      </p:grpSpPr>
      <p:sp>
        <p:nvSpPr>
          <p:cNvPr id="319"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320"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pic>
        <p:nvPicPr>
          <p:cNvPr id="321" name="Picture 7" descr="Picture 7"/>
          <p:cNvPicPr>
            <a:picLocks noChangeAspect="1"/>
          </p:cNvPicPr>
          <p:nvPr/>
        </p:nvPicPr>
        <p:blipFill>
          <a:blip r:embed="rId3">
            <a:extLst/>
          </a:blip>
          <a:srcRect l="0" t="0" r="0" b="5988"/>
          <a:stretch>
            <a:fillRect/>
          </a:stretch>
        </p:blipFill>
        <p:spPr>
          <a:xfrm>
            <a:off x="15746" y="3433"/>
            <a:ext cx="24371556" cy="12888038"/>
          </a:xfrm>
          <a:prstGeom prst="rect">
            <a:avLst/>
          </a:prstGeom>
          <a:ln w="12700">
            <a:miter lim="400000"/>
          </a:ln>
        </p:spPr>
      </p:pic>
      <p:sp>
        <p:nvSpPr>
          <p:cNvPr id="322" name="Slide Number"/>
          <p:cNvSpPr/>
          <p:nvPr>
            <p:ph type="sldNum" sz="quarter" idx="2"/>
          </p:nvPr>
        </p:nvSpPr>
        <p:spPr>
          <a:xfrm>
            <a:off x="11910212" y="13085861"/>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lumns: Images with headers">
    <p:bg>
      <p:bgPr>
        <a:solidFill>
          <a:srgbClr val="FFFFFF"/>
        </a:solidFill>
      </p:bgPr>
    </p:bg>
    <p:spTree>
      <p:nvGrpSpPr>
        <p:cNvPr id="1" name=""/>
        <p:cNvGrpSpPr/>
        <p:nvPr/>
      </p:nvGrpSpPr>
      <p:grpSpPr>
        <a:xfrm>
          <a:off x="0" y="0"/>
          <a:ext cx="0" cy="0"/>
          <a:chOff x="0" y="0"/>
          <a:chExt cx="0" cy="0"/>
        </a:xfrm>
      </p:grpSpPr>
      <p:sp>
        <p:nvSpPr>
          <p:cNvPr id="329"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330"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sp>
        <p:nvSpPr>
          <p:cNvPr id="331" name="Title 1"/>
          <p:cNvSpPr txBox="1"/>
          <p:nvPr/>
        </p:nvSpPr>
        <p:spPr>
          <a:xfrm>
            <a:off x="622142" y="575013"/>
            <a:ext cx="23158768" cy="1349037"/>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2176582">
              <a:defRPr sz="5600">
                <a:solidFill>
                  <a:srgbClr val="EB1000"/>
                </a:solidFill>
                <a:latin typeface="Adobe Clean ExtraBold"/>
                <a:ea typeface="Adobe Clean ExtraBold"/>
                <a:cs typeface="Adobe Clean ExtraBold"/>
                <a:sym typeface="Adobe Clean ExtraBold"/>
              </a:defRPr>
            </a:lvl1pPr>
          </a:lstStyle>
          <a:p>
            <a:pPr/>
            <a:r>
              <a:t>Two columns: Images with headers</a:t>
            </a:r>
          </a:p>
        </p:txBody>
      </p:sp>
      <p:sp>
        <p:nvSpPr>
          <p:cNvPr id="332" name="TextBox 7"/>
          <p:cNvSpPr txBox="1"/>
          <p:nvPr/>
        </p:nvSpPr>
        <p:spPr>
          <a:xfrm>
            <a:off x="634327" y="2339071"/>
            <a:ext cx="2818335"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1</a:t>
            </a:r>
          </a:p>
        </p:txBody>
      </p:sp>
      <p:sp>
        <p:nvSpPr>
          <p:cNvPr id="333" name="TextBox 8"/>
          <p:cNvSpPr txBox="1"/>
          <p:nvPr/>
        </p:nvSpPr>
        <p:spPr>
          <a:xfrm>
            <a:off x="12826420" y="2339071"/>
            <a:ext cx="2886558"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2</a:t>
            </a:r>
          </a:p>
        </p:txBody>
      </p:sp>
      <p:pic>
        <p:nvPicPr>
          <p:cNvPr id="334" name="Picture 10" descr="Picture 10"/>
          <p:cNvPicPr>
            <a:picLocks noChangeAspect="1"/>
          </p:cNvPicPr>
          <p:nvPr/>
        </p:nvPicPr>
        <p:blipFill>
          <a:blip r:embed="rId3">
            <a:extLst/>
          </a:blip>
          <a:srcRect l="0" t="23327" r="50000" b="5988"/>
          <a:stretch>
            <a:fillRect/>
          </a:stretch>
        </p:blipFill>
        <p:spPr>
          <a:xfrm>
            <a:off x="5494" y="3343276"/>
            <a:ext cx="12185775" cy="9548193"/>
          </a:xfrm>
          <a:prstGeom prst="rect">
            <a:avLst/>
          </a:prstGeom>
          <a:ln w="12700">
            <a:miter lim="400000"/>
          </a:ln>
        </p:spPr>
      </p:pic>
      <p:pic>
        <p:nvPicPr>
          <p:cNvPr id="335" name="Picture 6" descr="Picture 6"/>
          <p:cNvPicPr>
            <a:picLocks noChangeAspect="1"/>
          </p:cNvPicPr>
          <p:nvPr/>
        </p:nvPicPr>
        <p:blipFill>
          <a:blip r:embed="rId4">
            <a:extLst/>
          </a:blip>
          <a:srcRect l="50000" t="23331" r="0" b="5993"/>
          <a:stretch>
            <a:fillRect/>
          </a:stretch>
        </p:blipFill>
        <p:spPr>
          <a:xfrm>
            <a:off x="12191268" y="3343273"/>
            <a:ext cx="12187307" cy="9548195"/>
          </a:xfrm>
          <a:prstGeom prst="rect">
            <a:avLst/>
          </a:prstGeom>
          <a:ln w="12700">
            <a:miter lim="400000"/>
          </a:ln>
        </p:spPr>
      </p:pic>
      <p:sp>
        <p:nvSpPr>
          <p:cNvPr id="336" name="Slide Number"/>
          <p:cNvSpPr/>
          <p:nvPr>
            <p:ph type="sldNum" sz="quarter" idx="2"/>
          </p:nvPr>
        </p:nvSpPr>
        <p:spPr>
          <a:xfrm>
            <a:off x="11910212" y="13085861"/>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White-A]">
    <p:bg>
      <p:bgPr>
        <a:solidFill>
          <a:srgbClr val="FFFFFF"/>
        </a:solidFill>
      </p:bgPr>
    </p:bg>
    <p:spTree>
      <p:nvGrpSpPr>
        <p:cNvPr id="1" name=""/>
        <p:cNvGrpSpPr/>
        <p:nvPr/>
      </p:nvGrpSpPr>
      <p:grpSpPr>
        <a:xfrm>
          <a:off x="0" y="0"/>
          <a:ext cx="0" cy="0"/>
          <a:chOff x="0" y="0"/>
          <a:chExt cx="0" cy="0"/>
        </a:xfrm>
      </p:grpSpPr>
      <p:pic>
        <p:nvPicPr>
          <p:cNvPr id="35" name="divider-std-white.png" descr="divider-std-whit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6" name="Title Text"/>
          <p:cNvSpPr txBox="1"/>
          <p:nvPr>
            <p:ph type="title"/>
          </p:nvPr>
        </p:nvSpPr>
        <p:spPr>
          <a:xfrm>
            <a:off x="1576736" y="5590541"/>
            <a:ext cx="15984934" cy="5044364"/>
          </a:xfrm>
          <a:prstGeom prst="rect">
            <a:avLst/>
          </a:prstGeom>
        </p:spPr>
        <p:txBody>
          <a:bodyPr/>
          <a:lstStyle>
            <a:lvl1pPr>
              <a:lnSpc>
                <a:spcPct val="75000"/>
              </a:lnSpc>
              <a:spcBef>
                <a:spcPts val="3600"/>
              </a:spcBef>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ingle image with title copy">
    <p:bg>
      <p:bgPr>
        <a:solidFill>
          <a:srgbClr val="FFFFFF"/>
        </a:solidFill>
      </p:bgPr>
    </p:bg>
    <p:spTree>
      <p:nvGrpSpPr>
        <p:cNvPr id="1" name=""/>
        <p:cNvGrpSpPr/>
        <p:nvPr/>
      </p:nvGrpSpPr>
      <p:grpSpPr>
        <a:xfrm>
          <a:off x="0" y="0"/>
          <a:ext cx="0" cy="0"/>
          <a:chOff x="0" y="0"/>
          <a:chExt cx="0" cy="0"/>
        </a:xfrm>
      </p:grpSpPr>
      <p:sp>
        <p:nvSpPr>
          <p:cNvPr id="343"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344"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sp>
        <p:nvSpPr>
          <p:cNvPr id="345" name="Title 1"/>
          <p:cNvSpPr txBox="1"/>
          <p:nvPr/>
        </p:nvSpPr>
        <p:spPr>
          <a:xfrm>
            <a:off x="622142" y="575013"/>
            <a:ext cx="23158768" cy="1349037"/>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2176582">
              <a:defRPr sz="5600">
                <a:solidFill>
                  <a:srgbClr val="EB1000"/>
                </a:solidFill>
                <a:latin typeface="Adobe Clean ExtraBold"/>
                <a:ea typeface="Adobe Clean ExtraBold"/>
                <a:cs typeface="Adobe Clean ExtraBold"/>
                <a:sym typeface="Adobe Clean ExtraBold"/>
              </a:defRPr>
            </a:lvl1pPr>
          </a:lstStyle>
          <a:p>
            <a:pPr/>
            <a:r>
              <a:t>Two columns: Images with headers and descriptive text</a:t>
            </a:r>
          </a:p>
        </p:txBody>
      </p:sp>
      <p:sp>
        <p:nvSpPr>
          <p:cNvPr id="346" name="TextBox 6"/>
          <p:cNvSpPr txBox="1"/>
          <p:nvPr/>
        </p:nvSpPr>
        <p:spPr>
          <a:xfrm>
            <a:off x="725770" y="10145411"/>
            <a:ext cx="9814357" cy="12496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sz="3400">
                <a:latin typeface="Adobe Clean SemiLight"/>
                <a:ea typeface="Adobe Clean SemiLight"/>
                <a:cs typeface="Adobe Clean SemiLight"/>
                <a:sym typeface="Adobe Clean SemiLight"/>
              </a:defRPr>
            </a:pPr>
            <a:r>
              <a:t>Descriptive text goes here. Keep this to a bare minimum</a:t>
            </a:r>
            <a:br/>
            <a:r>
              <a:t>so that the attention is focused on your talk track.</a:t>
            </a:r>
          </a:p>
        </p:txBody>
      </p:sp>
      <p:sp>
        <p:nvSpPr>
          <p:cNvPr id="347" name="TextBox 7"/>
          <p:cNvSpPr txBox="1"/>
          <p:nvPr/>
        </p:nvSpPr>
        <p:spPr>
          <a:xfrm>
            <a:off x="12844081" y="10145411"/>
            <a:ext cx="9670569" cy="12496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defRPr sz="3400">
                <a:latin typeface="Adobe Clean SemiLight"/>
                <a:ea typeface="Adobe Clean SemiLight"/>
                <a:cs typeface="Adobe Clean SemiLight"/>
                <a:sym typeface="Adobe Clean SemiLight"/>
              </a:defRPr>
            </a:pPr>
            <a:r>
              <a:t>Descriptive text goes here. Try to make sure any people</a:t>
            </a:r>
            <a:br/>
            <a:r>
              <a:t>in the images are as diverse as possible</a:t>
            </a:r>
          </a:p>
        </p:txBody>
      </p:sp>
      <p:sp>
        <p:nvSpPr>
          <p:cNvPr id="348" name="TextBox 8"/>
          <p:cNvSpPr txBox="1"/>
          <p:nvPr/>
        </p:nvSpPr>
        <p:spPr>
          <a:xfrm>
            <a:off x="634327" y="2339071"/>
            <a:ext cx="2818335"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1</a:t>
            </a:r>
          </a:p>
        </p:txBody>
      </p:sp>
      <p:sp>
        <p:nvSpPr>
          <p:cNvPr id="349" name="TextBox 9"/>
          <p:cNvSpPr txBox="1"/>
          <p:nvPr/>
        </p:nvSpPr>
        <p:spPr>
          <a:xfrm>
            <a:off x="12826420" y="2339071"/>
            <a:ext cx="2886558"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2</a:t>
            </a:r>
          </a:p>
        </p:txBody>
      </p:sp>
      <p:pic>
        <p:nvPicPr>
          <p:cNvPr id="350" name="Picture 12" descr="Picture 12"/>
          <p:cNvPicPr>
            <a:picLocks noChangeAspect="1"/>
          </p:cNvPicPr>
          <p:nvPr/>
        </p:nvPicPr>
        <p:blipFill>
          <a:blip r:embed="rId3">
            <a:extLst/>
          </a:blip>
          <a:srcRect l="0" t="24362" r="50000" b="28662"/>
          <a:stretch>
            <a:fillRect/>
          </a:stretch>
        </p:blipFill>
        <p:spPr>
          <a:xfrm>
            <a:off x="15746" y="3343276"/>
            <a:ext cx="12185775" cy="6440043"/>
          </a:xfrm>
          <a:prstGeom prst="rect">
            <a:avLst/>
          </a:prstGeom>
          <a:ln w="12700">
            <a:miter lim="400000"/>
          </a:ln>
        </p:spPr>
      </p:pic>
      <p:pic>
        <p:nvPicPr>
          <p:cNvPr id="351" name="Picture 16" descr="Picture 16"/>
          <p:cNvPicPr>
            <a:picLocks noChangeAspect="1"/>
          </p:cNvPicPr>
          <p:nvPr/>
        </p:nvPicPr>
        <p:blipFill>
          <a:blip r:embed="rId4">
            <a:extLst/>
          </a:blip>
          <a:srcRect l="50000" t="24367" r="0" b="28660"/>
          <a:stretch>
            <a:fillRect/>
          </a:stretch>
        </p:blipFill>
        <p:spPr>
          <a:xfrm>
            <a:off x="12201520" y="3343276"/>
            <a:ext cx="12187307" cy="6440045"/>
          </a:xfrm>
          <a:prstGeom prst="rect">
            <a:avLst/>
          </a:prstGeom>
          <a:ln w="12700">
            <a:miter lim="400000"/>
          </a:ln>
        </p:spPr>
      </p:pic>
      <p:sp>
        <p:nvSpPr>
          <p:cNvPr id="352" name="Slide Number"/>
          <p:cNvSpPr/>
          <p:nvPr>
            <p:ph type="sldNum" sz="quarter" idx="2"/>
          </p:nvPr>
        </p:nvSpPr>
        <p:spPr>
          <a:xfrm>
            <a:off x="11919738" y="13085861"/>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ree columns: Images with headers">
    <p:bg>
      <p:bgPr>
        <a:solidFill>
          <a:srgbClr val="FFFFFF"/>
        </a:solidFill>
      </p:bgPr>
    </p:bg>
    <p:spTree>
      <p:nvGrpSpPr>
        <p:cNvPr id="1" name=""/>
        <p:cNvGrpSpPr/>
        <p:nvPr/>
      </p:nvGrpSpPr>
      <p:grpSpPr>
        <a:xfrm>
          <a:off x="0" y="0"/>
          <a:ext cx="0" cy="0"/>
          <a:chOff x="0" y="0"/>
          <a:chExt cx="0" cy="0"/>
        </a:xfrm>
      </p:grpSpPr>
      <p:sp>
        <p:nvSpPr>
          <p:cNvPr id="359"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360"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sp>
        <p:nvSpPr>
          <p:cNvPr id="361" name="TextBox 14"/>
          <p:cNvSpPr txBox="1"/>
          <p:nvPr/>
        </p:nvSpPr>
        <p:spPr>
          <a:xfrm>
            <a:off x="634327" y="2339071"/>
            <a:ext cx="2818335"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1</a:t>
            </a:r>
          </a:p>
        </p:txBody>
      </p:sp>
      <p:sp>
        <p:nvSpPr>
          <p:cNvPr id="362" name="TextBox 15"/>
          <p:cNvSpPr txBox="1"/>
          <p:nvPr/>
        </p:nvSpPr>
        <p:spPr>
          <a:xfrm>
            <a:off x="8743433" y="2339071"/>
            <a:ext cx="2886559"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2</a:t>
            </a:r>
          </a:p>
        </p:txBody>
      </p:sp>
      <p:sp>
        <p:nvSpPr>
          <p:cNvPr id="363" name="TextBox 10"/>
          <p:cNvSpPr txBox="1"/>
          <p:nvPr/>
        </p:nvSpPr>
        <p:spPr>
          <a:xfrm>
            <a:off x="16868776" y="2339071"/>
            <a:ext cx="2888286" cy="716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3400">
                <a:latin typeface="Adobe Clean ExtraBold"/>
                <a:ea typeface="Adobe Clean ExtraBold"/>
                <a:cs typeface="Adobe Clean ExtraBold"/>
                <a:sym typeface="Adobe Clean ExtraBold"/>
              </a:defRPr>
            </a:lvl1pPr>
          </a:lstStyle>
          <a:p>
            <a:pPr/>
            <a:r>
              <a:t>Column Title 3</a:t>
            </a:r>
          </a:p>
        </p:txBody>
      </p:sp>
      <p:pic>
        <p:nvPicPr>
          <p:cNvPr id="364" name="Picture 18" descr="Picture 18"/>
          <p:cNvPicPr>
            <a:picLocks noChangeAspect="1"/>
          </p:cNvPicPr>
          <p:nvPr/>
        </p:nvPicPr>
        <p:blipFill>
          <a:blip r:embed="rId3">
            <a:extLst/>
          </a:blip>
          <a:srcRect l="0" t="24362" r="66617" b="5989"/>
          <a:stretch>
            <a:fillRect/>
          </a:stretch>
        </p:blipFill>
        <p:spPr>
          <a:xfrm>
            <a:off x="15746" y="3343276"/>
            <a:ext cx="8136040" cy="9548193"/>
          </a:xfrm>
          <a:prstGeom prst="rect">
            <a:avLst/>
          </a:prstGeom>
          <a:ln w="12700">
            <a:miter lim="400000"/>
          </a:ln>
        </p:spPr>
      </p:pic>
      <p:pic>
        <p:nvPicPr>
          <p:cNvPr id="365" name="Picture 20" descr="Picture 20"/>
          <p:cNvPicPr>
            <a:picLocks noChangeAspect="1"/>
          </p:cNvPicPr>
          <p:nvPr/>
        </p:nvPicPr>
        <p:blipFill>
          <a:blip r:embed="rId4">
            <a:extLst/>
          </a:blip>
          <a:srcRect l="33386" t="24366" r="33235" b="5992"/>
          <a:stretch>
            <a:fillRect/>
          </a:stretch>
        </p:blipFill>
        <p:spPr>
          <a:xfrm>
            <a:off x="8151788" y="3343274"/>
            <a:ext cx="8136040" cy="9548195"/>
          </a:xfrm>
          <a:prstGeom prst="rect">
            <a:avLst/>
          </a:prstGeom>
          <a:ln w="12700">
            <a:miter lim="400000"/>
          </a:ln>
        </p:spPr>
      </p:pic>
      <p:pic>
        <p:nvPicPr>
          <p:cNvPr id="366" name="Picture 21" descr="Picture 21"/>
          <p:cNvPicPr>
            <a:picLocks noChangeAspect="1"/>
          </p:cNvPicPr>
          <p:nvPr/>
        </p:nvPicPr>
        <p:blipFill>
          <a:blip r:embed="rId3">
            <a:extLst/>
          </a:blip>
          <a:srcRect l="66764" t="24362" r="0" b="5989"/>
          <a:stretch>
            <a:fillRect/>
          </a:stretch>
        </p:blipFill>
        <p:spPr>
          <a:xfrm>
            <a:off x="16287827" y="3343276"/>
            <a:ext cx="8100213" cy="9548193"/>
          </a:xfrm>
          <a:prstGeom prst="rect">
            <a:avLst/>
          </a:prstGeom>
          <a:ln w="12700">
            <a:miter lim="400000"/>
          </a:ln>
        </p:spPr>
      </p:pic>
      <p:sp>
        <p:nvSpPr>
          <p:cNvPr id="367" name="Title 3"/>
          <p:cNvSpPr txBox="1"/>
          <p:nvPr/>
        </p:nvSpPr>
        <p:spPr>
          <a:xfrm>
            <a:off x="622142" y="575013"/>
            <a:ext cx="23158768" cy="1349037"/>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2176582">
              <a:defRPr sz="5600">
                <a:solidFill>
                  <a:srgbClr val="EB1000"/>
                </a:solidFill>
                <a:latin typeface="Adobe Clean ExtraBold"/>
                <a:ea typeface="Adobe Clean ExtraBold"/>
                <a:cs typeface="Adobe Clean ExtraBold"/>
                <a:sym typeface="Adobe Clean ExtraBold"/>
              </a:defRPr>
            </a:lvl1pPr>
          </a:lstStyle>
          <a:p>
            <a:pPr/>
            <a:r>
              <a:t>Three columns: Images with headers</a:t>
            </a:r>
          </a:p>
        </p:txBody>
      </p:sp>
      <p:sp>
        <p:nvSpPr>
          <p:cNvPr id="368" name="Slide Number"/>
          <p:cNvSpPr/>
          <p:nvPr>
            <p:ph type="sldNum" sz="quarter" idx="2"/>
          </p:nvPr>
        </p:nvSpPr>
        <p:spPr>
          <a:xfrm>
            <a:off x="11910212" y="13120726"/>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White-B]">
    <p:bg>
      <p:bgPr>
        <a:solidFill>
          <a:srgbClr val="FFFFFF"/>
        </a:solidFill>
      </p:bgPr>
    </p:bg>
    <p:spTree>
      <p:nvGrpSpPr>
        <p:cNvPr id="1" name=""/>
        <p:cNvGrpSpPr/>
        <p:nvPr/>
      </p:nvGrpSpPr>
      <p:grpSpPr>
        <a:xfrm>
          <a:off x="0" y="0"/>
          <a:ext cx="0" cy="0"/>
          <a:chOff x="0" y="0"/>
          <a:chExt cx="0" cy="0"/>
        </a:xfrm>
      </p:grpSpPr>
      <p:pic>
        <p:nvPicPr>
          <p:cNvPr id="44" name="divider-std-white-alt.png" descr="divider-std-white-al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 name="Title Text"/>
          <p:cNvSpPr txBox="1"/>
          <p:nvPr>
            <p:ph type="title"/>
          </p:nvPr>
        </p:nvSpPr>
        <p:spPr>
          <a:xfrm>
            <a:off x="1576736" y="5590541"/>
            <a:ext cx="15984934" cy="5044364"/>
          </a:xfrm>
          <a:prstGeom prst="rect">
            <a:avLst/>
          </a:prstGeom>
        </p:spPr>
        <p:txBody>
          <a:bodyPr/>
          <a:lstStyle>
            <a:lvl1pPr>
              <a:lnSpc>
                <a:spcPct val="75000"/>
              </a:lnSpc>
              <a:spcBef>
                <a:spcPts val="3600"/>
              </a:spcBef>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de Bullets">
    <p:bg>
      <p:bgPr>
        <a:solidFill>
          <a:srgbClr val="FFFFFF"/>
        </a:solidFill>
      </p:bgPr>
    </p:bg>
    <p:spTree>
      <p:nvGrpSpPr>
        <p:cNvPr id="1" name=""/>
        <p:cNvGrpSpPr/>
        <p:nvPr/>
      </p:nvGrpSpPr>
      <p:grpSpPr>
        <a:xfrm>
          <a:off x="0" y="0"/>
          <a:ext cx="0" cy="0"/>
          <a:chOff x="0" y="0"/>
          <a:chExt cx="0" cy="0"/>
        </a:xfrm>
      </p:grpSpPr>
      <p:sp>
        <p:nvSpPr>
          <p:cNvPr id="53" name="Title Text"/>
          <p:cNvSpPr/>
          <p:nvPr>
            <p:ph type="title"/>
          </p:nvPr>
        </p:nvSpPr>
        <p:spPr>
          <a:xfrm>
            <a:off x="622300" y="622300"/>
            <a:ext cx="23164800" cy="1295400"/>
          </a:xfrm>
          <a:prstGeom prst="rect">
            <a:avLst/>
          </a:prstGeom>
          <a:ln w="12700"/>
        </p:spPr>
        <p:txBody>
          <a:bodyPr lIns="88900" tIns="88900" rIns="88900" bIns="88900" anchor="ctr"/>
          <a:lstStyle>
            <a:lvl1pPr>
              <a:defRPr b="0">
                <a:solidFill>
                  <a:srgbClr val="EB1000"/>
                </a:solidFill>
                <a:latin typeface="Adobe Clean ExtraBold"/>
                <a:ea typeface="Adobe Clean ExtraBold"/>
                <a:cs typeface="Adobe Clean ExtraBold"/>
                <a:sym typeface="Adobe Clean ExtraBold"/>
              </a:defRPr>
            </a:lvl1pPr>
          </a:lstStyle>
          <a:p>
            <a:pPr/>
            <a:r>
              <a:t>Title Text</a:t>
            </a:r>
          </a:p>
        </p:txBody>
      </p:sp>
      <p:sp>
        <p:nvSpPr>
          <p:cNvPr id="54" name="Body Level One…"/>
          <p:cNvSpPr/>
          <p:nvPr>
            <p:ph type="body" idx="1"/>
          </p:nvPr>
        </p:nvSpPr>
        <p:spPr>
          <a:xfrm>
            <a:off x="673100" y="2794000"/>
            <a:ext cx="23037800" cy="9271000"/>
          </a:xfrm>
          <a:prstGeom prst="rect">
            <a:avLst/>
          </a:prstGeom>
          <a:ln w="12700"/>
        </p:spPr>
        <p:txBody>
          <a:bodyPr lIns="88900" tIns="88900" rIns="88900" bIns="88900"/>
          <a:lstStyle>
            <a:lvl1pPr marL="0" indent="0" defTabSz="2176582">
              <a:buSzTx/>
              <a:buFontTx/>
              <a:buNone/>
              <a:defRPr>
                <a:latin typeface="Adobe Clean SemiLight"/>
                <a:ea typeface="Adobe Clean SemiLight"/>
                <a:cs typeface="Adobe Clean SemiLight"/>
                <a:sym typeface="Adobe Clean SemiLight"/>
              </a:defRPr>
            </a:lvl1pPr>
            <a:lvl2pPr marL="469900" indent="-469900">
              <a:defRPr>
                <a:latin typeface="Adobe Clean SemiLight"/>
                <a:ea typeface="Adobe Clean SemiLight"/>
                <a:cs typeface="Adobe Clean SemiLight"/>
                <a:sym typeface="Adobe Clean SemiLight"/>
              </a:defRPr>
            </a:lvl2pPr>
            <a:lvl3pPr marL="927100" indent="-469900">
              <a:defRPr sz="4000">
                <a:latin typeface="Adobe Clean SemiLight"/>
                <a:ea typeface="Adobe Clean SemiLight"/>
                <a:cs typeface="Adobe Clean SemiLight"/>
                <a:sym typeface="Adobe Clean SemiLight"/>
              </a:defRPr>
            </a:lvl3pPr>
            <a:lvl4pPr marL="1384300" indent="-469900">
              <a:defRPr sz="3600">
                <a:latin typeface="Adobe Clean SemiLight"/>
                <a:ea typeface="Adobe Clean SemiLight"/>
                <a:cs typeface="Adobe Clean SemiLight"/>
                <a:sym typeface="Adobe Clean SemiLight"/>
              </a:defRPr>
            </a:lvl4pPr>
            <a:lvl5pPr marL="0" indent="0" defTabSz="914400">
              <a:lnSpc>
                <a:spcPts val="5000"/>
              </a:lnSpc>
              <a:spcBef>
                <a:spcPts val="0"/>
              </a:spcBef>
              <a:buSzTx/>
              <a:buFontTx/>
              <a:buNone/>
              <a:defRPr spc="-29" sz="3000">
                <a:latin typeface="Helvetica"/>
                <a:ea typeface="Helvetica"/>
                <a:cs typeface="Helvetica"/>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55"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56" name="Graphic 29" descr="Graphic 29"/>
          <p:cNvPicPr>
            <a:picLocks noChangeAspect="1"/>
          </p:cNvPicPr>
          <p:nvPr/>
        </p:nvPicPr>
        <p:blipFill>
          <a:blip r:embed="rId2">
            <a:extLst/>
          </a:blip>
          <a:stretch>
            <a:fillRect/>
          </a:stretch>
        </p:blipFill>
        <p:spPr>
          <a:xfrm>
            <a:off x="799122" y="13156950"/>
            <a:ext cx="1133856" cy="294703"/>
          </a:xfrm>
          <a:prstGeom prst="rect">
            <a:avLst/>
          </a:prstGeom>
          <a:ln w="12700">
            <a:miter lim="400000"/>
          </a:ln>
        </p:spPr>
      </p:pic>
      <p:sp>
        <p:nvSpPr>
          <p:cNvPr id="57" name="Slide Number"/>
          <p:cNvSpPr/>
          <p:nvPr>
            <p:ph type="sldNum" sz="quarter" idx="2"/>
          </p:nvPr>
        </p:nvSpPr>
        <p:spPr>
          <a:xfrm>
            <a:off x="11910212" y="13085861"/>
            <a:ext cx="465634" cy="563881"/>
          </a:xfrm>
          <a:prstGeom prst="rect">
            <a:avLst/>
          </a:prstGeom>
          <a:ln w="12700"/>
        </p:spPr>
        <p:txBody>
          <a:bodyPr/>
          <a:lstStyle>
            <a:lvl1pPr algn="r">
              <a:defRPr b="1"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Layout">
    <p:bg>
      <p:bgPr>
        <a:solidFill>
          <a:srgbClr val="FFFFFF"/>
        </a:solidFill>
      </p:bgPr>
    </p:bg>
    <p:spTree>
      <p:nvGrpSpPr>
        <p:cNvPr id="1" name=""/>
        <p:cNvGrpSpPr/>
        <p:nvPr/>
      </p:nvGrpSpPr>
      <p:grpSpPr>
        <a:xfrm>
          <a:off x="0" y="0"/>
          <a:ext cx="0" cy="0"/>
          <a:chOff x="0" y="0"/>
          <a:chExt cx="0" cy="0"/>
        </a:xfrm>
      </p:grpSpPr>
      <p:pic>
        <p:nvPicPr>
          <p:cNvPr id="64" name="Picture 2" descr="Picture 2"/>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5" name="Title Text"/>
          <p:cNvSpPr txBox="1"/>
          <p:nvPr>
            <p:ph type="title"/>
          </p:nvPr>
        </p:nvSpPr>
        <p:spPr>
          <a:xfrm>
            <a:off x="1576736" y="1631957"/>
            <a:ext cx="15984934" cy="1638834"/>
          </a:xfrm>
          <a:prstGeom prst="rect">
            <a:avLst/>
          </a:prstGeom>
        </p:spPr>
        <p:txBody>
          <a:bodyPr/>
          <a:lstStyle>
            <a:lvl1pPr>
              <a:lnSpc>
                <a:spcPct val="75000"/>
              </a:lnSpc>
              <a:spcBef>
                <a:spcPts val="3600"/>
              </a:spcBef>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d Slide">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Zhu">
    <p:bg>
      <p:bgPr>
        <a:solidFill>
          <a:srgbClr val="FFFFFF"/>
        </a:solidFill>
      </p:bgPr>
    </p:bg>
    <p:spTree>
      <p:nvGrpSpPr>
        <p:cNvPr id="1" name=""/>
        <p:cNvGrpSpPr/>
        <p:nvPr/>
      </p:nvGrpSpPr>
      <p:grpSpPr>
        <a:xfrm>
          <a:off x="0" y="0"/>
          <a:ext cx="0" cy="0"/>
          <a:chOff x="0" y="0"/>
          <a:chExt cx="0" cy="0"/>
        </a:xfrm>
      </p:grpSpPr>
      <p:pic>
        <p:nvPicPr>
          <p:cNvPr id="80" name="Picture 6" descr="Picture 6"/>
          <p:cNvPicPr>
            <a:picLocks noChangeAspect="1"/>
          </p:cNvPicPr>
          <p:nvPr/>
        </p:nvPicPr>
        <p:blipFill>
          <a:blip r:embed="rId2">
            <a:extLst/>
          </a:blip>
          <a:srcRect l="42412" t="0" r="0" b="0"/>
          <a:stretch>
            <a:fillRect/>
          </a:stretch>
        </p:blipFill>
        <p:spPr>
          <a:xfrm>
            <a:off x="14325600" y="0"/>
            <a:ext cx="10075286"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1" y="0"/>
                </a:moveTo>
                <a:lnTo>
                  <a:pt x="0" y="21600"/>
                </a:lnTo>
                <a:lnTo>
                  <a:pt x="21600" y="21600"/>
                </a:lnTo>
                <a:lnTo>
                  <a:pt x="21600" y="0"/>
                </a:lnTo>
                <a:lnTo>
                  <a:pt x="12161" y="0"/>
                </a:lnTo>
                <a:close/>
              </a:path>
            </a:pathLst>
          </a:custGeom>
          <a:ln w="12700">
            <a:miter lim="400000"/>
          </a:ln>
        </p:spPr>
      </p:pic>
      <p:sp>
        <p:nvSpPr>
          <p:cNvPr id="81"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82"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83"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sp>
        <p:nvSpPr>
          <p:cNvPr id="84" name="TextBox 7"/>
          <p:cNvSpPr txBox="1"/>
          <p:nvPr/>
        </p:nvSpPr>
        <p:spPr>
          <a:xfrm>
            <a:off x="21039579" y="12938207"/>
            <a:ext cx="2945258" cy="500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r">
              <a:defRPr sz="2000">
                <a:solidFill>
                  <a:srgbClr val="FFFFFF"/>
                </a:solidFill>
              </a:defRPr>
            </a:pPr>
            <a:r>
              <a:t>Artwork by </a:t>
            </a:r>
            <a:r>
              <a:rPr b="1">
                <a:latin typeface="Adobe Clean ExtraBold"/>
                <a:ea typeface="Adobe Clean ExtraBold"/>
                <a:cs typeface="Adobe Clean ExtraBold"/>
                <a:sym typeface="Adobe Clean ExtraBold"/>
              </a:rPr>
              <a:t>UV Zhu </a:t>
            </a:r>
            <a:r>
              <a:t>/ </a:t>
            </a:r>
            <a:r>
              <a:rPr sz="1800"/>
              <a:t>China</a:t>
            </a:r>
          </a:p>
        </p:txBody>
      </p:sp>
      <p:sp>
        <p:nvSpPr>
          <p:cNvPr id="85"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mmunity Sato">
    <p:bg>
      <p:bgPr>
        <a:solidFill>
          <a:srgbClr val="FFFFFF"/>
        </a:solidFill>
      </p:bgPr>
    </p:bg>
    <p:spTree>
      <p:nvGrpSpPr>
        <p:cNvPr id="1" name=""/>
        <p:cNvGrpSpPr/>
        <p:nvPr/>
      </p:nvGrpSpPr>
      <p:grpSpPr>
        <a:xfrm>
          <a:off x="0" y="0"/>
          <a:ext cx="0" cy="0"/>
          <a:chOff x="0" y="0"/>
          <a:chExt cx="0" cy="0"/>
        </a:xfrm>
      </p:grpSpPr>
      <p:pic>
        <p:nvPicPr>
          <p:cNvPr id="92" name="Picture 8" descr="Picture 8"/>
          <p:cNvPicPr>
            <a:picLocks noChangeAspect="1"/>
          </p:cNvPicPr>
          <p:nvPr/>
        </p:nvPicPr>
        <p:blipFill>
          <a:blip r:embed="rId2">
            <a:extLst/>
          </a:blip>
          <a:srcRect l="15176" t="1226" r="13353" b="1341"/>
          <a:stretch>
            <a:fillRect/>
          </a:stretch>
        </p:blipFill>
        <p:spPr>
          <a:xfrm>
            <a:off x="14325599" y="-1"/>
            <a:ext cx="10073483" cy="13719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47" y="0"/>
                </a:moveTo>
                <a:lnTo>
                  <a:pt x="0" y="21600"/>
                </a:lnTo>
                <a:lnTo>
                  <a:pt x="21600" y="21600"/>
                </a:lnTo>
                <a:lnTo>
                  <a:pt x="21600" y="0"/>
                </a:lnTo>
                <a:lnTo>
                  <a:pt x="12147" y="0"/>
                </a:lnTo>
                <a:close/>
              </a:path>
            </a:pathLst>
          </a:custGeom>
          <a:ln w="12700">
            <a:miter lim="400000"/>
          </a:ln>
        </p:spPr>
      </p:pic>
      <p:sp>
        <p:nvSpPr>
          <p:cNvPr id="93" name="Title Text"/>
          <p:cNvSpPr txBox="1"/>
          <p:nvPr>
            <p:ph type="title"/>
          </p:nvPr>
        </p:nvSpPr>
        <p:spPr>
          <a:xfrm>
            <a:off x="4420108" y="5596128"/>
            <a:ext cx="11832337" cy="2432305"/>
          </a:xfrm>
          <a:prstGeom prst="rect">
            <a:avLst/>
          </a:prstGeom>
        </p:spPr>
        <p:txBody>
          <a:bodyPr lIns="0" tIns="0" rIns="0" bIns="0">
            <a:normAutofit fontScale="100000" lnSpcReduction="0"/>
          </a:bodyPr>
          <a:lstStyle>
            <a:lvl1pPr defTabSz="2176582">
              <a:lnSpc>
                <a:spcPct val="100000"/>
              </a:lnSpc>
              <a:defRPr b="0" sz="7200">
                <a:solidFill>
                  <a:srgbClr val="EB1000"/>
                </a:solidFill>
                <a:latin typeface="Adobe Clean ExtraBold"/>
                <a:ea typeface="Adobe Clean ExtraBold"/>
                <a:cs typeface="Adobe Clean ExtraBold"/>
                <a:sym typeface="Adobe Clean ExtraBold"/>
              </a:defRPr>
            </a:lvl1pPr>
          </a:lstStyle>
          <a:p>
            <a:pPr/>
            <a:r>
              <a:t>Title Text</a:t>
            </a:r>
          </a:p>
        </p:txBody>
      </p:sp>
      <p:sp>
        <p:nvSpPr>
          <p:cNvPr id="94" name="Body Level One…"/>
          <p:cNvSpPr txBox="1"/>
          <p:nvPr>
            <p:ph type="body" sz="quarter" idx="1"/>
          </p:nvPr>
        </p:nvSpPr>
        <p:spPr>
          <a:xfrm>
            <a:off x="4420108" y="8247885"/>
            <a:ext cx="11814048" cy="2157985"/>
          </a:xfrm>
          <a:prstGeom prst="rect">
            <a:avLst/>
          </a:prstGeom>
        </p:spPr>
        <p:txBody>
          <a:bodyPr lIns="0" tIns="0" rIns="0" bIns="0">
            <a:normAutofit fontScale="100000" lnSpcReduction="0"/>
          </a:bodyPr>
          <a:lstStyle>
            <a:lvl1pPr marL="0" indent="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1pPr>
            <a:lvl2pPr marL="0" indent="544144"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2pPr>
            <a:lvl3pPr marL="0" indent="1088291"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3pPr>
            <a:lvl4pPr marL="0" indent="1632436"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4pPr>
            <a:lvl5pPr marL="0" indent="2176580" defTabSz="2176582">
              <a:spcBef>
                <a:spcPts val="1400"/>
              </a:spcBef>
              <a:buSzTx/>
              <a:buFontTx/>
              <a:buNone/>
              <a:defRPr sz="4000">
                <a:solidFill>
                  <a:srgbClr val="EB1000"/>
                </a:solidFill>
                <a:latin typeface="Adobe Clean ExtraBold"/>
                <a:ea typeface="Adobe Clean ExtraBold"/>
                <a:cs typeface="Adobe Clean ExtraBold"/>
                <a:sym typeface="Adobe Clean ExtraBold"/>
              </a:defRPr>
            </a:lvl5pPr>
          </a:lstStyle>
          <a:p>
            <a:pPr/>
            <a:r>
              <a:t>Body Level One</a:t>
            </a:r>
          </a:p>
          <a:p>
            <a:pPr lvl="1"/>
            <a:r>
              <a:t>Body Level Two</a:t>
            </a:r>
          </a:p>
          <a:p>
            <a:pPr lvl="2"/>
            <a:r>
              <a:t>Body Level Three</a:t>
            </a:r>
          </a:p>
          <a:p>
            <a:pPr lvl="3"/>
            <a:r>
              <a:t>Body Level Four</a:t>
            </a:r>
          </a:p>
          <a:p>
            <a:pPr lvl="4"/>
            <a:r>
              <a:t>Body Level Five</a:t>
            </a:r>
          </a:p>
        </p:txBody>
      </p:sp>
      <p:pic>
        <p:nvPicPr>
          <p:cNvPr id="95" name="Picture 5" descr="Picture 5"/>
          <p:cNvPicPr>
            <a:picLocks noChangeAspect="1"/>
          </p:cNvPicPr>
          <p:nvPr/>
        </p:nvPicPr>
        <p:blipFill>
          <a:blip r:embed="rId3">
            <a:extLst/>
          </a:blip>
          <a:stretch>
            <a:fillRect/>
          </a:stretch>
        </p:blipFill>
        <p:spPr>
          <a:xfrm>
            <a:off x="1757897" y="5800340"/>
            <a:ext cx="1428249" cy="1961177"/>
          </a:xfrm>
          <a:prstGeom prst="rect">
            <a:avLst/>
          </a:prstGeom>
          <a:ln w="12700">
            <a:miter lim="400000"/>
          </a:ln>
        </p:spPr>
      </p:pic>
      <p:sp>
        <p:nvSpPr>
          <p:cNvPr id="96" name="TextBox 6"/>
          <p:cNvSpPr txBox="1"/>
          <p:nvPr/>
        </p:nvSpPr>
        <p:spPr>
          <a:xfrm>
            <a:off x="20317913" y="12938207"/>
            <a:ext cx="3666923" cy="500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r">
              <a:defRPr sz="2000">
                <a:solidFill>
                  <a:srgbClr val="FFFFFF"/>
                </a:solidFill>
              </a:defRPr>
            </a:pPr>
            <a:r>
              <a:t>Artwork by </a:t>
            </a:r>
            <a:r>
              <a:rPr b="1">
                <a:latin typeface="Adobe Clean ExtraBold"/>
                <a:ea typeface="Adobe Clean ExtraBold"/>
                <a:cs typeface="Adobe Clean ExtraBold"/>
                <a:sym typeface="Adobe Clean ExtraBold"/>
              </a:rPr>
              <a:t>Momomi Sato </a:t>
            </a:r>
            <a:r>
              <a:t>/ </a:t>
            </a:r>
            <a:r>
              <a:rPr sz="1800"/>
              <a:t>Japan</a:t>
            </a:r>
          </a:p>
        </p:txBody>
      </p:sp>
      <p:sp>
        <p:nvSpPr>
          <p:cNvPr id="97" name="Slide Number"/>
          <p:cNvSpPr txBox="1"/>
          <p:nvPr>
            <p:ph type="sldNum" sz="quarter" idx="2"/>
          </p:nvPr>
        </p:nvSpPr>
        <p:spPr>
          <a:xfrm>
            <a:off x="14627859" y="12344400"/>
            <a:ext cx="5683675" cy="736601"/>
          </a:xfrm>
          <a:prstGeom prst="rect">
            <a:avLst/>
          </a:prstGeom>
        </p:spPr>
        <p:txBody>
          <a:bodyPr lIns="108827" tIns="108827" rIns="108827" bIns="108827" anchor="ctr"/>
          <a:lstStyle>
            <a:lvl1pPr>
              <a:defRPr>
                <a:solidFill>
                  <a:srgbClr val="808080"/>
                </a:solidFill>
                <a:latin typeface="Adobe Clean SemiLight"/>
                <a:ea typeface="Adobe Clean SemiLight"/>
                <a:cs typeface="Adobe Clean SemiLight"/>
                <a:sym typeface="Adobe Clean Semi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EB1000"/>
        </a:solidFill>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2">
            <a:extLst/>
          </a:blip>
          <a:stretch>
            <a:fillRect/>
          </a:stretch>
        </p:blipFill>
        <p:spPr>
          <a:xfrm>
            <a:off x="11219388" y="5519975"/>
            <a:ext cx="1945224" cy="2676051"/>
          </a:xfrm>
          <a:prstGeom prst="rect">
            <a:avLst/>
          </a:prstGeom>
          <a:ln w="12700">
            <a:miter lim="400000"/>
          </a:ln>
        </p:spPr>
      </p:pic>
      <p:sp>
        <p:nvSpPr>
          <p:cNvPr id="3" name="Slide Number"/>
          <p:cNvSpPr txBox="1"/>
          <p:nvPr>
            <p:ph type="sldNum" sz="quarter" idx="2"/>
          </p:nvPr>
        </p:nvSpPr>
        <p:spPr>
          <a:xfrm>
            <a:off x="14630400" y="12712700"/>
            <a:ext cx="5689600" cy="736600"/>
          </a:xfrm>
          <a:prstGeom prst="rect">
            <a:avLst/>
          </a:prstGeom>
          <a:ln w="25400">
            <a:miter lim="400000"/>
          </a:ln>
        </p:spPr>
        <p:txBody>
          <a:bodyPr wrap="none" tIns="91439" bIns="91439">
            <a:spAutoFit/>
          </a:bodyPr>
          <a:lstStyle>
            <a:lvl1pPr algn="ctr">
              <a:defRPr sz="1600">
                <a:solidFill>
                  <a:srgbClr val="888888"/>
                </a:solidFill>
              </a:defRPr>
            </a:lvl1pPr>
          </a:lstStyle>
          <a:p>
            <a:pPr/>
            <a:fld id="{86CB4B4D-7CA3-9044-876B-883B54F8677D}" type="slidenum"/>
          </a:p>
        </p:txBody>
      </p:sp>
      <p:sp>
        <p:nvSpPr>
          <p:cNvPr id="4" name="Title Text"/>
          <p:cNvSpPr txBox="1"/>
          <p:nvPr>
            <p:ph type="title"/>
          </p:nvPr>
        </p:nvSpPr>
        <p:spPr>
          <a:xfrm>
            <a:off x="1219200" y="549275"/>
            <a:ext cx="21945600" cy="2651125"/>
          </a:xfrm>
          <a:prstGeom prst="rect">
            <a:avLst/>
          </a:prstGeom>
          <a:ln w="25400">
            <a:miter lim="400000"/>
          </a:ln>
          <a:extLst>
            <a:ext uri="{C572A759-6A51-4108-AA02-DFA0A04FC94B}">
              <ma14:wrappingTextBoxFlag xmlns:ma14="http://schemas.microsoft.com/office/mac/drawingml/2011/main" val="1"/>
            </a:ext>
          </a:extLst>
        </p:spPr>
        <p:txBody>
          <a:bodyPr tIns="91439" bIns="91439"/>
          <a:lstStyle/>
          <a:p>
            <a:pPr/>
            <a:r>
              <a:t>Title Text</a:t>
            </a:r>
          </a:p>
        </p:txBody>
      </p:sp>
      <p:sp>
        <p:nvSpPr>
          <p:cNvPr id="5" name="Body Level One…"/>
          <p:cNvSpPr txBox="1"/>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val="1"/>
            </a:ext>
          </a:extLst>
        </p:spPr>
        <p:txBody>
          <a:bodyPr tIns="91439" bIns="91439"/>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1pPr>
      <a:lvl2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2pPr>
      <a:lvl3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3pPr>
      <a:lvl4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4pPr>
      <a:lvl5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5pPr>
      <a:lvl6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6pPr>
      <a:lvl7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7pPr>
      <a:lvl8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8pPr>
      <a:lvl9pPr marL="0" marR="0" indent="0" algn="l" defTabSz="1828800" rtl="0" latinLnBrk="0">
        <a:lnSpc>
          <a:spcPct val="90000"/>
        </a:lnSpc>
        <a:spcBef>
          <a:spcPts val="0"/>
        </a:spcBef>
        <a:spcAft>
          <a:spcPts val="0"/>
        </a:spcAft>
        <a:buClrTx/>
        <a:buSzTx/>
        <a:buFontTx/>
        <a:buNone/>
        <a:tabLst/>
        <a:defRPr b="1" baseline="0" cap="none" i="0" spc="0" strike="noStrike" sz="5600" u="none">
          <a:solidFill>
            <a:schemeClr val="accent6"/>
          </a:solidFill>
          <a:uFillTx/>
          <a:latin typeface="+mn-lt"/>
          <a:ea typeface="+mn-ea"/>
          <a:cs typeface="+mn-cs"/>
          <a:sym typeface="Adobe Clean"/>
        </a:defRPr>
      </a:lvl9pPr>
    </p:titleStyle>
    <p:bodyStyle>
      <a:lvl1pPr marL="457200" marR="0" indent="-457200" algn="l" defTabSz="1828800" rtl="0" latinLnBrk="0">
        <a:lnSpc>
          <a:spcPct val="100000"/>
        </a:lnSpc>
        <a:spcBef>
          <a:spcPts val="3600"/>
        </a:spcBef>
        <a:spcAft>
          <a:spcPts val="0"/>
        </a:spcAft>
        <a:buClrTx/>
        <a:buSzPct val="70000"/>
        <a:buFont typeface="Adobe Clean"/>
        <a:buChar char="•"/>
        <a:tabLst/>
        <a:defRPr b="0" baseline="0" cap="none" i="0" spc="0" strike="noStrike" sz="4400" u="none">
          <a:solidFill>
            <a:srgbClr val="000000"/>
          </a:solidFill>
          <a:uFillTx/>
          <a:latin typeface="+mn-lt"/>
          <a:ea typeface="+mn-ea"/>
          <a:cs typeface="+mn-cs"/>
          <a:sym typeface="Adobe Clean"/>
        </a:defRPr>
      </a:lvl1pPr>
      <a:lvl2pPr marL="960119" marR="0" indent="-502919" algn="l" defTabSz="1828800" rtl="0" latinLnBrk="0">
        <a:lnSpc>
          <a:spcPct val="100000"/>
        </a:lnSpc>
        <a:spcBef>
          <a:spcPts val="3600"/>
        </a:spcBef>
        <a:spcAft>
          <a:spcPts val="0"/>
        </a:spcAft>
        <a:buClrTx/>
        <a:buSzPct val="70000"/>
        <a:buFont typeface="Adobe Clean"/>
        <a:buChar char="•"/>
        <a:tabLst/>
        <a:defRPr b="0" baseline="0" cap="none" i="0" spc="0" strike="noStrike" sz="4400" u="none">
          <a:solidFill>
            <a:srgbClr val="000000"/>
          </a:solidFill>
          <a:uFillTx/>
          <a:latin typeface="+mn-lt"/>
          <a:ea typeface="+mn-ea"/>
          <a:cs typeface="+mn-cs"/>
          <a:sym typeface="Adobe Clean"/>
        </a:defRPr>
      </a:lvl2pPr>
      <a:lvl3pPr marL="1473200" marR="0" indent="-558800" algn="l" defTabSz="1828800" rtl="0" latinLnBrk="0">
        <a:lnSpc>
          <a:spcPct val="100000"/>
        </a:lnSpc>
        <a:spcBef>
          <a:spcPts val="3600"/>
        </a:spcBef>
        <a:spcAft>
          <a:spcPts val="0"/>
        </a:spcAft>
        <a:buClrTx/>
        <a:buSzPct val="70000"/>
        <a:buFont typeface="Adobe Clean"/>
        <a:buChar char="•"/>
        <a:tabLst/>
        <a:defRPr b="0" baseline="0" cap="none" i="0" spc="0" strike="noStrike" sz="4400" u="none">
          <a:solidFill>
            <a:srgbClr val="000000"/>
          </a:solidFill>
          <a:uFillTx/>
          <a:latin typeface="+mn-lt"/>
          <a:ea typeface="+mn-ea"/>
          <a:cs typeface="+mn-cs"/>
          <a:sym typeface="Adobe Clean"/>
        </a:defRPr>
      </a:lvl3pPr>
      <a:lvl4pPr marL="2000250" marR="0" indent="-628650" algn="l" defTabSz="1828800" rtl="0" latinLnBrk="0">
        <a:lnSpc>
          <a:spcPct val="100000"/>
        </a:lnSpc>
        <a:spcBef>
          <a:spcPts val="3600"/>
        </a:spcBef>
        <a:spcAft>
          <a:spcPts val="0"/>
        </a:spcAft>
        <a:buClrTx/>
        <a:buSzPct val="70000"/>
        <a:buFont typeface="Adobe Clean"/>
        <a:buChar char="•"/>
        <a:tabLst/>
        <a:defRPr b="0" baseline="0" cap="none" i="0" spc="0" strike="noStrike" sz="4400" u="none">
          <a:solidFill>
            <a:srgbClr val="000000"/>
          </a:solidFill>
          <a:uFillTx/>
          <a:latin typeface="+mn-lt"/>
          <a:ea typeface="+mn-ea"/>
          <a:cs typeface="+mn-cs"/>
          <a:sym typeface="Adobe Clean"/>
        </a:defRPr>
      </a:lvl4pPr>
      <a:lvl5pPr marL="2547257" marR="0" indent="-718457" algn="l" defTabSz="1828800" rtl="0" latinLnBrk="0">
        <a:lnSpc>
          <a:spcPct val="100000"/>
        </a:lnSpc>
        <a:spcBef>
          <a:spcPts val="3600"/>
        </a:spcBef>
        <a:spcAft>
          <a:spcPts val="0"/>
        </a:spcAft>
        <a:buClrTx/>
        <a:buSzPct val="70000"/>
        <a:buFont typeface="Adobe Clean"/>
        <a:buChar char="•"/>
        <a:tabLst/>
        <a:defRPr b="0" baseline="0" cap="none" i="0" spc="0" strike="noStrike" sz="4400" u="none">
          <a:solidFill>
            <a:srgbClr val="000000"/>
          </a:solidFill>
          <a:uFillTx/>
          <a:latin typeface="+mn-lt"/>
          <a:ea typeface="+mn-ea"/>
          <a:cs typeface="+mn-cs"/>
          <a:sym typeface="Adobe Clean"/>
        </a:defRPr>
      </a:lvl5pPr>
      <a:lvl6pPr marL="2844800" marR="0" indent="-558800" algn="l" defTabSz="1828800" rtl="0" latinLnBrk="0">
        <a:lnSpc>
          <a:spcPct val="100000"/>
        </a:lnSpc>
        <a:spcBef>
          <a:spcPts val="3600"/>
        </a:spcBef>
        <a:spcAft>
          <a:spcPts val="0"/>
        </a:spcAft>
        <a:buClrTx/>
        <a:buSzPct val="100000"/>
        <a:buFont typeface="Adobe Clean"/>
        <a:buChar char="•"/>
        <a:tabLst/>
        <a:defRPr b="0" baseline="0" cap="none" i="0" spc="0" strike="noStrike" sz="4400" u="none">
          <a:solidFill>
            <a:srgbClr val="000000"/>
          </a:solidFill>
          <a:uFillTx/>
          <a:latin typeface="+mn-lt"/>
          <a:ea typeface="+mn-ea"/>
          <a:cs typeface="+mn-cs"/>
          <a:sym typeface="Adobe Clean"/>
        </a:defRPr>
      </a:lvl6pPr>
      <a:lvl7pPr marL="3302000" marR="0" indent="-558800" algn="l" defTabSz="1828800" rtl="0" latinLnBrk="0">
        <a:lnSpc>
          <a:spcPct val="100000"/>
        </a:lnSpc>
        <a:spcBef>
          <a:spcPts val="3600"/>
        </a:spcBef>
        <a:spcAft>
          <a:spcPts val="0"/>
        </a:spcAft>
        <a:buClrTx/>
        <a:buSzPct val="100000"/>
        <a:buFont typeface="Adobe Clean"/>
        <a:buChar char="•"/>
        <a:tabLst/>
        <a:defRPr b="0" baseline="0" cap="none" i="0" spc="0" strike="noStrike" sz="4400" u="none">
          <a:solidFill>
            <a:srgbClr val="000000"/>
          </a:solidFill>
          <a:uFillTx/>
          <a:latin typeface="+mn-lt"/>
          <a:ea typeface="+mn-ea"/>
          <a:cs typeface="+mn-cs"/>
          <a:sym typeface="Adobe Clean"/>
        </a:defRPr>
      </a:lvl7pPr>
      <a:lvl8pPr marL="3759200" marR="0" indent="-558800" algn="l" defTabSz="1828800" rtl="0" latinLnBrk="0">
        <a:lnSpc>
          <a:spcPct val="100000"/>
        </a:lnSpc>
        <a:spcBef>
          <a:spcPts val="3600"/>
        </a:spcBef>
        <a:spcAft>
          <a:spcPts val="0"/>
        </a:spcAft>
        <a:buClrTx/>
        <a:buSzPct val="100000"/>
        <a:buFont typeface="Adobe Clean"/>
        <a:buChar char="•"/>
        <a:tabLst/>
        <a:defRPr b="0" baseline="0" cap="none" i="0" spc="0" strike="noStrike" sz="4400" u="none">
          <a:solidFill>
            <a:srgbClr val="000000"/>
          </a:solidFill>
          <a:uFillTx/>
          <a:latin typeface="+mn-lt"/>
          <a:ea typeface="+mn-ea"/>
          <a:cs typeface="+mn-cs"/>
          <a:sym typeface="Adobe Clean"/>
        </a:defRPr>
      </a:lvl8pPr>
      <a:lvl9pPr marL="4216400" marR="0" indent="-558800" algn="l" defTabSz="1828800" rtl="0" latinLnBrk="0">
        <a:lnSpc>
          <a:spcPct val="100000"/>
        </a:lnSpc>
        <a:spcBef>
          <a:spcPts val="3600"/>
        </a:spcBef>
        <a:spcAft>
          <a:spcPts val="0"/>
        </a:spcAft>
        <a:buClrTx/>
        <a:buSzPct val="100000"/>
        <a:buFont typeface="Adobe Clean"/>
        <a:buChar char="•"/>
        <a:tabLst/>
        <a:defRPr b="0" baseline="0" cap="none" i="0" spc="0" strike="noStrike" sz="4400" u="none">
          <a:solidFill>
            <a:srgbClr val="000000"/>
          </a:solidFill>
          <a:uFillTx/>
          <a:latin typeface="+mn-lt"/>
          <a:ea typeface="+mn-ea"/>
          <a:cs typeface="+mn-cs"/>
          <a:sym typeface="Adobe Clean"/>
        </a:defRPr>
      </a:lvl9pPr>
    </p:bodyStyle>
    <p:otherStyle>
      <a:lvl1pPr marL="0" marR="0" indent="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1pPr>
      <a:lvl2pPr marL="0" marR="0" indent="4572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2pPr>
      <a:lvl3pPr marL="0" marR="0" indent="9144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3pPr>
      <a:lvl4pPr marL="0" marR="0" indent="13716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4pPr>
      <a:lvl5pPr marL="0" marR="0" indent="18288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5pPr>
      <a:lvl6pPr marL="0" marR="0" indent="22860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6pPr>
      <a:lvl7pPr marL="0" marR="0" indent="27432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7pPr>
      <a:lvl8pPr marL="0" marR="0" indent="32004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8pPr>
      <a:lvl9pPr marL="0" marR="0" indent="3657600" algn="ct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dobe Cle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doi.org/10.1007/BF00289507" TargetMode="External"/><Relationship Id="rId4" Type="http://schemas.openxmlformats.org/officeDocument/2006/relationships/hyperlink" Target="https://dl.acm.org/doi/pdf/10.5555/63445.C1104363" TargetMode="External"/><Relationship Id="rId5" Type="http://schemas.openxmlformats.org/officeDocument/2006/relationships/image" Target="../media/image36.png"/><Relationship Id="rId6" Type="http://schemas.openxmlformats.org/officeDocument/2006/relationships/image" Target="../media/image37.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comments" Target="../comments/comment5.xml"/><Relationship Id="rId4" Type="http://schemas.openxmlformats.org/officeDocument/2006/relationships/image" Target="../media/image46.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tif"/></Relationships>

</file>

<file path=ppt/slides/_rels/slide1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comments" Target="../comments/comment6.xml"/><Relationship Id="rId4" Type="http://schemas.openxmlformats.org/officeDocument/2006/relationships/image" Target="../media/image2.tif"/><Relationship Id="rId5" Type="http://schemas.openxmlformats.org/officeDocument/2006/relationships/image" Target="../media/image47.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21.png"/><Relationship Id="rId4" Type="http://schemas.openxmlformats.org/officeDocument/2006/relationships/image" Target="../media/image52.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10.png"/><Relationship Id="rId4" Type="http://schemas.openxmlformats.org/officeDocument/2006/relationships/image" Target="../media/image23.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comments" Target="../comments/comment7.xml"/><Relationship Id="rId4" Type="http://schemas.openxmlformats.org/officeDocument/2006/relationships/image" Target="../media/image5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medium.com/@nathangitter/local-reasoning-in-swift-6782e459d" TargetMode="External"/><Relationship Id="rId4" Type="http://schemas.openxmlformats.org/officeDocument/2006/relationships/image" Target="../media/image1.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comments" Target="../comments/comment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42.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41.png"/><Relationship Id="rId4" Type="http://schemas.openxmlformats.org/officeDocument/2006/relationships/image" Target="../media/image4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41.png"/><Relationship Id="rId4" Type="http://schemas.openxmlformats.org/officeDocument/2006/relationships/image" Target="../media/image42.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3.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6.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4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4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4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4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4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comments" Target="../comments/comment3.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comments" Target="../comments/comment4.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Click to edit presentation title"/>
          <p:cNvSpPr txBox="1"/>
          <p:nvPr>
            <p:ph type="title"/>
          </p:nvPr>
        </p:nvSpPr>
        <p:spPr>
          <a:prstGeom prst="rect">
            <a:avLst/>
          </a:prstGeom>
        </p:spPr>
        <p:txBody>
          <a:bodyPr/>
          <a:lstStyle/>
          <a:p>
            <a:pPr/>
          </a:p>
        </p:txBody>
      </p:sp>
      <p:sp>
        <p:nvSpPr>
          <p:cNvPr id="378" name="Click to edit presentation subtitle"/>
          <p:cNvSpPr txBox="1"/>
          <p:nvPr>
            <p:ph type="body" sz="half" idx="1"/>
          </p:nvPr>
        </p:nvSpPr>
        <p:spPr>
          <a:prstGeom prst="rect">
            <a:avLst/>
          </a:prstGeom>
        </p:spPr>
        <p:txBody>
          <a:bodyPr/>
          <a:lstStyle/>
          <a:p>
            <a:pPr/>
          </a:p>
        </p:txBody>
      </p:sp>
      <p:sp>
        <p:nvSpPr>
          <p:cNvPr id="3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0" name="Better Code-_TitleCard copy.png" descr="Better Code-_TitleCard copy.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Class Invariants"/>
          <p:cNvSpPr/>
          <p:nvPr>
            <p:ph type="title"/>
          </p:nvPr>
        </p:nvSpPr>
        <p:spPr>
          <a:prstGeom prst="rect">
            <a:avLst/>
          </a:prstGeom>
        </p:spPr>
        <p:txBody>
          <a:bodyPr/>
          <a:lstStyle/>
          <a:p>
            <a:pPr/>
            <a:r>
              <a:t>Class Invariants</a:t>
            </a:r>
          </a:p>
        </p:txBody>
      </p:sp>
      <p:sp>
        <p:nvSpPr>
          <p:cNvPr id="470" name="Hoare 1972 &quot;Proof of Correctness of Data Representations&quot;…"/>
          <p:cNvSpPr/>
          <p:nvPr>
            <p:ph type="body" idx="1"/>
          </p:nvPr>
        </p:nvSpPr>
        <p:spPr>
          <a:prstGeom prst="rect">
            <a:avLst/>
          </a:prstGeom>
        </p:spPr>
        <p:txBody>
          <a:bodyPr/>
          <a:lstStyle/>
          <a:p>
            <a:pPr/>
            <a:r>
              <a:t>Hoare 1972 "Proof of Correctness of Data Representations"</a:t>
            </a:r>
          </a:p>
          <a:p>
            <a:pPr/>
            <a:r>
              <a:t>Acta Informatica Vol 1, issue 4 pp 271–281</a:t>
            </a:r>
          </a:p>
          <a:p>
            <a:pPr/>
            <a:r>
              <a:rPr>
                <a:hlinkClick r:id="rId3" invalidUrl="" action="" tgtFrame="" tooltip="" history="1" highlightClick="0" endSnd="0"/>
              </a:rPr>
              <a:t>https://doi.org/10.1007/BF00289507</a:t>
            </a:r>
          </a:p>
          <a:p>
            <a:pPr/>
            <a:r>
              <a:rPr>
                <a:hlinkClick r:id="rId4" invalidUrl="" action="" tgtFrame="" tooltip="" history="1" highlightClick="0" endSnd="0"/>
              </a:rPr>
              <a:t>https://dl.acm.org/doi/pdf/10.5555/63445.C1104363</a:t>
            </a:r>
          </a:p>
        </p:txBody>
      </p:sp>
      <p:sp>
        <p:nvSpPr>
          <p:cNvPr id="471"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76" name="Group"/>
          <p:cNvGrpSpPr/>
          <p:nvPr/>
        </p:nvGrpSpPr>
        <p:grpSpPr>
          <a:xfrm>
            <a:off x="14500110" y="1270000"/>
            <a:ext cx="8854289" cy="11607472"/>
            <a:chOff x="0" y="0"/>
            <a:chExt cx="8854288" cy="11607471"/>
          </a:xfrm>
        </p:grpSpPr>
        <p:sp>
          <p:nvSpPr>
            <p:cNvPr id="472" name="Rectangle"/>
            <p:cNvSpPr/>
            <p:nvPr/>
          </p:nvSpPr>
          <p:spPr>
            <a:xfrm>
              <a:off x="0" y="0"/>
              <a:ext cx="8854289" cy="11607472"/>
            </a:xfrm>
            <a:prstGeom prst="rect">
              <a:avLst/>
            </a:prstGeom>
            <a:solidFill>
              <a:srgbClr val="FFFFFF"/>
            </a:solidFill>
            <a:ln w="12700" cap="flat">
              <a:noFill/>
              <a:miter lim="400000"/>
            </a:ln>
            <a:effectLst>
              <a:outerShdw sx="100000" sy="100000" kx="0" ky="0" algn="b" rotWithShape="0" blurRad="190500" dist="12700" dir="5400000">
                <a:srgbClr val="000000"/>
              </a:outerShdw>
            </a:effectLst>
          </p:spPr>
          <p:txBody>
            <a:bodyPr wrap="square" lIns="91439" tIns="91439" rIns="91439" bIns="91439" numCol="1" anchor="ctr">
              <a:noAutofit/>
            </a:bodyPr>
            <a:lstStyle/>
            <a:p>
              <a:pPr/>
            </a:p>
          </p:txBody>
        </p:sp>
        <p:grpSp>
          <p:nvGrpSpPr>
            <p:cNvPr id="475" name="Group"/>
            <p:cNvGrpSpPr/>
            <p:nvPr/>
          </p:nvGrpSpPr>
          <p:grpSpPr>
            <a:xfrm>
              <a:off x="161838" y="672684"/>
              <a:ext cx="8340560" cy="10890738"/>
              <a:chOff x="0" y="0"/>
              <a:chExt cx="8340559" cy="10890736"/>
            </a:xfrm>
          </p:grpSpPr>
          <p:pic>
            <p:nvPicPr>
              <p:cNvPr id="473" name="Hoare0.pdf" descr="Hoare0.pdf"/>
              <p:cNvPicPr>
                <a:picLocks noChangeAspect="1"/>
              </p:cNvPicPr>
              <p:nvPr/>
            </p:nvPicPr>
            <p:blipFill>
              <a:blip r:embed="rId5">
                <a:extLst/>
              </a:blip>
              <a:srcRect l="5472" t="10823" r="5472" b="0"/>
              <a:stretch>
                <a:fillRect/>
              </a:stretch>
            </p:blipFill>
            <p:spPr>
              <a:xfrm>
                <a:off x="0" y="0"/>
                <a:ext cx="8340560" cy="10808489"/>
              </a:xfrm>
              <a:prstGeom prst="rect">
                <a:avLst/>
              </a:prstGeom>
              <a:ln w="12700" cap="flat">
                <a:noFill/>
                <a:miter lim="400000"/>
              </a:ln>
              <a:effectLst/>
            </p:spPr>
          </p:pic>
          <p:pic>
            <p:nvPicPr>
              <p:cNvPr id="474" name="Hoare1.pdf" descr="Hoare1.pdf"/>
              <p:cNvPicPr>
                <a:picLocks noChangeAspect="1"/>
              </p:cNvPicPr>
              <p:nvPr/>
            </p:nvPicPr>
            <p:blipFill>
              <a:blip r:embed="rId6">
                <a:extLst/>
              </a:blip>
              <a:srcRect l="6728" t="8475" r="6728" b="16094"/>
              <a:stretch>
                <a:fillRect/>
              </a:stretch>
            </p:blipFill>
            <p:spPr>
              <a:xfrm>
                <a:off x="117548" y="1748363"/>
                <a:ext cx="8105463" cy="9142374"/>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Rectangle"/>
          <p:cNvSpPr/>
          <p:nvPr/>
        </p:nvSpPr>
        <p:spPr>
          <a:xfrm>
            <a:off x="317500" y="10433754"/>
            <a:ext cx="19050000" cy="635001"/>
          </a:xfrm>
          <a:prstGeom prst="rect">
            <a:avLst/>
          </a:prstGeom>
          <a:solidFill>
            <a:srgbClr val="00F900"/>
          </a:solidFill>
          <a:ln w="12700">
            <a:miter lim="400000"/>
          </a:ln>
        </p:spPr>
        <p:txBody>
          <a:bodyPr tIns="91439" bIns="91439" anchor="ctr"/>
          <a:lstStyle/>
          <a:p>
            <a:pPr/>
          </a:p>
        </p:txBody>
      </p:sp>
      <p:sp>
        <p:nvSpPr>
          <p:cNvPr id="1303" name="Three useful guarantees regarding errors"/>
          <p:cNvSpPr/>
          <p:nvPr>
            <p:ph type="title"/>
          </p:nvPr>
        </p:nvSpPr>
        <p:spPr>
          <a:prstGeom prst="rect">
            <a:avLst/>
          </a:prstGeom>
        </p:spPr>
        <p:txBody>
          <a:bodyPr/>
          <a:lstStyle/>
          <a:p>
            <a:pPr/>
            <a:r>
              <a:t>Three useful guarantees regarding errors</a:t>
            </a:r>
          </a:p>
        </p:txBody>
      </p:sp>
      <p:sp>
        <p:nvSpPr>
          <p:cNvPr id="1304"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try {</a:t>
            </a:r>
          </a:p>
          <a:p>
            <a:pPr lvl="4"/>
            <a:r>
              <a:t>      _first.insert(begin(_first) + p, e.first);</a:t>
            </a:r>
          </a:p>
          <a:p>
            <a:pPr lvl="4"/>
            <a:r>
              <a:t>      _second.insert(begin(_second) + p, e.second);</a:t>
            </a:r>
          </a:p>
          <a:p>
            <a:pPr lvl="4"/>
            <a:r>
              <a:t>    }</a:t>
            </a:r>
          </a:p>
          <a:p>
            <a:pPr lvl="4"/>
            <a:r>
              <a:t>    catch(...) { </a:t>
            </a:r>
            <a:r>
              <a:rPr>
                <a:solidFill>
                  <a:srgbClr val="000000">
                    <a:alpha val="0"/>
                  </a:srgbClr>
                </a:solidFill>
              </a:rPr>
              <a:t>_first.clear(); _second.clear();</a:t>
            </a:r>
            <a:r>
              <a:t> throw; }</a:t>
            </a:r>
          </a:p>
          <a:p>
            <a:pPr lvl="4"/>
            <a:r>
              <a:t> }</a:t>
            </a:r>
          </a:p>
        </p:txBody>
      </p:sp>
      <p:sp>
        <p:nvSpPr>
          <p:cNvPr id="1305" name="Slide Number"/>
          <p:cNvSpPr/>
          <p:nvPr>
            <p:ph type="sldNum" sz="quarter" idx="2"/>
          </p:nvPr>
        </p:nvSpPr>
        <p:spPr>
          <a:xfrm>
            <a:off x="11743486" y="13085861"/>
            <a:ext cx="63236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06"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307"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308"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309" name="Tj"/>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j</a:t>
            </a:r>
          </a:p>
        </p:txBody>
      </p:sp>
      <p:sp>
        <p:nvSpPr>
          <p:cNvPr id="1310" name="Uk"/>
          <p:cNvSpPr/>
          <p:nvPr/>
        </p:nvSpPr>
        <p:spPr>
          <a:xfrm>
            <a:off x="22009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k</a:t>
            </a:r>
          </a:p>
        </p:txBody>
      </p:sp>
      <p:sp>
        <p:nvSpPr>
          <p:cNvPr id="1311"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312" name=". . ."/>
          <p:cNvSpPr/>
          <p:nvPr/>
        </p:nvSpPr>
        <p:spPr>
          <a:xfrm>
            <a:off x="20180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6" name="Rectangle"/>
          <p:cNvSpPr/>
          <p:nvPr/>
        </p:nvSpPr>
        <p:spPr>
          <a:xfrm>
            <a:off x="317500" y="10433754"/>
            <a:ext cx="19050000" cy="635001"/>
          </a:xfrm>
          <a:prstGeom prst="rect">
            <a:avLst/>
          </a:prstGeom>
          <a:solidFill>
            <a:srgbClr val="00F900"/>
          </a:solidFill>
          <a:ln w="12700">
            <a:miter lim="400000"/>
          </a:ln>
        </p:spPr>
        <p:txBody>
          <a:bodyPr tIns="91439" bIns="91439" anchor="ctr"/>
          <a:lstStyle/>
          <a:p>
            <a:pPr/>
          </a:p>
        </p:txBody>
      </p:sp>
      <p:sp>
        <p:nvSpPr>
          <p:cNvPr id="1317" name="Three useful guarantees regarding errors"/>
          <p:cNvSpPr/>
          <p:nvPr>
            <p:ph type="title"/>
          </p:nvPr>
        </p:nvSpPr>
        <p:spPr>
          <a:prstGeom prst="rect">
            <a:avLst/>
          </a:prstGeom>
        </p:spPr>
        <p:txBody>
          <a:bodyPr/>
          <a:lstStyle/>
          <a:p>
            <a:pPr/>
            <a:r>
              <a:t>Three useful guarantees regarding errors</a:t>
            </a:r>
          </a:p>
        </p:txBody>
      </p:sp>
      <p:sp>
        <p:nvSpPr>
          <p:cNvPr id="1318"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try {</a:t>
            </a:r>
          </a:p>
          <a:p>
            <a:pPr lvl="4"/>
            <a:r>
              <a:t>      _first.insert(begin(_first) + p, e.first);</a:t>
            </a:r>
          </a:p>
          <a:p>
            <a:pPr lvl="4"/>
            <a:r>
              <a:t>      _second.insert(begin(_second) + p, e.second);</a:t>
            </a:r>
          </a:p>
          <a:p>
            <a:pPr lvl="4"/>
            <a:r>
              <a:t>    }</a:t>
            </a:r>
          </a:p>
          <a:p>
            <a:pPr lvl="4"/>
            <a:r>
              <a:t>    catch(...) { _first.clear(); _second.clear(); throw; }</a:t>
            </a:r>
          </a:p>
          <a:p>
            <a:pPr lvl="4"/>
            <a:r>
              <a:t> }</a:t>
            </a:r>
          </a:p>
        </p:txBody>
      </p:sp>
      <p:sp>
        <p:nvSpPr>
          <p:cNvPr id="1319" name="Slide Number"/>
          <p:cNvSpPr/>
          <p:nvPr>
            <p:ph type="sldNum" sz="quarter" idx="2"/>
          </p:nvPr>
        </p:nvSpPr>
        <p:spPr>
          <a:xfrm>
            <a:off x="11806885" y="13085861"/>
            <a:ext cx="56896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20"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321"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322"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323" name="Tj"/>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j</a:t>
            </a:r>
          </a:p>
        </p:txBody>
      </p:sp>
      <p:sp>
        <p:nvSpPr>
          <p:cNvPr id="1324" name="Uk"/>
          <p:cNvSpPr/>
          <p:nvPr/>
        </p:nvSpPr>
        <p:spPr>
          <a:xfrm>
            <a:off x="22009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k</a:t>
            </a:r>
          </a:p>
        </p:txBody>
      </p:sp>
      <p:sp>
        <p:nvSpPr>
          <p:cNvPr id="1325"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326" name=". . ."/>
          <p:cNvSpPr/>
          <p:nvPr/>
        </p:nvSpPr>
        <p:spPr>
          <a:xfrm>
            <a:off x="20180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000" fill="hold"/>
                                        <p:tgtEl>
                                          <p:spTgt spid="1321"/>
                                        </p:tgtEl>
                                      </p:cBhvr>
                                    </p:animEffect>
                                    <p:set>
                                      <p:cBhvr>
                                        <p:cTn id="7" fill="hold">
                                          <p:stCondLst>
                                            <p:cond delay="999"/>
                                          </p:stCondLst>
                                        </p:cTn>
                                        <p:tgtEl>
                                          <p:spTgt spid="1321"/>
                                        </p:tgtEl>
                                        <p:attrNameLst>
                                          <p:attrName>style.visibility</p:attrName>
                                        </p:attrNameLst>
                                      </p:cBhvr>
                                      <p:to>
                                        <p:strVal val="hidden"/>
                                      </p:to>
                                    </p:set>
                                  </p:childTnLst>
                                </p:cTn>
                              </p:par>
                            </p:childTnLst>
                          </p:cTn>
                        </p:par>
                        <p:par>
                          <p:cTn id="8" fill="hold">
                            <p:stCondLst>
                              <p:cond delay="1000"/>
                            </p:stCondLst>
                            <p:childTnLst>
                              <p:par>
                                <p:cTn id="9" presetClass="exit" nodeType="afterEffect" presetID="9" grpId="2" fill="hold">
                                  <p:stCondLst>
                                    <p:cond delay="0"/>
                                  </p:stCondLst>
                                  <p:iterate type="el" backwards="0">
                                    <p:tmAbs val="0"/>
                                  </p:iterate>
                                  <p:childTnLst>
                                    <p:animEffect filter="dissolve" transition="out">
                                      <p:cBhvr>
                                        <p:cTn id="10" dur="1000" fill="hold"/>
                                        <p:tgtEl>
                                          <p:spTgt spid="1326"/>
                                        </p:tgtEl>
                                      </p:cBhvr>
                                    </p:animEffect>
                                    <p:set>
                                      <p:cBhvr>
                                        <p:cTn id="11" fill="hold">
                                          <p:stCondLst>
                                            <p:cond delay="999"/>
                                          </p:stCondLst>
                                        </p:cTn>
                                        <p:tgtEl>
                                          <p:spTgt spid="1326"/>
                                        </p:tgtEl>
                                        <p:attrNameLst>
                                          <p:attrName>style.visibility</p:attrName>
                                        </p:attrNameLst>
                                      </p:cBhvr>
                                      <p:to>
                                        <p:strVal val="hidden"/>
                                      </p:to>
                                    </p:set>
                                  </p:childTnLst>
                                </p:cTn>
                              </p:par>
                            </p:childTnLst>
                          </p:cTn>
                        </p:par>
                        <p:par>
                          <p:cTn id="12" fill="hold">
                            <p:stCondLst>
                              <p:cond delay="2000"/>
                            </p:stCondLst>
                            <p:childTnLst>
                              <p:par>
                                <p:cTn id="13" presetClass="exit" nodeType="afterEffect" presetID="9" grpId="3" fill="hold">
                                  <p:stCondLst>
                                    <p:cond delay="0"/>
                                  </p:stCondLst>
                                  <p:iterate type="el" backwards="0">
                                    <p:tmAbs val="0"/>
                                  </p:iterate>
                                  <p:childTnLst>
                                    <p:animEffect filter="dissolve" transition="out">
                                      <p:cBhvr>
                                        <p:cTn id="14" dur="1000" fill="hold"/>
                                        <p:tgtEl>
                                          <p:spTgt spid="1325"/>
                                        </p:tgtEl>
                                      </p:cBhvr>
                                    </p:animEffect>
                                    <p:set>
                                      <p:cBhvr>
                                        <p:cTn id="15" fill="hold">
                                          <p:stCondLst>
                                            <p:cond delay="999"/>
                                          </p:stCondLst>
                                        </p:cTn>
                                        <p:tgtEl>
                                          <p:spTgt spid="1325"/>
                                        </p:tgtEl>
                                        <p:attrNameLst>
                                          <p:attrName>style.visibility</p:attrName>
                                        </p:attrNameLst>
                                      </p:cBhvr>
                                      <p:to>
                                        <p:strVal val="hidden"/>
                                      </p:to>
                                    </p:set>
                                  </p:childTnLst>
                                </p:cTn>
                              </p:par>
                            </p:childTnLst>
                          </p:cTn>
                        </p:par>
                        <p:par>
                          <p:cTn id="16" fill="hold">
                            <p:stCondLst>
                              <p:cond delay="3000"/>
                            </p:stCondLst>
                            <p:childTnLst>
                              <p:par>
                                <p:cTn id="17" presetClass="exit" nodeType="afterEffect" presetID="9" grpId="4" fill="hold">
                                  <p:stCondLst>
                                    <p:cond delay="0"/>
                                  </p:stCondLst>
                                  <p:iterate type="el" backwards="0">
                                    <p:tmAbs val="0"/>
                                  </p:iterate>
                                  <p:childTnLst>
                                    <p:animEffect filter="dissolve" transition="out">
                                      <p:cBhvr>
                                        <p:cTn id="18" dur="1000" fill="hold"/>
                                        <p:tgtEl>
                                          <p:spTgt spid="1322"/>
                                        </p:tgtEl>
                                      </p:cBhvr>
                                    </p:animEffect>
                                    <p:set>
                                      <p:cBhvr>
                                        <p:cTn id="19" fill="hold">
                                          <p:stCondLst>
                                            <p:cond delay="999"/>
                                          </p:stCondLst>
                                        </p:cTn>
                                        <p:tgtEl>
                                          <p:spTgt spid="1322"/>
                                        </p:tgtEl>
                                        <p:attrNameLst>
                                          <p:attrName>style.visibility</p:attrName>
                                        </p:attrNameLst>
                                      </p:cBhvr>
                                      <p:to>
                                        <p:strVal val="hidden"/>
                                      </p:to>
                                    </p:set>
                                  </p:childTnLst>
                                </p:cTn>
                              </p:par>
                            </p:childTnLst>
                          </p:cTn>
                        </p:par>
                        <p:par>
                          <p:cTn id="20" fill="hold">
                            <p:stCondLst>
                              <p:cond delay="4000"/>
                            </p:stCondLst>
                            <p:childTnLst>
                              <p:par>
                                <p:cTn id="21" presetClass="exit" nodeType="afterEffect" presetID="9" grpId="5" fill="hold">
                                  <p:stCondLst>
                                    <p:cond delay="0"/>
                                  </p:stCondLst>
                                  <p:iterate type="el" backwards="0">
                                    <p:tmAbs val="0"/>
                                  </p:iterate>
                                  <p:childTnLst>
                                    <p:animEffect filter="dissolve" transition="out">
                                      <p:cBhvr>
                                        <p:cTn id="22" dur="1000" fill="hold"/>
                                        <p:tgtEl>
                                          <p:spTgt spid="1324"/>
                                        </p:tgtEl>
                                      </p:cBhvr>
                                    </p:animEffect>
                                    <p:set>
                                      <p:cBhvr>
                                        <p:cTn id="23" fill="hold">
                                          <p:stCondLst>
                                            <p:cond delay="999"/>
                                          </p:stCondLst>
                                        </p:cTn>
                                        <p:tgtEl>
                                          <p:spTgt spid="1324"/>
                                        </p:tgtEl>
                                        <p:attrNameLst>
                                          <p:attrName>style.visibility</p:attrName>
                                        </p:attrNameLst>
                                      </p:cBhvr>
                                      <p:to>
                                        <p:strVal val="hidden"/>
                                      </p:to>
                                    </p:set>
                                  </p:childTnLst>
                                </p:cTn>
                              </p:par>
                            </p:childTnLst>
                          </p:cTn>
                        </p:par>
                        <p:par>
                          <p:cTn id="24" fill="hold">
                            <p:stCondLst>
                              <p:cond delay="5000"/>
                            </p:stCondLst>
                            <p:childTnLst>
                              <p:par>
                                <p:cTn id="25" presetClass="exit" nodeType="afterEffect" presetID="9" grpId="6" fill="hold">
                                  <p:stCondLst>
                                    <p:cond delay="0"/>
                                  </p:stCondLst>
                                  <p:iterate type="el" backwards="0">
                                    <p:tmAbs val="0"/>
                                  </p:iterate>
                                  <p:childTnLst>
                                    <p:animEffect filter="dissolve" transition="out">
                                      <p:cBhvr>
                                        <p:cTn id="26" dur="1000" fill="hold"/>
                                        <p:tgtEl>
                                          <p:spTgt spid="1323"/>
                                        </p:tgtEl>
                                      </p:cBhvr>
                                    </p:animEffect>
                                    <p:set>
                                      <p:cBhvr>
                                        <p:cTn id="27" fill="hold">
                                          <p:stCondLst>
                                            <p:cond delay="999"/>
                                          </p:stCondLst>
                                        </p:cTn>
                                        <p:tgtEl>
                                          <p:spTgt spid="13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5" grpId="3"/>
      <p:bldP build="whole" bldLvl="1" animBg="1" rev="0" advAuto="0" spid="1323" grpId="6"/>
      <p:bldP build="whole" bldLvl="1" animBg="1" rev="0" advAuto="0" spid="1326" grpId="2"/>
      <p:bldP build="whole" bldLvl="1" animBg="1" rev="0" advAuto="0" spid="1324" grpId="5"/>
      <p:bldP build="whole" bldLvl="1" animBg="1" rev="0" advAuto="0" spid="1321" grpId="1"/>
      <p:bldP build="whole" bldLvl="1" animBg="1" rev="0" advAuto="0" spid="1322" grpId="4"/>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Rectangle"/>
          <p:cNvSpPr/>
          <p:nvPr/>
        </p:nvSpPr>
        <p:spPr>
          <a:xfrm>
            <a:off x="317500" y="7887503"/>
            <a:ext cx="19050000" cy="3181252"/>
          </a:xfrm>
          <a:prstGeom prst="rect">
            <a:avLst/>
          </a:prstGeom>
          <a:solidFill>
            <a:srgbClr val="00F900"/>
          </a:solidFill>
          <a:ln w="12700">
            <a:miter lim="400000"/>
          </a:ln>
        </p:spPr>
        <p:txBody>
          <a:bodyPr tIns="91439" bIns="91439" anchor="ctr"/>
          <a:lstStyle/>
          <a:p>
            <a:pPr/>
          </a:p>
        </p:txBody>
      </p:sp>
      <p:sp>
        <p:nvSpPr>
          <p:cNvPr id="1331" name="Too much work"/>
          <p:cNvSpPr/>
          <p:nvPr>
            <p:ph type="title"/>
          </p:nvPr>
        </p:nvSpPr>
        <p:spPr>
          <a:prstGeom prst="rect">
            <a:avLst/>
          </a:prstGeom>
        </p:spPr>
        <p:txBody>
          <a:bodyPr/>
          <a:lstStyle/>
          <a:p>
            <a:pPr/>
            <a:r>
              <a:t>Too much work</a:t>
            </a:r>
          </a:p>
        </p:txBody>
      </p:sp>
      <p:sp>
        <p:nvSpPr>
          <p:cNvPr id="1332"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try {</a:t>
            </a:r>
          </a:p>
          <a:p>
            <a:pPr lvl="4"/>
            <a:r>
              <a:t>      _first.insert(begin(_first) + p, e.first);</a:t>
            </a:r>
          </a:p>
          <a:p>
            <a:pPr lvl="4"/>
            <a:r>
              <a:t>      _second.insert(begin(_second) + p, e.second);</a:t>
            </a:r>
          </a:p>
          <a:p>
            <a:pPr lvl="4"/>
            <a:r>
              <a:t>    }</a:t>
            </a:r>
          </a:p>
          <a:p>
            <a:pPr lvl="4"/>
            <a:r>
              <a:t>    catch(...) { _first.clear(); _second.clear(); throw; }</a:t>
            </a:r>
          </a:p>
          <a:p>
            <a:pPr lvl="4"/>
            <a:r>
              <a:t> }</a:t>
            </a:r>
          </a:p>
        </p:txBody>
      </p:sp>
      <p:sp>
        <p:nvSpPr>
          <p:cNvPr id="1333" name="Slide Number"/>
          <p:cNvSpPr/>
          <p:nvPr>
            <p:ph type="sldNum" sz="quarter" idx="2"/>
          </p:nvPr>
        </p:nvSpPr>
        <p:spPr>
          <a:xfrm>
            <a:off x="11760555" y="13085861"/>
            <a:ext cx="61529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Weakened"/>
          <p:cNvSpPr/>
          <p:nvPr>
            <p:ph type="title"/>
          </p:nvPr>
        </p:nvSpPr>
        <p:spPr>
          <a:prstGeom prst="rect">
            <a:avLst/>
          </a:prstGeom>
        </p:spPr>
        <p:txBody>
          <a:bodyPr/>
          <a:lstStyle/>
          <a:p>
            <a:pPr/>
            <a:r>
              <a:t>Weakened</a:t>
            </a:r>
          </a:p>
        </p:txBody>
      </p:sp>
      <p:sp>
        <p:nvSpPr>
          <p:cNvPr id="1338" name="Slide Number"/>
          <p:cNvSpPr/>
          <p:nvPr>
            <p:ph type="sldNum" sz="quarter" idx="2"/>
          </p:nvPr>
        </p:nvSpPr>
        <p:spPr>
          <a:xfrm>
            <a:off x="11758422" y="13085861"/>
            <a:ext cx="61742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9" name="pasted-movie.png" descr="pasted-movie.png"/>
          <p:cNvPicPr>
            <a:picLocks noChangeAspect="1"/>
          </p:cNvPicPr>
          <p:nvPr/>
        </p:nvPicPr>
        <p:blipFill>
          <a:blip r:embed="rId4">
            <a:extLst/>
          </a:blip>
          <a:stretch>
            <a:fillRect/>
          </a:stretch>
        </p:blipFill>
        <p:spPr>
          <a:xfrm>
            <a:off x="1543407" y="3873767"/>
            <a:ext cx="21277273" cy="71114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3" name="Too much work"/>
          <p:cNvSpPr/>
          <p:nvPr>
            <p:ph type="title"/>
          </p:nvPr>
        </p:nvSpPr>
        <p:spPr>
          <a:prstGeom prst="rect">
            <a:avLst/>
          </a:prstGeom>
        </p:spPr>
        <p:txBody>
          <a:bodyPr/>
          <a:lstStyle/>
          <a:p>
            <a:pPr/>
            <a:r>
              <a:t>Too much work</a:t>
            </a:r>
          </a:p>
        </p:txBody>
      </p:sp>
      <p:sp>
        <p:nvSpPr>
          <p:cNvPr id="1344" name="void insert(size_t p, const pair&lt;T, U&gt;&amp; e)…"/>
          <p:cNvSpPr/>
          <p:nvPr>
            <p:ph type="body" idx="1"/>
          </p:nvPr>
        </p:nvSpPr>
        <p:spPr>
          <a:prstGeom prst="rect">
            <a:avLst/>
          </a:prstGeom>
        </p:spPr>
        <p:txBody>
          <a:bodyPr/>
          <a:lstStyle/>
          <a:p>
            <a:pPr lvl="4"/>
            <a:r>
              <a:t> void insert(size_t p, const pair&lt;T, U&gt;&amp; e)</a:t>
            </a:r>
          </a:p>
          <a:p>
            <a:pPr lvl="4"/>
            <a:r>
              <a:t> {</a:t>
            </a:r>
          </a:p>
          <a:p>
            <a:pPr lvl="4"/>
            <a:r>
              <a:t>    try {</a:t>
            </a:r>
          </a:p>
          <a:p>
            <a:pPr lvl="4"/>
            <a:r>
              <a:t>      _first.insert(begin(_first) + p, e.first);</a:t>
            </a:r>
          </a:p>
          <a:p>
            <a:pPr lvl="4"/>
            <a:r>
              <a:t>      _second.insert(begin(_second) + p, e.second);</a:t>
            </a:r>
          </a:p>
          <a:p>
            <a:pPr lvl="4"/>
            <a:r>
              <a:t>    }</a:t>
            </a:r>
          </a:p>
          <a:p>
            <a:pPr lvl="4"/>
            <a:r>
              <a:t>    catch(...) { _first.clear(); _second.clear(); throw; }</a:t>
            </a:r>
          </a:p>
          <a:p>
            <a:pPr lvl="4"/>
            <a:r>
              <a:t> }</a:t>
            </a:r>
          </a:p>
        </p:txBody>
      </p:sp>
      <p:sp>
        <p:nvSpPr>
          <p:cNvPr id="1345" name="Slide Number"/>
          <p:cNvSpPr/>
          <p:nvPr>
            <p:ph type="sldNum" sz="quarter" idx="2"/>
          </p:nvPr>
        </p:nvSpPr>
        <p:spPr>
          <a:xfrm>
            <a:off x="11745010" y="13085861"/>
            <a:ext cx="63083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Too much work"/>
          <p:cNvSpPr/>
          <p:nvPr>
            <p:ph type="title"/>
          </p:nvPr>
        </p:nvSpPr>
        <p:spPr>
          <a:prstGeom prst="rect">
            <a:avLst/>
          </a:prstGeom>
        </p:spPr>
        <p:txBody>
          <a:bodyPr/>
          <a:lstStyle/>
          <a:p>
            <a:pPr/>
            <a:r>
              <a:t>Too much work</a:t>
            </a:r>
          </a:p>
        </p:txBody>
      </p:sp>
      <p:sp>
        <p:nvSpPr>
          <p:cNvPr id="1350" name="void insert(size_t p, const pair&lt;T, U&gt;&amp; e)…"/>
          <p:cNvSpPr/>
          <p:nvPr>
            <p:ph type="body" idx="1"/>
          </p:nvPr>
        </p:nvSpPr>
        <p:spPr>
          <a:prstGeom prst="rect">
            <a:avLst/>
          </a:prstGeom>
        </p:spPr>
        <p:txBody>
          <a:bodyPr/>
          <a:lstStyle/>
          <a:p>
            <a:pPr lvl="4"/>
            <a:r>
              <a:t>  void insert(size_t p, const pair&lt;T, U&gt;&amp; e)</a:t>
            </a:r>
          </a:p>
          <a:p>
            <a:pPr lvl="4"/>
            <a:r>
              <a:t>    ... </a:t>
            </a:r>
            <a:r>
              <a:rPr>
                <a:solidFill>
                  <a:srgbClr val="A7A7A7"/>
                </a:solidFill>
              </a:rPr>
              <a:t>// Contracts</a:t>
            </a:r>
          </a:p>
          <a:p>
            <a:pPr lvl="4"/>
            <a:r>
              <a:t>  {</a:t>
            </a:r>
          </a:p>
          <a:p>
            <a:pPr lvl="4"/>
            <a:r>
              <a:t>    try {</a:t>
            </a:r>
          </a:p>
          <a:p>
            <a:pPr lvl="4"/>
            <a:r>
              <a:t>      _first.insert(begin(_first) + p, e.first);</a:t>
            </a:r>
          </a:p>
          <a:p>
            <a:pPr lvl="4"/>
            <a:r>
              <a:t>      _second.insert(begin(_second) + p, e.second);</a:t>
            </a:r>
          </a:p>
          <a:p>
            <a:pPr lvl="4"/>
            <a:r>
              <a:t>    } catch (...) {</a:t>
            </a:r>
          </a:p>
          <a:p>
            <a:pPr lvl="4"/>
            <a:r>
              <a:t>      _first.clear();</a:t>
            </a:r>
          </a:p>
          <a:p>
            <a:pPr lvl="4"/>
            <a:r>
              <a:t>      _second.clear();</a:t>
            </a:r>
          </a:p>
          <a:p>
            <a:pPr lvl="4"/>
            <a:r>
              <a:t>      throw;</a:t>
            </a:r>
          </a:p>
          <a:p>
            <a:pPr lvl="4"/>
            <a:r>
              <a:t>    }</a:t>
            </a:r>
          </a:p>
          <a:p>
            <a:pPr lvl="4"/>
            <a:r>
              <a:t>  }</a:t>
            </a:r>
          </a:p>
        </p:txBody>
      </p:sp>
      <p:sp>
        <p:nvSpPr>
          <p:cNvPr id="1351" name="Slide Number"/>
          <p:cNvSpPr/>
          <p:nvPr>
            <p:ph type="sldNum" sz="quarter" idx="2"/>
          </p:nvPr>
        </p:nvSpPr>
        <p:spPr>
          <a:xfrm>
            <a:off x="11756288" y="13085861"/>
            <a:ext cx="61955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800">
        <p159:morph option="byWord"/>
      </p:transition>
    </mc:Choice>
    <mc:Fallback>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5" name="Rectangle"/>
          <p:cNvSpPr/>
          <p:nvPr/>
        </p:nvSpPr>
        <p:spPr>
          <a:xfrm>
            <a:off x="317500" y="9313463"/>
            <a:ext cx="19050000" cy="635001"/>
          </a:xfrm>
          <a:prstGeom prst="rect">
            <a:avLst/>
          </a:prstGeom>
          <a:solidFill>
            <a:srgbClr val="00F900"/>
          </a:solidFill>
          <a:ln w="12700">
            <a:miter lim="400000"/>
          </a:ln>
        </p:spPr>
        <p:txBody>
          <a:bodyPr tIns="91439" bIns="91439" anchor="ctr"/>
          <a:lstStyle/>
          <a:p>
            <a:pPr/>
          </a:p>
        </p:txBody>
      </p:sp>
      <p:sp>
        <p:nvSpPr>
          <p:cNvPr id="1356" name="Too much work"/>
          <p:cNvSpPr/>
          <p:nvPr>
            <p:ph type="title"/>
          </p:nvPr>
        </p:nvSpPr>
        <p:spPr>
          <a:prstGeom prst="rect">
            <a:avLst/>
          </a:prstGeom>
        </p:spPr>
        <p:txBody>
          <a:bodyPr/>
          <a:lstStyle/>
          <a:p>
            <a:pPr/>
            <a:r>
              <a:t>Too much work</a:t>
            </a:r>
          </a:p>
        </p:txBody>
      </p:sp>
      <p:sp>
        <p:nvSpPr>
          <p:cNvPr id="1357" name="void insert(size_t p, const pair&lt;T, U&gt;&amp; e)…"/>
          <p:cNvSpPr/>
          <p:nvPr>
            <p:ph type="body" idx="1"/>
          </p:nvPr>
        </p:nvSpPr>
        <p:spPr>
          <a:prstGeom prst="rect">
            <a:avLst/>
          </a:prstGeom>
        </p:spPr>
        <p:txBody>
          <a:bodyPr/>
          <a:lstStyle/>
          <a:p>
            <a:pPr lvl="4"/>
            <a:r>
              <a:t>  void insert(size_t p, const pair&lt;T, U&gt;&amp; e)</a:t>
            </a:r>
          </a:p>
          <a:p>
            <a:pPr lvl="4"/>
            <a:r>
              <a:t>    ... </a:t>
            </a:r>
            <a:r>
              <a:rPr>
                <a:solidFill>
                  <a:srgbClr val="A7A7A7"/>
                </a:solidFill>
              </a:rPr>
              <a:t>// Contracts</a:t>
            </a:r>
          </a:p>
          <a:p>
            <a:pPr lvl="4"/>
            <a:r>
              <a:t>  {</a:t>
            </a:r>
          </a:p>
          <a:p>
            <a:pPr lvl="4"/>
            <a:r>
              <a:t>    try {</a:t>
            </a:r>
          </a:p>
          <a:p>
            <a:pPr lvl="4"/>
            <a:r>
              <a:t>      _first.insert(begin(_first) + p, e.first);</a:t>
            </a:r>
          </a:p>
          <a:p>
            <a:pPr lvl="4"/>
            <a:r>
              <a:t>      _second.insert(begin(_second) + p, e.second);</a:t>
            </a:r>
          </a:p>
          <a:p>
            <a:pPr lvl="4"/>
            <a:r>
              <a:t>    } catch (...) {</a:t>
            </a:r>
          </a:p>
          <a:p>
            <a:pPr lvl="4"/>
            <a:r>
              <a:t>      _first.clear();</a:t>
            </a:r>
          </a:p>
          <a:p>
            <a:pPr lvl="4"/>
            <a:r>
              <a:t>      _second.clear();</a:t>
            </a:r>
          </a:p>
          <a:p>
            <a:pPr lvl="4"/>
            <a:r>
              <a:t>      throw;</a:t>
            </a:r>
          </a:p>
          <a:p>
            <a:pPr lvl="4"/>
          </a:p>
          <a:p>
            <a:pPr lvl="4"/>
            <a:r>
              <a:t>    }</a:t>
            </a:r>
          </a:p>
          <a:p>
            <a:pPr lvl="4"/>
            <a:r>
              <a:t>  }</a:t>
            </a:r>
          </a:p>
        </p:txBody>
      </p:sp>
      <p:sp>
        <p:nvSpPr>
          <p:cNvPr id="1358" name="Slide Number"/>
          <p:cNvSpPr/>
          <p:nvPr>
            <p:ph type="sldNum" sz="quarter" idx="2"/>
          </p:nvPr>
        </p:nvSpPr>
        <p:spPr>
          <a:xfrm>
            <a:off x="11741658" y="13085861"/>
            <a:ext cx="63418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0" name="Rectangle"/>
          <p:cNvSpPr/>
          <p:nvPr/>
        </p:nvSpPr>
        <p:spPr>
          <a:xfrm>
            <a:off x="317500" y="9313463"/>
            <a:ext cx="19050000" cy="635001"/>
          </a:xfrm>
          <a:prstGeom prst="rect">
            <a:avLst/>
          </a:prstGeom>
          <a:solidFill>
            <a:srgbClr val="00F900"/>
          </a:solidFill>
          <a:ln w="12700">
            <a:miter lim="400000"/>
          </a:ln>
        </p:spPr>
        <p:txBody>
          <a:bodyPr tIns="91439" bIns="91439" anchor="ctr"/>
          <a:lstStyle/>
          <a:p>
            <a:pPr/>
          </a:p>
        </p:txBody>
      </p:sp>
      <p:sp>
        <p:nvSpPr>
          <p:cNvPr id="1361" name="Too much work"/>
          <p:cNvSpPr/>
          <p:nvPr>
            <p:ph type="title"/>
          </p:nvPr>
        </p:nvSpPr>
        <p:spPr>
          <a:prstGeom prst="rect">
            <a:avLst/>
          </a:prstGeom>
        </p:spPr>
        <p:txBody>
          <a:bodyPr/>
          <a:lstStyle/>
          <a:p>
            <a:pPr/>
            <a:r>
              <a:t>Too much work</a:t>
            </a:r>
          </a:p>
        </p:txBody>
      </p:sp>
      <p:sp>
        <p:nvSpPr>
          <p:cNvPr id="1362" name="void insert(size_t p, const pair&lt;T, U&gt;&amp; e)…"/>
          <p:cNvSpPr/>
          <p:nvPr>
            <p:ph type="body" idx="1"/>
          </p:nvPr>
        </p:nvSpPr>
        <p:spPr>
          <a:prstGeom prst="rect">
            <a:avLst/>
          </a:prstGeom>
        </p:spPr>
        <p:txBody>
          <a:bodyPr/>
          <a:lstStyle/>
          <a:p>
            <a:pPr lvl="4"/>
            <a:r>
              <a:t>  void insert(size_t p, const pair&lt;T, U&gt;&amp; e)</a:t>
            </a:r>
          </a:p>
          <a:p>
            <a:pPr lvl="4"/>
            <a:r>
              <a:t>    ... </a:t>
            </a:r>
            <a:r>
              <a:rPr>
                <a:solidFill>
                  <a:srgbClr val="A7A7A7"/>
                </a:solidFill>
              </a:rPr>
              <a:t>// Contracts</a:t>
            </a:r>
          </a:p>
          <a:p>
            <a:pPr lvl="4"/>
            <a:r>
              <a:t>  {</a:t>
            </a:r>
          </a:p>
          <a:p>
            <a:pPr lvl="4"/>
            <a:r>
              <a:t>    try {</a:t>
            </a:r>
          </a:p>
          <a:p>
            <a:pPr lvl="4"/>
            <a:r>
              <a:t>      _first.insert(begin(_first) + p, e.first);</a:t>
            </a:r>
          </a:p>
          <a:p>
            <a:pPr lvl="4"/>
            <a:r>
              <a:t>      _second.insert(begin(_second) + p, e.second);</a:t>
            </a:r>
          </a:p>
          <a:p>
            <a:pPr lvl="4"/>
            <a:r>
              <a:t>    } catch (...) {</a:t>
            </a:r>
          </a:p>
          <a:p>
            <a:pPr lvl="4"/>
            <a:r>
              <a:t>      _first.clear();</a:t>
            </a:r>
          </a:p>
          <a:p>
            <a:pPr lvl="4"/>
            <a:r>
              <a:t>      _second.clear();</a:t>
            </a:r>
          </a:p>
          <a:p>
            <a:pPr lvl="4"/>
            <a:r>
              <a:t>      throw;</a:t>
            </a:r>
          </a:p>
          <a:p>
            <a:pPr lvl="4"/>
            <a:r>
              <a:t>      partially_mutated = true;</a:t>
            </a:r>
          </a:p>
          <a:p>
            <a:pPr lvl="4"/>
            <a:r>
              <a:t>    }</a:t>
            </a:r>
          </a:p>
          <a:p>
            <a:pPr lvl="4"/>
            <a:r>
              <a:t>  }</a:t>
            </a:r>
          </a:p>
        </p:txBody>
      </p:sp>
      <p:sp>
        <p:nvSpPr>
          <p:cNvPr id="1363" name="Slide Number"/>
          <p:cNvSpPr/>
          <p:nvPr>
            <p:ph type="sldNum" sz="quarter" idx="2"/>
          </p:nvPr>
        </p:nvSpPr>
        <p:spPr>
          <a:xfrm>
            <a:off x="11767261" y="13085861"/>
            <a:ext cx="60858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7" name="Rectangle"/>
          <p:cNvSpPr/>
          <p:nvPr/>
        </p:nvSpPr>
        <p:spPr>
          <a:xfrm>
            <a:off x="317500" y="8678463"/>
            <a:ext cx="11725279" cy="635001"/>
          </a:xfrm>
          <a:prstGeom prst="rect">
            <a:avLst/>
          </a:prstGeom>
          <a:solidFill>
            <a:srgbClr val="00F900"/>
          </a:solidFill>
          <a:ln w="12700">
            <a:miter lim="400000"/>
          </a:ln>
        </p:spPr>
        <p:txBody>
          <a:bodyPr tIns="91439" bIns="91439" anchor="ctr"/>
          <a:lstStyle/>
          <a:p>
            <a:pPr/>
          </a:p>
        </p:txBody>
      </p:sp>
      <p:sp>
        <p:nvSpPr>
          <p:cNvPr id="1368" name="Rectangle"/>
          <p:cNvSpPr/>
          <p:nvPr/>
        </p:nvSpPr>
        <p:spPr>
          <a:xfrm>
            <a:off x="317500" y="7408463"/>
            <a:ext cx="11725279" cy="635001"/>
          </a:xfrm>
          <a:prstGeom prst="rect">
            <a:avLst/>
          </a:prstGeom>
          <a:solidFill>
            <a:srgbClr val="00F900"/>
          </a:solidFill>
          <a:ln w="12700">
            <a:miter lim="400000"/>
          </a:ln>
        </p:spPr>
        <p:txBody>
          <a:bodyPr tIns="91439" bIns="91439" anchor="ctr"/>
          <a:lstStyle/>
          <a:p>
            <a:pPr/>
          </a:p>
        </p:txBody>
      </p:sp>
      <p:sp>
        <p:nvSpPr>
          <p:cNvPr id="1369" name="Rectangle"/>
          <p:cNvSpPr/>
          <p:nvPr/>
        </p:nvSpPr>
        <p:spPr>
          <a:xfrm>
            <a:off x="317500" y="11218463"/>
            <a:ext cx="11725279" cy="635001"/>
          </a:xfrm>
          <a:prstGeom prst="rect">
            <a:avLst/>
          </a:prstGeom>
          <a:solidFill>
            <a:srgbClr val="00F900"/>
          </a:solidFill>
          <a:ln w="12700">
            <a:miter lim="400000"/>
          </a:ln>
        </p:spPr>
        <p:txBody>
          <a:bodyPr tIns="91439" bIns="91439" anchor="ctr"/>
          <a:lstStyle/>
          <a:p>
            <a:pPr/>
          </a:p>
        </p:txBody>
      </p:sp>
      <p:sp>
        <p:nvSpPr>
          <p:cNvPr id="1370" name="Rectangle"/>
          <p:cNvSpPr/>
          <p:nvPr/>
        </p:nvSpPr>
        <p:spPr>
          <a:xfrm>
            <a:off x="317500" y="9948463"/>
            <a:ext cx="11725279" cy="635001"/>
          </a:xfrm>
          <a:prstGeom prst="rect">
            <a:avLst/>
          </a:prstGeom>
          <a:solidFill>
            <a:srgbClr val="00F900"/>
          </a:solidFill>
          <a:ln w="12700">
            <a:miter lim="400000"/>
          </a:ln>
        </p:spPr>
        <p:txBody>
          <a:bodyPr tIns="91439" bIns="91439" anchor="ctr"/>
          <a:lstStyle/>
          <a:p>
            <a:pPr/>
          </a:p>
        </p:txBody>
      </p:sp>
      <p:sp>
        <p:nvSpPr>
          <p:cNvPr id="1371" name="Rectangle"/>
          <p:cNvSpPr/>
          <p:nvPr/>
        </p:nvSpPr>
        <p:spPr>
          <a:xfrm>
            <a:off x="12449499" y="5472663"/>
            <a:ext cx="11725279" cy="635001"/>
          </a:xfrm>
          <a:prstGeom prst="rect">
            <a:avLst/>
          </a:prstGeom>
          <a:solidFill>
            <a:srgbClr val="00F900"/>
          </a:solidFill>
          <a:ln w="12700">
            <a:miter lim="400000"/>
          </a:ln>
        </p:spPr>
        <p:txBody>
          <a:bodyPr tIns="91439" bIns="91439" anchor="ctr"/>
          <a:lstStyle/>
          <a:p>
            <a:pPr/>
          </a:p>
        </p:txBody>
      </p:sp>
      <p:sp>
        <p:nvSpPr>
          <p:cNvPr id="1372" name="Rectangle"/>
          <p:cNvSpPr/>
          <p:nvPr/>
        </p:nvSpPr>
        <p:spPr>
          <a:xfrm>
            <a:off x="12449499" y="6742662"/>
            <a:ext cx="11725279" cy="635001"/>
          </a:xfrm>
          <a:prstGeom prst="rect">
            <a:avLst/>
          </a:prstGeom>
          <a:solidFill>
            <a:srgbClr val="00F900"/>
          </a:solidFill>
          <a:ln w="12700">
            <a:miter lim="400000"/>
          </a:ln>
        </p:spPr>
        <p:txBody>
          <a:bodyPr tIns="91439" bIns="91439" anchor="ctr"/>
          <a:lstStyle/>
          <a:p>
            <a:pPr/>
          </a:p>
        </p:txBody>
      </p:sp>
      <p:sp>
        <p:nvSpPr>
          <p:cNvPr id="1373" name="Rectangle"/>
          <p:cNvSpPr/>
          <p:nvPr/>
        </p:nvSpPr>
        <p:spPr>
          <a:xfrm>
            <a:off x="12449499" y="8012662"/>
            <a:ext cx="11725279" cy="635001"/>
          </a:xfrm>
          <a:prstGeom prst="rect">
            <a:avLst/>
          </a:prstGeom>
          <a:solidFill>
            <a:srgbClr val="00F900"/>
          </a:solidFill>
          <a:ln w="12700">
            <a:miter lim="400000"/>
          </a:ln>
        </p:spPr>
        <p:txBody>
          <a:bodyPr tIns="91439" bIns="91439" anchor="ctr"/>
          <a:lstStyle/>
          <a:p>
            <a:pPr/>
          </a:p>
        </p:txBody>
      </p:sp>
      <p:sp>
        <p:nvSpPr>
          <p:cNvPr id="1374" name="Rectangle"/>
          <p:cNvSpPr/>
          <p:nvPr/>
        </p:nvSpPr>
        <p:spPr>
          <a:xfrm>
            <a:off x="12449499" y="4202663"/>
            <a:ext cx="11725279" cy="635001"/>
          </a:xfrm>
          <a:prstGeom prst="rect">
            <a:avLst/>
          </a:prstGeom>
          <a:solidFill>
            <a:srgbClr val="00F900"/>
          </a:solidFill>
          <a:ln w="12700">
            <a:miter lim="400000"/>
          </a:ln>
        </p:spPr>
        <p:txBody>
          <a:bodyPr tIns="91439" bIns="91439" anchor="ctr"/>
          <a:lstStyle/>
          <a:p>
            <a:pPr/>
          </a:p>
        </p:txBody>
      </p:sp>
      <p:sp>
        <p:nvSpPr>
          <p:cNvPr id="1375" name="Rectangle"/>
          <p:cNvSpPr/>
          <p:nvPr/>
        </p:nvSpPr>
        <p:spPr>
          <a:xfrm>
            <a:off x="317500" y="5503463"/>
            <a:ext cx="11725279" cy="635001"/>
          </a:xfrm>
          <a:prstGeom prst="rect">
            <a:avLst/>
          </a:prstGeom>
          <a:solidFill>
            <a:srgbClr val="00F900"/>
          </a:solidFill>
          <a:ln w="12700">
            <a:miter lim="400000"/>
          </a:ln>
        </p:spPr>
        <p:txBody>
          <a:bodyPr tIns="91439" bIns="91439" anchor="ctr"/>
          <a:lstStyle/>
          <a:p>
            <a:pPr/>
          </a:p>
        </p:txBody>
      </p:sp>
      <p:sp>
        <p:nvSpPr>
          <p:cNvPr id="1376" name="Adding Partially Mutated Checks"/>
          <p:cNvSpPr/>
          <p:nvPr>
            <p:ph type="title"/>
          </p:nvPr>
        </p:nvSpPr>
        <p:spPr>
          <a:prstGeom prst="rect">
            <a:avLst/>
          </a:prstGeom>
        </p:spPr>
        <p:txBody>
          <a:bodyPr/>
          <a:lstStyle/>
          <a:p>
            <a:pPr/>
            <a:r>
              <a:t>Adding Partially Mutated Checks</a:t>
            </a:r>
          </a:p>
        </p:txBody>
      </p:sp>
      <p:sp>
        <p:nvSpPr>
          <p:cNvPr id="1377" name="template &lt;class T, class U&gt; class zip_vector {…"/>
          <p:cNvSpPr/>
          <p:nvPr>
            <p:ph type="body" idx="1"/>
          </p:nvPr>
        </p:nvSpPr>
        <p:spPr>
          <a:prstGeom prst="rect">
            <a:avLst/>
          </a:prstGeom>
        </p:spPr>
        <p:txBody>
          <a:bodyPr numCol="2" spcCol="1151890"/>
          <a:lstStyle/>
          <a:p>
            <a:pPr lvl="4"/>
            <a:r>
              <a:t>template &lt;class T, class U&gt;</a:t>
            </a:r>
            <a:br/>
            <a:r>
              <a:t>class zip_vector {</a:t>
            </a:r>
          </a:p>
          <a:p>
            <a:pPr lvl="4"/>
            <a:r>
              <a:t>  vector&lt;T&gt; _first;</a:t>
            </a:r>
            <a:br/>
            <a:r>
              <a:t>  vector&lt;U&gt; _second;</a:t>
            </a:r>
          </a:p>
          <a:p>
            <a:pPr lvl="4"/>
            <a:r>
              <a:t>  bool partially_mutated{false};</a:t>
            </a:r>
          </a:p>
          <a:p>
            <a:pPr lvl="4"/>
            <a:r>
              <a:t>public:</a:t>
            </a:r>
          </a:p>
          <a:p>
            <a:pPr lvl="4"/>
            <a:r>
              <a:t>  zip_vector(const zip_vector&amp; a)</a:t>
            </a:r>
          </a:p>
          <a:p>
            <a:pPr lvl="4"/>
            <a:r>
              <a:t>    pre { !a.partially_mutated } = default;</a:t>
            </a:r>
          </a:p>
          <a:p>
            <a:pPr lvl="4"/>
            <a:r>
              <a:t>  zip_vector(zip_vector&amp;&amp; a) noexcept</a:t>
            </a:r>
          </a:p>
          <a:p>
            <a:pPr lvl="4"/>
            <a:r>
              <a:t>    pre { !a.partially_mutated } = default;</a:t>
            </a:r>
          </a:p>
          <a:p>
            <a:pPr lvl="4"/>
            <a:r>
              <a:t>  zip_vector&amp; operator=(const zip_vector&amp; a)</a:t>
            </a:r>
          </a:p>
          <a:p>
            <a:pPr lvl="4"/>
            <a:r>
              <a:t>    pre { !a.partially_mutated } = default;</a:t>
            </a:r>
          </a:p>
          <a:p>
            <a:pPr lvl="4"/>
            <a:r>
              <a:t>  zip_vector(zip_vector&amp;&amp; a) noexcept</a:t>
            </a:r>
          </a:p>
          <a:p>
            <a:pPr lvl="4"/>
            <a:r>
              <a:t>    pre { !a.partially_mutated } = default;</a:t>
            </a:r>
          </a:p>
          <a:p>
            <a:pPr lvl="4"/>
            <a:r>
              <a:t>  ~zip_vector() = default;</a:t>
            </a:r>
          </a:p>
          <a:p>
            <a:pPr lvl="4"/>
            <a:r>
              <a:t>  const vector&lt;T&gt;&amp; first() const</a:t>
            </a:r>
          </a:p>
          <a:p>
            <a:pPr lvl="4"/>
            <a:r>
              <a:t>    pre { !partially_mutated };</a:t>
            </a:r>
          </a:p>
          <a:p>
            <a:pPr lvl="4"/>
            <a:r>
              <a:t>  const vector&lt;U&gt;&amp; second() const</a:t>
            </a:r>
          </a:p>
          <a:p>
            <a:pPr lvl="4"/>
            <a:r>
              <a:t>    pre { !partially_mutated };</a:t>
            </a:r>
          </a:p>
          <a:p>
            <a:pPr lvl="4"/>
            <a:r>
              <a:t>  size_t size() const</a:t>
            </a:r>
          </a:p>
          <a:p>
            <a:pPr lvl="4"/>
            <a:r>
              <a:t>    pre { !partially_mutated };</a:t>
            </a:r>
          </a:p>
          <a:p>
            <a:pPr lvl="4"/>
            <a:r>
              <a:t>  bool empty() const</a:t>
            </a:r>
          </a:p>
          <a:p>
            <a:pPr lvl="4"/>
            <a:r>
              <a:t>    pre { !partially_mutated };</a:t>
            </a:r>
          </a:p>
          <a:p>
            <a:pPr lvl="4"/>
            <a:r>
              <a:t>  ...</a:t>
            </a:r>
          </a:p>
        </p:txBody>
      </p:sp>
      <p:sp>
        <p:nvSpPr>
          <p:cNvPr id="1378"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2" name="Rectangle"/>
          <p:cNvSpPr/>
          <p:nvPr/>
        </p:nvSpPr>
        <p:spPr>
          <a:xfrm>
            <a:off x="317500" y="4233463"/>
            <a:ext cx="19050000" cy="635001"/>
          </a:xfrm>
          <a:prstGeom prst="rect">
            <a:avLst/>
          </a:prstGeom>
          <a:solidFill>
            <a:srgbClr val="00F900"/>
          </a:solidFill>
          <a:ln w="12700">
            <a:miter lim="400000"/>
          </a:ln>
        </p:spPr>
        <p:txBody>
          <a:bodyPr tIns="91439" bIns="91439" anchor="ctr"/>
          <a:lstStyle/>
          <a:p>
            <a:pPr/>
          </a:p>
        </p:txBody>
      </p:sp>
      <p:sp>
        <p:nvSpPr>
          <p:cNvPr id="1383" name="Rectangle"/>
          <p:cNvSpPr/>
          <p:nvPr/>
        </p:nvSpPr>
        <p:spPr>
          <a:xfrm>
            <a:off x="317500" y="5503463"/>
            <a:ext cx="19050000" cy="635001"/>
          </a:xfrm>
          <a:prstGeom prst="rect">
            <a:avLst/>
          </a:prstGeom>
          <a:solidFill>
            <a:srgbClr val="00F900"/>
          </a:solidFill>
          <a:ln w="12700">
            <a:miter lim="400000"/>
          </a:ln>
        </p:spPr>
        <p:txBody>
          <a:bodyPr tIns="91439" bIns="91439" anchor="ctr"/>
          <a:lstStyle/>
          <a:p>
            <a:pPr/>
          </a:p>
        </p:txBody>
      </p:sp>
      <p:sp>
        <p:nvSpPr>
          <p:cNvPr id="1384" name="Inspect Try Blocks"/>
          <p:cNvSpPr/>
          <p:nvPr>
            <p:ph type="title"/>
          </p:nvPr>
        </p:nvSpPr>
        <p:spPr>
          <a:prstGeom prst="rect">
            <a:avLst/>
          </a:prstGeom>
        </p:spPr>
        <p:txBody>
          <a:bodyPr/>
          <a:lstStyle/>
          <a:p>
            <a:pPr/>
            <a:r>
              <a:t>Inspect Try Blocks</a:t>
            </a:r>
          </a:p>
        </p:txBody>
      </p:sp>
      <p:sp>
        <p:nvSpPr>
          <p:cNvPr id="1385" name="try {…"/>
          <p:cNvSpPr/>
          <p:nvPr>
            <p:ph type="body" idx="1"/>
          </p:nvPr>
        </p:nvSpPr>
        <p:spPr>
          <a:prstGeom prst="rect">
            <a:avLst/>
          </a:prstGeom>
        </p:spPr>
        <p:txBody>
          <a:bodyPr/>
          <a:lstStyle/>
          <a:p>
            <a:pPr lvl="4"/>
          </a:p>
          <a:p>
            <a:pPr lvl="4"/>
            <a:r>
              <a:t>try {</a:t>
            </a:r>
          </a:p>
          <a:p>
            <a:pPr lvl="4"/>
            <a:r>
              <a:t>   a.push_back(e); // a is under mutation</a:t>
            </a:r>
          </a:p>
          <a:p>
            <a:pPr lvl="4"/>
            <a:r>
              <a:t>} catch (...) { }</a:t>
            </a:r>
          </a:p>
          <a:p>
            <a:pPr lvl="4"/>
            <a:r>
              <a:t>use(a); // BUG - a may be meaningless here</a:t>
            </a:r>
          </a:p>
        </p:txBody>
      </p:sp>
      <p:sp>
        <p:nvSpPr>
          <p:cNvPr id="1386" name="Slide Number"/>
          <p:cNvSpPr/>
          <p:nvPr>
            <p:ph type="sldNum" sz="quarter" idx="2"/>
          </p:nvPr>
        </p:nvSpPr>
        <p:spPr>
          <a:xfrm>
            <a:off x="11749278" y="13085861"/>
            <a:ext cx="62656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3" grpId="2"/>
      <p:bldP build="whole" bldLvl="1" animBg="1" rev="0" advAuto="0" spid="138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Design by Contract  |  Bertrand Meyer"/>
          <p:cNvSpPr/>
          <p:nvPr>
            <p:ph type="title"/>
          </p:nvPr>
        </p:nvSpPr>
        <p:spPr>
          <a:prstGeom prst="rect">
            <a:avLst/>
          </a:prstGeom>
        </p:spPr>
        <p:txBody>
          <a:bodyPr/>
          <a:lstStyle/>
          <a:p>
            <a:pPr/>
            <a:r>
              <a:t>Design by Contract  |  Bertrand Meyer</a:t>
            </a:r>
          </a:p>
        </p:txBody>
      </p:sp>
      <p:sp>
        <p:nvSpPr>
          <p:cNvPr id="481" name="“…a software system is viewed as a set of communicating components whose interaction is based on precisely defined specifications of the mutual obligations — contracts.”…"/>
          <p:cNvSpPr/>
          <p:nvPr>
            <p:ph type="body" idx="1"/>
          </p:nvPr>
        </p:nvSpPr>
        <p:spPr>
          <a:xfrm>
            <a:off x="673100" y="2794000"/>
            <a:ext cx="18904557" cy="9271000"/>
          </a:xfrm>
          <a:prstGeom prst="rect">
            <a:avLst/>
          </a:prstGeom>
        </p:spPr>
        <p:txBody>
          <a:bodyPr/>
          <a:lstStyle/>
          <a:p>
            <a:pPr>
              <a:defRPr i="1" sz="8000">
                <a:latin typeface="+mn-lt"/>
                <a:ea typeface="+mn-ea"/>
                <a:cs typeface="+mn-cs"/>
                <a:sym typeface="Adobe Clean"/>
              </a:defRPr>
            </a:pPr>
            <a:r>
              <a:t>“…a software system is viewed as a set of communicating </a:t>
            </a:r>
            <a:r>
              <a:rPr b="1"/>
              <a:t>components</a:t>
            </a:r>
            <a:r>
              <a:t> whose interaction is based on precisely defined specifications of</a:t>
            </a:r>
            <a:r>
              <a:rPr b="1"/>
              <a:t> the mutual obligations</a:t>
            </a:r>
            <a:r>
              <a:t> — contracts.”</a:t>
            </a:r>
          </a:p>
          <a:p>
            <a:pPr>
              <a:defRPr i="1" sz="4700">
                <a:latin typeface="+mn-lt"/>
                <a:ea typeface="+mn-ea"/>
                <a:cs typeface="+mn-cs"/>
                <a:sym typeface="Adobe Clean"/>
              </a:defRPr>
            </a:pPr>
          </a:p>
          <a:p>
            <a:pPr>
              <a:defRPr i="1" sz="4700">
                <a:latin typeface="+mn-lt"/>
                <a:ea typeface="+mn-ea"/>
                <a:cs typeface="+mn-cs"/>
                <a:sym typeface="Adobe Clean"/>
              </a:defRPr>
            </a:pPr>
            <a:r>
              <a:t>—Building bug-free O-O software: An Introduction to Design by Contract™</a:t>
            </a:r>
          </a:p>
          <a:p>
            <a:pPr>
              <a:defRPr i="1" sz="4700">
                <a:latin typeface="+mn-lt"/>
                <a:ea typeface="+mn-ea"/>
                <a:cs typeface="+mn-cs"/>
                <a:sym typeface="Adobe Clean"/>
              </a:defRPr>
            </a:pPr>
            <a:r>
              <a:t>https://www.eiffel.com/values/design-by-contract/introduction/</a:t>
            </a:r>
          </a:p>
        </p:txBody>
      </p:sp>
      <p:sp>
        <p:nvSpPr>
          <p:cNvPr id="482" name="Slide Number"/>
          <p:cNvSpPr/>
          <p:nvPr>
            <p:ph type="sldNum" sz="quarter" idx="2"/>
          </p:nvPr>
        </p:nvSpPr>
        <p:spPr>
          <a:xfrm>
            <a:off x="11974830" y="13085861"/>
            <a:ext cx="40101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3" name="Image" descr="Image"/>
          <p:cNvPicPr>
            <a:picLocks noChangeAspect="1"/>
          </p:cNvPicPr>
          <p:nvPr/>
        </p:nvPicPr>
        <p:blipFill>
          <a:blip r:embed="rId3">
            <a:extLst/>
          </a:blip>
          <a:srcRect l="33333" t="18878" r="33333" b="36677"/>
          <a:stretch>
            <a:fillRect/>
          </a:stretch>
        </p:blipFill>
        <p:spPr>
          <a:xfrm>
            <a:off x="19577656" y="1270000"/>
            <a:ext cx="4500430" cy="4500430"/>
          </a:xfrm>
          <a:prstGeom prst="rect">
            <a:avLst/>
          </a:prstGeom>
          <a:ln w="12700">
            <a:miter lim="400000"/>
          </a:ln>
        </p:spPr>
      </p:pic>
      <p:sp>
        <p:nvSpPr>
          <p:cNvPr id="484" name="Bertrand Meyer"/>
          <p:cNvSpPr txBox="1"/>
          <p:nvPr/>
        </p:nvSpPr>
        <p:spPr>
          <a:xfrm>
            <a:off x="20277806" y="5682312"/>
            <a:ext cx="3107487" cy="754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lstStyle>
          <a:p>
            <a:pPr/>
            <a:r>
              <a:t>Bertrand Meyer</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Rectangle"/>
          <p:cNvSpPr/>
          <p:nvPr/>
        </p:nvSpPr>
        <p:spPr>
          <a:xfrm>
            <a:off x="317500" y="4868463"/>
            <a:ext cx="19050000" cy="635001"/>
          </a:xfrm>
          <a:prstGeom prst="rect">
            <a:avLst/>
          </a:prstGeom>
          <a:solidFill>
            <a:srgbClr val="00F900"/>
          </a:solidFill>
          <a:ln w="12700">
            <a:miter lim="400000"/>
          </a:ln>
        </p:spPr>
        <p:txBody>
          <a:bodyPr tIns="91439" bIns="91439" anchor="ctr"/>
          <a:lstStyle/>
          <a:p>
            <a:pPr/>
          </a:p>
        </p:txBody>
      </p:sp>
      <p:sp>
        <p:nvSpPr>
          <p:cNvPr id="1391" name="Rectangle"/>
          <p:cNvSpPr/>
          <p:nvPr/>
        </p:nvSpPr>
        <p:spPr>
          <a:xfrm>
            <a:off x="317500" y="6773463"/>
            <a:ext cx="19050000" cy="3175001"/>
          </a:xfrm>
          <a:prstGeom prst="rect">
            <a:avLst/>
          </a:prstGeom>
          <a:solidFill>
            <a:srgbClr val="00F900"/>
          </a:solidFill>
          <a:ln w="12700">
            <a:miter lim="400000"/>
          </a:ln>
        </p:spPr>
        <p:txBody>
          <a:bodyPr tIns="91439" bIns="91439" anchor="ctr"/>
          <a:lstStyle/>
          <a:p>
            <a:pPr/>
          </a:p>
        </p:txBody>
      </p:sp>
      <p:sp>
        <p:nvSpPr>
          <p:cNvPr id="1392" name="# upshot for insert"/>
          <p:cNvSpPr/>
          <p:nvPr>
            <p:ph type="title"/>
          </p:nvPr>
        </p:nvSpPr>
        <p:spPr>
          <a:prstGeom prst="rect">
            <a:avLst/>
          </a:prstGeom>
        </p:spPr>
        <p:txBody>
          <a:bodyPr/>
          <a:lstStyle/>
          <a:p>
            <a:pPr/>
            <a:r>
              <a:t># upshot for insert</a:t>
            </a:r>
          </a:p>
        </p:txBody>
      </p:sp>
      <p:sp>
        <p:nvSpPr>
          <p:cNvPr id="1393" name="void insert(size_t p, const pair&lt;T, U&gt;&amp; e)…"/>
          <p:cNvSpPr/>
          <p:nvPr>
            <p:ph type="body" idx="1"/>
          </p:nvPr>
        </p:nvSpPr>
        <p:spPr>
          <a:prstGeom prst="rect">
            <a:avLst/>
          </a:prstGeom>
        </p:spPr>
        <p:txBody>
          <a:bodyPr/>
          <a:lstStyle/>
          <a:p>
            <a:pPr lvl="4"/>
            <a:r>
              <a:t>  void insert(size_t p, const pair&lt;T, U&gt;&amp; e)</a:t>
            </a:r>
          </a:p>
          <a:p>
            <a:pPr lvl="4"/>
            <a:r>
              <a:t>    ... </a:t>
            </a:r>
            <a:r>
              <a:rPr>
                <a:solidFill>
                  <a:srgbClr val="A7A7A7"/>
                </a:solidFill>
              </a:rPr>
              <a:t>// Contracts</a:t>
            </a:r>
          </a:p>
          <a:p>
            <a:pPr lvl="4"/>
            <a:r>
              <a:t>  {</a:t>
            </a:r>
          </a:p>
          <a:p>
            <a:pPr lvl="4"/>
            <a:r>
              <a:t>    try {</a:t>
            </a:r>
          </a:p>
          <a:p>
            <a:pPr lvl="4"/>
            <a:r>
              <a:t>      _first.insert(begin(_first) +</a:t>
            </a:r>
            <a:r>
              <a:rPr>
                <a:solidFill>
                  <a:srgbClr val="000000">
                    <a:alpha val="0"/>
                  </a:srgbClr>
                </a:solidFill>
              </a:rPr>
              <a:t>$</a:t>
            </a:r>
            <a:r>
              <a:t>p, e.first);</a:t>
            </a:r>
          </a:p>
          <a:p>
            <a:pPr lvl="4"/>
            <a:r>
              <a:t>      _second.insert(begin(_second) + p, e.second);</a:t>
            </a:r>
          </a:p>
          <a:p>
            <a:pPr lvl="4"/>
            <a:r>
              <a:t>    } catch (...) {</a:t>
            </a:r>
          </a:p>
          <a:p>
            <a:pPr lvl="4"/>
            <a:r>
              <a:t>      _first.clear();</a:t>
            </a:r>
          </a:p>
          <a:p>
            <a:pPr lvl="4"/>
            <a:r>
              <a:t>      _second.clear();</a:t>
            </a:r>
          </a:p>
          <a:p>
            <a:pPr lvl="4"/>
            <a:r>
              <a:t>      throw;</a:t>
            </a:r>
          </a:p>
          <a:p>
            <a:pPr lvl="4"/>
            <a:r>
              <a:t>    }</a:t>
            </a:r>
          </a:p>
          <a:p>
            <a:pPr lvl="4"/>
            <a:r>
              <a:t>  }</a:t>
            </a:r>
            <a:r>
              <a:rPr>
                <a:solidFill>
                  <a:srgbClr val="000000">
                    <a:alpha val="0"/>
                  </a:srgbClr>
                </a:solidFill>
              </a:rPr>
              <a:t>$</a:t>
            </a:r>
          </a:p>
        </p:txBody>
      </p:sp>
      <p:sp>
        <p:nvSpPr>
          <p:cNvPr id="1394" name="Slide Number"/>
          <p:cNvSpPr/>
          <p:nvPr>
            <p:ph type="sldNum" sz="quarter" idx="2"/>
          </p:nvPr>
        </p:nvSpPr>
        <p:spPr>
          <a:xfrm>
            <a:off x="11742267" y="13085861"/>
            <a:ext cx="633579"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8" name="# upshot for insert"/>
          <p:cNvSpPr/>
          <p:nvPr>
            <p:ph type="title"/>
          </p:nvPr>
        </p:nvSpPr>
        <p:spPr>
          <a:prstGeom prst="rect">
            <a:avLst/>
          </a:prstGeom>
        </p:spPr>
        <p:txBody>
          <a:bodyPr/>
          <a:lstStyle/>
          <a:p>
            <a:pPr/>
            <a:r>
              <a:t># upshot for insert</a:t>
            </a:r>
          </a:p>
        </p:txBody>
      </p:sp>
      <p:sp>
        <p:nvSpPr>
          <p:cNvPr id="1399" name="void insert(size_t p, const pair&lt;T, U&gt;&amp; e)…"/>
          <p:cNvSpPr/>
          <p:nvPr>
            <p:ph type="body" idx="1"/>
          </p:nvPr>
        </p:nvSpPr>
        <p:spPr>
          <a:prstGeom prst="rect">
            <a:avLst/>
          </a:prstGeom>
        </p:spPr>
        <p:txBody>
          <a:bodyPr/>
          <a:lstStyle/>
          <a:p>
            <a:pPr lvl="4"/>
            <a:r>
              <a:t>  void insert(size_t p, const pair&lt;T, U&gt;&amp; e)</a:t>
            </a:r>
          </a:p>
          <a:p>
            <a:pPr lvl="4"/>
            <a:r>
              <a:t>    ... </a:t>
            </a:r>
            <a:r>
              <a:rPr>
                <a:solidFill>
                  <a:srgbClr val="A7A7A7"/>
                </a:solidFill>
              </a:rPr>
              <a:t>// Contracts</a:t>
            </a:r>
          </a:p>
          <a:p>
            <a:pPr lvl="4"/>
            <a:r>
              <a:t>  {</a:t>
            </a:r>
          </a:p>
          <a:p>
            <a:pPr lvl="4"/>
            <a:r>
              <a:t>    _first.insert(begin(_first) +</a:t>
            </a:r>
            <a:r>
              <a:rPr>
                <a:solidFill>
                  <a:srgbClr val="000000">
                    <a:alpha val="0"/>
                  </a:srgbClr>
                </a:solidFill>
              </a:rPr>
              <a:t>$</a:t>
            </a:r>
            <a:r>
              <a:t>p, e.first);</a:t>
            </a:r>
          </a:p>
          <a:p>
            <a:pPr lvl="4"/>
            <a:r>
              <a:t>    _second.insert(begin(_second) + p, e.second);</a:t>
            </a:r>
          </a:p>
          <a:p>
            <a:pPr lvl="4"/>
            <a:r>
              <a:t>  }</a:t>
            </a:r>
            <a:r>
              <a:rPr>
                <a:solidFill>
                  <a:srgbClr val="000000">
                    <a:alpha val="0"/>
                  </a:srgbClr>
                </a:solidFill>
              </a:rPr>
              <a:t>$</a:t>
            </a:r>
          </a:p>
        </p:txBody>
      </p:sp>
      <p:sp>
        <p:nvSpPr>
          <p:cNvPr id="1400" name="Slide Number"/>
          <p:cNvSpPr/>
          <p:nvPr>
            <p:ph type="sldNum" sz="quarter" idx="2"/>
          </p:nvPr>
        </p:nvSpPr>
        <p:spPr>
          <a:xfrm>
            <a:off x="11808104" y="13085861"/>
            <a:ext cx="56774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Where try/catch remains"/>
          <p:cNvSpPr/>
          <p:nvPr>
            <p:ph type="title"/>
          </p:nvPr>
        </p:nvSpPr>
        <p:spPr>
          <a:prstGeom prst="rect">
            <a:avLst/>
          </a:prstGeom>
        </p:spPr>
        <p:txBody>
          <a:bodyPr/>
          <a:lstStyle/>
          <a:p>
            <a:pPr/>
            <a:r>
              <a:t>Where try/catch remains</a:t>
            </a:r>
          </a:p>
        </p:txBody>
      </p:sp>
      <p:sp>
        <p:nvSpPr>
          <p:cNvPr id="1405" name="To clean up unmanaged resources…"/>
          <p:cNvSpPr/>
          <p:nvPr>
            <p:ph type="body" idx="1"/>
          </p:nvPr>
        </p:nvSpPr>
        <p:spPr>
          <a:prstGeom prst="rect">
            <a:avLst/>
          </a:prstGeom>
        </p:spPr>
        <p:txBody>
          <a:bodyPr/>
          <a:lstStyle/>
          <a:p>
            <a:pPr/>
            <a:r>
              <a:t>To clean up unmanaged resources</a:t>
            </a:r>
          </a:p>
          <a:p>
            <a:pPr/>
            <a:r>
              <a:t>To report the error and recover</a:t>
            </a:r>
          </a:p>
          <a:p>
            <a:pPr/>
            <a:r>
              <a:t>Unless the type has all default destruction and assignment operators,</a:t>
            </a:r>
            <a:br/>
            <a:r>
              <a:t>    we may need  to catch in non-const member functions to ensure the object is discardable</a:t>
            </a:r>
          </a:p>
          <a:p>
            <a:pPr/>
            <a:r>
              <a:t>To provide a strong guarantee</a:t>
            </a:r>
          </a:p>
          <a:p>
            <a:pPr/>
          </a:p>
        </p:txBody>
      </p:sp>
      <p:sp>
        <p:nvSpPr>
          <p:cNvPr id="1406" name="Slide Number"/>
          <p:cNvSpPr/>
          <p:nvPr>
            <p:ph type="sldNum" sz="quarter" idx="2"/>
          </p:nvPr>
        </p:nvSpPr>
        <p:spPr>
          <a:xfrm>
            <a:off x="11872722" y="13085861"/>
            <a:ext cx="50312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zip_vector  |  push_back discardable"/>
          <p:cNvSpPr/>
          <p:nvPr>
            <p:ph type="title"/>
          </p:nvPr>
        </p:nvSpPr>
        <p:spPr>
          <a:prstGeom prst="rect">
            <a:avLst/>
          </a:prstGeom>
        </p:spPr>
        <p:txBody>
          <a:bodyPr/>
          <a:lstStyle/>
          <a:p>
            <a:pPr/>
            <a:r>
              <a:t>zip_vector  |  push_back discardable</a:t>
            </a:r>
          </a:p>
        </p:txBody>
      </p:sp>
      <p:sp>
        <p:nvSpPr>
          <p:cNvPr id="1411" name="void push_back(const pair&lt;T, U&gt;&amp; e)…"/>
          <p:cNvSpPr/>
          <p:nvPr>
            <p:ph type="body" idx="1"/>
          </p:nvPr>
        </p:nvSpPr>
        <p:spPr>
          <a:prstGeom prst="rect">
            <a:avLst/>
          </a:prstGeom>
        </p:spPr>
        <p:txBody>
          <a:bodyPr/>
          <a:lstStyle/>
          <a:p>
            <a:pPr lvl="4"/>
            <a:r>
              <a:t>  void push_back(const pair&lt;T, U&gt;&amp; e)</a:t>
            </a:r>
          </a:p>
          <a:p>
            <a:pPr lvl="4"/>
            <a:r>
              <a:t>    ... </a:t>
            </a:r>
            <a:r>
              <a:rPr>
                <a:solidFill>
                  <a:srgbClr val="A7A7A7"/>
                </a:solidFill>
              </a:rPr>
              <a:t>// Contracts</a:t>
            </a:r>
          </a:p>
          <a:p>
            <a:pPr lvl="4"/>
            <a:r>
              <a:t>  {</a:t>
            </a:r>
          </a:p>
          <a:p>
            <a:pPr lvl="4"/>
            <a:r>
              <a:t>    _first.push_back(e.first);</a:t>
            </a:r>
          </a:p>
          <a:p>
            <a:pPr lvl="4"/>
            <a:r>
              <a:t>    _second.push_back(e.second);</a:t>
            </a:r>
          </a:p>
          <a:p>
            <a:pPr lvl="4"/>
            <a:r>
              <a:t>  }</a:t>
            </a:r>
          </a:p>
        </p:txBody>
      </p:sp>
      <p:sp>
        <p:nvSpPr>
          <p:cNvPr id="1412" name="Slide Number"/>
          <p:cNvSpPr/>
          <p:nvPr>
            <p:ph type="sldNum" sz="quarter" idx="2"/>
          </p:nvPr>
        </p:nvSpPr>
        <p:spPr>
          <a:xfrm>
            <a:off x="11823954" y="13085861"/>
            <a:ext cx="5518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Three useful guarantees regarding errors"/>
          <p:cNvSpPr/>
          <p:nvPr>
            <p:ph type="title"/>
          </p:nvPr>
        </p:nvSpPr>
        <p:spPr>
          <a:prstGeom prst="rect">
            <a:avLst/>
          </a:prstGeom>
        </p:spPr>
        <p:txBody>
          <a:bodyPr/>
          <a:lstStyle/>
          <a:p>
            <a:pPr/>
            <a:r>
              <a:t>Three useful guarantees regarding errors</a:t>
            </a:r>
          </a:p>
        </p:txBody>
      </p:sp>
      <p:sp>
        <p:nvSpPr>
          <p:cNvPr id="1417" name="The nothrow guarantee: no errors can occur.…"/>
          <p:cNvSpPr/>
          <p:nvPr>
            <p:ph type="body" idx="1"/>
          </p:nvPr>
        </p:nvSpPr>
        <p:spPr>
          <a:prstGeom prst="rect">
            <a:avLst/>
          </a:prstGeom>
        </p:spPr>
        <p:txBody>
          <a:bodyPr/>
          <a:lstStyle/>
          <a:p>
            <a:pPr>
              <a:defRPr b="1">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p:txBody>
      </p:sp>
      <p:sp>
        <p:nvSpPr>
          <p:cNvPr id="1418" name="Slide Number"/>
          <p:cNvSpPr/>
          <p:nvPr>
            <p:ph type="sldNum" sz="quarter" idx="2"/>
          </p:nvPr>
        </p:nvSpPr>
        <p:spPr>
          <a:xfrm>
            <a:off x="11822734" y="13085861"/>
            <a:ext cx="55311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2" name="Three useful guarantees regarding errors"/>
          <p:cNvSpPr/>
          <p:nvPr>
            <p:ph type="title"/>
          </p:nvPr>
        </p:nvSpPr>
        <p:spPr>
          <a:prstGeom prst="rect">
            <a:avLst/>
          </a:prstGeom>
        </p:spPr>
        <p:txBody>
          <a:bodyPr/>
          <a:lstStyle/>
          <a:p>
            <a:pPr/>
            <a:r>
              <a:t>Three useful guarantees regarding errors</a:t>
            </a:r>
          </a:p>
        </p:txBody>
      </p:sp>
      <p:sp>
        <p:nvSpPr>
          <p:cNvPr id="1423" name="The nothrow guarantee: no errors can occur.…"/>
          <p:cNvSpPr/>
          <p:nvPr>
            <p:ph type="body" idx="1"/>
          </p:nvPr>
        </p:nvSpPr>
        <p:spPr>
          <a:prstGeom prst="rect">
            <a:avLst/>
          </a:prstGeom>
        </p:spPr>
        <p:txBody>
          <a:bodyPr/>
          <a:lstStyle/>
          <a:p>
            <a:pPr>
              <a:defRPr b="1">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minimal guarantee:</a:t>
            </a:r>
            <a:r>
              <a:rPr b="0">
                <a:latin typeface="Adobe Clean SemiLight"/>
                <a:ea typeface="Adobe Clean SemiLight"/>
                <a:cs typeface="Adobe Clean SemiLight"/>
                <a:sym typeface="Adobe Clean SemiLight"/>
              </a:rPr>
              <a:t> if an error occurs, the object is discardable, and no resources leak.</a:t>
            </a:r>
            <a:endParaRPr b="0">
              <a:latin typeface="Adobe Clean SemiLight"/>
              <a:ea typeface="Adobe Clean SemiLight"/>
              <a:cs typeface="Adobe Clean SemiLight"/>
              <a:sym typeface="Adobe Clean SemiLight"/>
            </a:endParaRPr>
          </a:p>
        </p:txBody>
      </p:sp>
      <p:sp>
        <p:nvSpPr>
          <p:cNvPr id="1424" name="Slide Number"/>
          <p:cNvSpPr/>
          <p:nvPr>
            <p:ph type="sldNum" sz="quarter" idx="2"/>
          </p:nvPr>
        </p:nvSpPr>
        <p:spPr>
          <a:xfrm>
            <a:off x="11812981" y="13085861"/>
            <a:ext cx="56286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wipe dir="r"/>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8" name="Code &gt; Documentation"/>
          <p:cNvSpPr txBox="1"/>
          <p:nvPr>
            <p:ph type="title"/>
          </p:nvPr>
        </p:nvSpPr>
        <p:spPr>
          <a:prstGeom prst="rect">
            <a:avLst/>
          </a:prstGeom>
        </p:spPr>
        <p:txBody>
          <a:bodyPr/>
          <a:lstStyle/>
          <a:p>
            <a:pPr/>
            <a:r>
              <a:t>Code &gt; Documentation</a:t>
            </a:r>
          </a:p>
        </p:txBody>
      </p:sp>
      <p:sp>
        <p:nvSpPr>
          <p:cNvPr id="1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33" name="zip_vector Declaration"/>
          <p:cNvSpPr/>
          <p:nvPr>
            <p:ph type="title"/>
          </p:nvPr>
        </p:nvSpPr>
        <p:spPr>
          <a:prstGeom prst="rect">
            <a:avLst/>
          </a:prstGeom>
        </p:spPr>
        <p:txBody>
          <a:bodyPr/>
          <a:lstStyle/>
          <a:p>
            <a:pPr/>
            <a:r>
              <a:t>zip_vector Declaration</a:t>
            </a:r>
          </a:p>
        </p:txBody>
      </p:sp>
      <p:sp>
        <p:nvSpPr>
          <p:cNvPr id="1434"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public:</a:t>
            </a:r>
          </a:p>
          <a:p>
            <a:pPr lvl="4"/>
            <a:r>
              <a:t>  invariant { size(first()) == size(second()) }</a:t>
            </a:r>
          </a:p>
        </p:txBody>
      </p:sp>
      <p:sp>
        <p:nvSpPr>
          <p:cNvPr id="1435"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Contracts  |  The Reckoning"/>
          <p:cNvSpPr/>
          <p:nvPr>
            <p:ph type="title"/>
          </p:nvPr>
        </p:nvSpPr>
        <p:spPr>
          <a:prstGeom prst="rect">
            <a:avLst/>
          </a:prstGeom>
        </p:spPr>
        <p:txBody>
          <a:bodyPr/>
          <a:lstStyle/>
          <a:p>
            <a:pPr/>
            <a:r>
              <a:t>Contracts  |  The Reckoning</a:t>
            </a:r>
          </a:p>
        </p:txBody>
      </p:sp>
      <p:sp>
        <p:nvSpPr>
          <p:cNvPr id="1440" name="Slide Number"/>
          <p:cNvSpPr/>
          <p:nvPr>
            <p:ph type="sldNum" sz="quarter" idx="2"/>
          </p:nvPr>
        </p:nvSpPr>
        <p:spPr>
          <a:xfrm>
            <a:off x="11808714" y="13085861"/>
            <a:ext cx="56713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1" name="template &lt;class T, class U&gt;…"/>
          <p:cNvSpPr/>
          <p:nvPr>
            <p:ph type="body" idx="1"/>
          </p:nvPr>
        </p:nvSpPr>
        <p:spPr>
          <a:prstGeom prst="rect">
            <a:avLst/>
          </a:prstGeom>
        </p:spPr>
        <p:txBody>
          <a:bodyPr numCol="2" spcCol="255975"/>
          <a:lstStyle/>
          <a:p>
            <a:pPr lvl="4">
              <a:lnSpc>
                <a:spcPct val="120000"/>
              </a:lnSpc>
              <a:defRPr spc="-19" sz="2000"/>
            </a:pPr>
            <a:r>
              <a:t>template &lt;class T, class U&gt;</a:t>
            </a:r>
          </a:p>
          <a:p>
            <a:pPr lvl="4">
              <a:lnSpc>
                <a:spcPct val="120000"/>
              </a:lnSpc>
              <a:defRPr spc="-19" sz="2000"/>
            </a:pPr>
            <a:r>
              <a:t>  requires copyable&lt;T&gt; &amp;&amp; assignable&lt;T&gt; &amp;&amp; copyable&lt;U&gt; &amp;&amp; assignable&lt;U&gt;</a:t>
            </a:r>
            <a:br/>
            <a:r>
              <a:rPr b="1"/>
              <a:t>class zip_vector</a:t>
            </a:r>
            <a:r>
              <a:t> {</a:t>
            </a:r>
          </a:p>
          <a:p>
            <a:pPr lvl="4">
              <a:lnSpc>
                <a:spcPct val="120000"/>
              </a:lnSpc>
              <a:defRPr spc="-19" sz="2000"/>
            </a:pPr>
            <a:r>
              <a:t>public:</a:t>
            </a:r>
          </a:p>
          <a:p>
            <a:pPr lvl="4">
              <a:lnSpc>
                <a:spcPct val="120000"/>
              </a:lnSpc>
              <a:defRPr b="1" spc="-19" sz="2000"/>
            </a:pPr>
            <a:r>
              <a:t>  const vector&lt;T&gt;&amp; first() const</a:t>
            </a:r>
          </a:p>
          <a:p>
            <a:pPr lvl="4">
              <a:lnSpc>
                <a:spcPct val="120000"/>
              </a:lnSpc>
              <a:defRPr spc="-19" sz="2000"/>
            </a:pPr>
            <a:r>
              <a:t>    post (r){ !testing || equal(*this, r,</a:t>
            </a:r>
          </a:p>
          <a:p>
            <a:pPr lvl="4">
              <a:lnSpc>
                <a:spcPct val="120000"/>
              </a:lnSpc>
              <a:defRPr spc="-19" sz="2000"/>
            </a:pPr>
            <a:r>
              <a:t>        [](const auto&amp; a, const auto&amp; b){</a:t>
            </a:r>
          </a:p>
          <a:p>
            <a:pPr lvl="4">
              <a:lnSpc>
                <a:spcPct val="120000"/>
              </a:lnSpc>
              <a:defRPr spc="-19" sz="2000"/>
            </a:pPr>
            <a:r>
              <a:t>          return &amp;a.first == &amp;b;</a:t>
            </a:r>
          </a:p>
          <a:p>
            <a:pPr lvl="4">
              <a:lnSpc>
                <a:spcPct val="120000"/>
              </a:lnSpc>
              <a:defRPr spc="-19" sz="2000"/>
            </a:pPr>
            <a:r>
              <a:t>         }) };</a:t>
            </a:r>
          </a:p>
          <a:p>
            <a:pPr lvl="4">
              <a:lnSpc>
                <a:spcPct val="120000"/>
              </a:lnSpc>
              <a:defRPr b="1" spc="-19" sz="2000"/>
            </a:pPr>
            <a:r>
              <a:t>  const vector&lt;U&gt;&amp; second() const</a:t>
            </a:r>
          </a:p>
          <a:p>
            <a:pPr lvl="4">
              <a:lnSpc>
                <a:spcPct val="120000"/>
              </a:lnSpc>
              <a:defRPr spc="-19" sz="2000"/>
            </a:pPr>
            <a:r>
              <a:t>    post (r){ !testing || equal(*this, r,</a:t>
            </a:r>
          </a:p>
          <a:p>
            <a:pPr lvl="4">
              <a:lnSpc>
                <a:spcPct val="120000"/>
              </a:lnSpc>
              <a:defRPr spc="-19" sz="2000"/>
            </a:pPr>
            <a:r>
              <a:t>        [](const auto&amp; a, const auto &amp; b){</a:t>
            </a:r>
          </a:p>
          <a:p>
            <a:pPr lvl="4">
              <a:lnSpc>
                <a:spcPct val="120000"/>
              </a:lnSpc>
              <a:defRPr spc="-19" sz="2000"/>
            </a:pPr>
            <a:r>
              <a:t>          return &amp;second == &amp;b;</a:t>
            </a:r>
          </a:p>
          <a:p>
            <a:pPr lvl="4">
              <a:lnSpc>
                <a:spcPct val="120000"/>
              </a:lnSpc>
              <a:defRPr spc="-19" sz="2000"/>
            </a:pPr>
            <a:r>
              <a:t>        }) };</a:t>
            </a:r>
          </a:p>
          <a:p>
            <a:pPr lvl="4">
              <a:lnSpc>
                <a:spcPct val="120000"/>
              </a:lnSpc>
              <a:defRPr spc="-19" sz="2000"/>
            </a:pPr>
          </a:p>
          <a:p>
            <a:pPr lvl="4">
              <a:lnSpc>
                <a:spcPct val="120000"/>
              </a:lnSpc>
              <a:defRPr b="1" spc="-19" sz="2000"/>
            </a:pPr>
            <a:r>
              <a:t>  invariant { size(first()) == size(second()) }</a:t>
            </a:r>
          </a:p>
          <a:p>
            <a:pPr lvl="4">
              <a:lnSpc>
                <a:spcPct val="120000"/>
              </a:lnSpc>
              <a:defRPr spc="-19" sz="2000"/>
            </a:pPr>
          </a:p>
          <a:p>
            <a:pPr lvl="4">
              <a:lnSpc>
                <a:spcPct val="120000"/>
              </a:lnSpc>
              <a:defRPr b="1" spc="-19" sz="2000"/>
            </a:pPr>
            <a:r>
              <a:t>  size_t size() const</a:t>
            </a:r>
          </a:p>
          <a:p>
            <a:pPr lvl="4">
              <a:lnSpc>
                <a:spcPct val="120000"/>
              </a:lnSpc>
              <a:defRPr spc="-19" sz="2000"/>
            </a:pPr>
            <a:r>
              <a:t>    post (r){ r == size(first()) &amp;&amp; r == size(last()) };</a:t>
            </a:r>
          </a:p>
          <a:p>
            <a:pPr lvl="4">
              <a:lnSpc>
                <a:spcPct val="120000"/>
              </a:lnSpc>
              <a:defRPr b="1" spc="-19" sz="2000"/>
            </a:pPr>
            <a:r>
              <a:t>  bool empty() const</a:t>
            </a:r>
          </a:p>
          <a:p>
            <a:pPr lvl="4">
              <a:lnSpc>
                <a:spcPct val="120000"/>
              </a:lnSpc>
              <a:defRPr spc="-19" sz="2000"/>
            </a:pPr>
            <a:r>
              <a:t>    post (r){ r == (size() == 0) }</a:t>
            </a:r>
          </a:p>
          <a:p>
            <a:pPr lvl="4">
              <a:lnSpc>
                <a:spcPct val="120000"/>
              </a:lnSpc>
              <a:defRPr spc="-19" sz="2000"/>
            </a:pPr>
            <a:r>
              <a:t>  </a:t>
            </a:r>
          </a:p>
          <a:p>
            <a:pPr lvl="4">
              <a:lnSpc>
                <a:spcPct val="120000"/>
              </a:lnSpc>
              <a:defRPr b="1" spc="-19" sz="2000"/>
            </a:pPr>
            <a:r>
              <a:t>  void pop_back() noexcept</a:t>
            </a:r>
          </a:p>
          <a:p>
            <a:pPr lvl="4">
              <a:lnSpc>
                <a:spcPct val="120000"/>
              </a:lnSpc>
              <a:defRPr spc="-19" sz="2000"/>
            </a:pPr>
            <a:r>
              <a:t>    pre { size() &lt; 0 }</a:t>
            </a:r>
          </a:p>
          <a:p>
            <a:pPr lvl="4">
              <a:lnSpc>
                <a:spcPct val="120000"/>
              </a:lnSpc>
              <a:defRPr spc="-19" sz="2000"/>
            </a:pPr>
            <a:r>
              <a:t>    post [old_size = size()​] { size() == old_size - 1 }</a:t>
            </a:r>
          </a:p>
          <a:p>
            <a:pPr lvl="4">
              <a:lnSpc>
                <a:spcPct val="120000"/>
              </a:lnSpc>
              <a:defRPr spc="-19" sz="2000"/>
            </a:pPr>
            <a:r>
              <a:t>    post [old = *this] { !testing || equal(begin(), end(), begin(old)) };</a:t>
            </a:r>
          </a:p>
          <a:p>
            <a:pPr lvl="4">
              <a:lnSpc>
                <a:spcPct val="120000"/>
              </a:lnSpc>
              <a:defRPr spc="-19" sz="2000"/>
            </a:pPr>
            <a:r>
              <a:t>  </a:t>
            </a:r>
          </a:p>
          <a:p>
            <a:pPr lvl="4">
              <a:lnSpc>
                <a:spcPct val="120000"/>
              </a:lnSpc>
              <a:defRPr b="1" spc="-19" sz="2000"/>
            </a:pPr>
            <a:r>
              <a:t>  void push_back(const pair&lt;T, U&gt;&amp; e)</a:t>
            </a:r>
          </a:p>
          <a:p>
            <a:pPr lvl="4">
              <a:lnSpc>
                <a:spcPct val="120000"/>
              </a:lnSpc>
              <a:defRPr spc="-19" sz="2000"/>
            </a:pPr>
            <a:r>
              <a:t>    post [old_size = size()​] { size() == old_size + 1 }</a:t>
            </a:r>
          </a:p>
          <a:p>
            <a:pPr lvl="4">
              <a:lnSpc>
                <a:spcPct val="120000"/>
              </a:lnSpc>
              <a:defRPr spc="-19" sz="2000"/>
            </a:pPr>
            <a:r>
              <a:t>    post { back() == e }</a:t>
            </a:r>
          </a:p>
          <a:p>
            <a:pPr lvl="4">
              <a:lnSpc>
                <a:spcPct val="120000"/>
              </a:lnSpc>
              <a:defRPr spc="-19" sz="2000"/>
            </a:pPr>
            <a:r>
              <a:t>    post [old = *this] { !testing</a:t>
            </a:r>
          </a:p>
          <a:p>
            <a:pPr lvl="4">
              <a:lnSpc>
                <a:spcPct val="120000"/>
              </a:lnSpc>
              <a:defRPr spc="-19" sz="2000"/>
            </a:pPr>
            <a:r>
              <a:t>        || equal(begin(old), end(old), begin()) };</a:t>
            </a:r>
          </a:p>
          <a:p>
            <a:pPr lvl="4">
              <a:lnSpc>
                <a:spcPct val="120000"/>
              </a:lnSpc>
              <a:defRPr spc="-19" sz="2000"/>
            </a:pPr>
          </a:p>
          <a:p>
            <a:pPr lvl="4">
              <a:lnSpc>
                <a:spcPct val="120000"/>
              </a:lnSpc>
              <a:defRPr b="1" spc="-19" sz="2000"/>
            </a:pPr>
            <a:r>
              <a:t>  void insert(size_t p, const pair&lt;T, U&gt;&amp; e)</a:t>
            </a:r>
          </a:p>
          <a:p>
            <a:pPr lvl="4">
              <a:lnSpc>
                <a:spcPct val="120000"/>
              </a:lnSpc>
              <a:defRPr spc="-19" sz="2000"/>
            </a:pPr>
            <a:r>
              <a:t>    pre { p &lt;= size() }</a:t>
            </a:r>
          </a:p>
          <a:p>
            <a:pPr lvl="4">
              <a:lnSpc>
                <a:spcPct val="120000"/>
              </a:lnSpc>
              <a:defRPr spc="-19" sz="2000"/>
            </a:pPr>
            <a:r>
              <a:t>    post [old_size = size()​] { size() == old_size + 1 }</a:t>
            </a:r>
          </a:p>
          <a:p>
            <a:pPr lvl="4">
              <a:lnSpc>
                <a:spcPct val="120000"/>
              </a:lnSpc>
              <a:defRPr spc="-19" sz="2000"/>
            </a:pPr>
            <a:r>
              <a:t>    post { (*this)[p] == e }</a:t>
            </a:r>
          </a:p>
          <a:p>
            <a:pPr lvl="4">
              <a:lnSpc>
                <a:spcPct val="120000"/>
              </a:lnSpc>
              <a:defRPr spc="-19" sz="2000"/>
            </a:pPr>
            <a:r>
              <a:t>    post [old = *this] { !testing</a:t>
            </a:r>
          </a:p>
          <a:p>
            <a:pPr lvl="4">
              <a:lnSpc>
                <a:spcPct val="120000"/>
              </a:lnSpc>
              <a:defRPr spc="-19" sz="2000"/>
            </a:pPr>
            <a:r>
              <a:t>        || (equal(begin(), begin() + p, begin(old))</a:t>
            </a:r>
          </a:p>
          <a:p>
            <a:pPr lvl="4">
              <a:lnSpc>
                <a:spcPct val="120000"/>
              </a:lnSpc>
              <a:defRPr spc="-19" sz="2000"/>
            </a:pPr>
            <a:r>
              <a:t>        &amp;&amp; equal(begin() + p + 1, end(), begin(old) + p)) };</a:t>
            </a:r>
          </a:p>
          <a:p>
            <a:pPr lvl="4">
              <a:lnSpc>
                <a:spcPct val="120000"/>
              </a:lnSpc>
              <a:defRPr spc="-19" sz="2000"/>
            </a:pPr>
          </a:p>
          <a:p>
            <a:pPr lvl="4">
              <a:lnSpc>
                <a:spcPct val="120000"/>
              </a:lnSpc>
              <a:defRPr spc="-19" sz="2000"/>
            </a:pPr>
            <a:r>
              <a:t>  ...</a:t>
            </a:r>
          </a:p>
          <a:p>
            <a:pPr lvl="4">
              <a:lnSpc>
                <a:spcPct val="120000"/>
              </a:lnSpc>
              <a:defRPr spc="-19" sz="2000"/>
            </a:pPr>
            <a:r>
              <a:t>};</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Rectangle"/>
          <p:cNvSpPr/>
          <p:nvPr/>
        </p:nvSpPr>
        <p:spPr>
          <a:xfrm>
            <a:off x="317500" y="4233463"/>
            <a:ext cx="19050000" cy="635001"/>
          </a:xfrm>
          <a:prstGeom prst="rect">
            <a:avLst/>
          </a:prstGeom>
          <a:solidFill>
            <a:srgbClr val="00F900"/>
          </a:solidFill>
          <a:ln w="12700">
            <a:miter lim="400000"/>
          </a:ln>
          <a:extLst>
            <a:ext uri="{C572A759-6A51-4108-AA02-DFA0A04FC94B}">
              <ma14:wrappingTextBoxFlag xmlns:ma14="http://schemas.microsoft.com/office/mac/drawingml/2011/main" val="1"/>
            </a:ext>
          </a:extLst>
        </p:spPr>
        <p:txBody>
          <a:bodyPr tIns="91439" bIns="91439" anchor="ctr"/>
          <a:lstStyle/>
          <a:p>
            <a:pPr/>
            <a:r>
              <a:t>    </a:t>
            </a:r>
          </a:p>
        </p:txBody>
      </p:sp>
      <p:sp>
        <p:nvSpPr>
          <p:cNvPr id="1446" name="Contracts  |  The Reckoning"/>
          <p:cNvSpPr/>
          <p:nvPr>
            <p:ph type="title"/>
          </p:nvPr>
        </p:nvSpPr>
        <p:spPr>
          <a:prstGeom prst="rect">
            <a:avLst/>
          </a:prstGeom>
        </p:spPr>
        <p:txBody>
          <a:bodyPr/>
          <a:lstStyle/>
          <a:p>
            <a:pPr/>
            <a:r>
              <a:t>Contracts  |  The Reckoning</a:t>
            </a:r>
          </a:p>
        </p:txBody>
      </p:sp>
      <p:sp>
        <p:nvSpPr>
          <p:cNvPr id="1447" name="void push_back(const pair&lt;T, U&gt;&amp; e)…"/>
          <p:cNvSpPr/>
          <p:nvPr>
            <p:ph type="body" idx="1"/>
          </p:nvPr>
        </p:nvSpPr>
        <p:spPr>
          <a:prstGeom prst="rect">
            <a:avLst/>
          </a:prstGeom>
        </p:spPr>
        <p:txBody>
          <a:bodyPr/>
          <a:lstStyle/>
          <a:p>
            <a:pPr lvl="4"/>
            <a:r>
              <a:t>  </a:t>
            </a:r>
          </a:p>
          <a:p>
            <a:pPr lvl="4"/>
            <a:r>
              <a:t>  void push_back(const pair&lt;T, U&gt;&amp; e)</a:t>
            </a:r>
          </a:p>
          <a:p>
            <a:pPr lvl="4"/>
            <a:r>
              <a:t>    post [old_size = size()​] { size() == old_size + 1 }</a:t>
            </a:r>
          </a:p>
          <a:p>
            <a:pPr lvl="4"/>
            <a:r>
              <a:t>    post { back() == e }</a:t>
            </a:r>
          </a:p>
          <a:p>
            <a:pPr lvl="4"/>
            <a:r>
              <a:t>    post [old = *this] { !testing || equal(begin(old), end(old), begin()) };</a:t>
            </a:r>
          </a:p>
        </p:txBody>
      </p:sp>
      <p:sp>
        <p:nvSpPr>
          <p:cNvPr id="1448" name="Slide Number"/>
          <p:cNvSpPr/>
          <p:nvPr>
            <p:ph type="sldNum" sz="quarter" idx="2"/>
          </p:nvPr>
        </p:nvSpPr>
        <p:spPr>
          <a:xfrm>
            <a:off x="11834012" y="13085861"/>
            <a:ext cx="54183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45"/>
                                        </p:tgtEl>
                                        <p:attrNameLst>
                                          <p:attrName>style.visibility</p:attrName>
                                        </p:attrNameLst>
                                      </p:cBhvr>
                                      <p:to>
                                        <p:strVal val="visible"/>
                                      </p:to>
                                    </p:set>
                                    <p:animEffect filter="fade" transition="in">
                                      <p:cBhvr>
                                        <p:cTn id="7" dur="1000"/>
                                        <p:tgtEl>
                                          <p:spTgt spid="1445"/>
                                        </p:tgtEl>
                                      </p:cBhvr>
                                    </p:animEffect>
                                  </p:childTnLst>
                                </p:cTn>
                              </p:par>
                            </p:childTnLst>
                          </p:cTn>
                        </p:par>
                      </p:childTnLst>
                    </p:cTn>
                  </p:par>
                  <p:par>
                    <p:cTn id="8" fill="hold">
                      <p:stCondLst>
                        <p:cond delay="indefinite"/>
                      </p:stCondLst>
                      <p:childTnLst>
                        <p:par>
                          <p:cTn id="9" fill="hold">
                            <p:stCondLst>
                              <p:cond delay="0"/>
                            </p:stCondLst>
                            <p:childTnLst>
                              <p:par>
                                <p:cTn id="10" presetClass="path" nodeType="clickEffect" presetSubtype="0" presetID="-1" grpId="2" accel="50000" decel="50000" fill="hold">
                                  <p:stCondLst>
                                    <p:cond delay="0"/>
                                  </p:stCondLst>
                                  <p:childTnLst>
                                    <p:animMotion path="M 0.000000 0.000000 L -0.000373 0.045773" origin="layout" pathEditMode="relative">
                                      <p:cBhvr>
                                        <p:cTn id="11" dur="1000" fill="hold"/>
                                        <p:tgtEl>
                                          <p:spTgt spid="1445"/>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Class="path" nodeType="clickEffect" presetSubtype="0" presetID="-1" grpId="3" accel="50000" decel="50000" fill="hold">
                                  <p:stCondLst>
                                    <p:cond delay="0"/>
                                  </p:stCondLst>
                                  <p:childTnLst>
                                    <p:animMotion path="M -0.000373 0.045773 L 0.000955 0.092981" origin="layout" pathEditMode="relative">
                                      <p:cBhvr>
                                        <p:cTn id="15" dur="1000" fill="hold"/>
                                        <p:tgtEl>
                                          <p:spTgt spid="144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Rectangle"/>
          <p:cNvSpPr/>
          <p:nvPr/>
        </p:nvSpPr>
        <p:spPr>
          <a:xfrm>
            <a:off x="4402180" y="5321300"/>
            <a:ext cx="7202863" cy="825500"/>
          </a:xfrm>
          <a:prstGeom prst="rect">
            <a:avLst/>
          </a:prstGeom>
          <a:solidFill>
            <a:srgbClr val="00F900"/>
          </a:solidFill>
          <a:ln w="12700">
            <a:miter lim="400000"/>
          </a:ln>
        </p:spPr>
        <p:txBody>
          <a:bodyPr tIns="91439" bIns="91439" anchor="ctr"/>
          <a:lstStyle/>
          <a:p>
            <a:pPr>
              <a:defRPr sz="5000"/>
            </a:pPr>
          </a:p>
        </p:txBody>
      </p:sp>
      <p:sp>
        <p:nvSpPr>
          <p:cNvPr id="489" name="Rectangle"/>
          <p:cNvSpPr/>
          <p:nvPr/>
        </p:nvSpPr>
        <p:spPr>
          <a:xfrm>
            <a:off x="4402180" y="5321300"/>
            <a:ext cx="2197376" cy="825500"/>
          </a:xfrm>
          <a:prstGeom prst="rect">
            <a:avLst/>
          </a:prstGeom>
          <a:solidFill>
            <a:srgbClr val="00F900"/>
          </a:solidFill>
          <a:ln w="12700">
            <a:miter lim="400000"/>
          </a:ln>
        </p:spPr>
        <p:txBody>
          <a:bodyPr tIns="91439" bIns="91439" anchor="ctr"/>
          <a:lstStyle/>
          <a:p>
            <a:pPr>
              <a:defRPr sz="5000"/>
            </a:pPr>
          </a:p>
        </p:txBody>
      </p:sp>
      <p:sp>
        <p:nvSpPr>
          <p:cNvPr id="490" name="Rectangle"/>
          <p:cNvSpPr/>
          <p:nvPr/>
        </p:nvSpPr>
        <p:spPr>
          <a:xfrm>
            <a:off x="12757995" y="5321300"/>
            <a:ext cx="3844906" cy="825500"/>
          </a:xfrm>
          <a:prstGeom prst="rect">
            <a:avLst/>
          </a:prstGeom>
          <a:solidFill>
            <a:srgbClr val="00F900"/>
          </a:solidFill>
          <a:ln w="12700">
            <a:miter lim="400000"/>
          </a:ln>
        </p:spPr>
        <p:txBody>
          <a:bodyPr tIns="91439" bIns="91439" anchor="ctr"/>
          <a:lstStyle/>
          <a:p>
            <a:pPr>
              <a:defRPr b="1" sz="5000"/>
            </a:pPr>
          </a:p>
        </p:txBody>
      </p:sp>
      <p:sp>
        <p:nvSpPr>
          <p:cNvPr id="491" name="Innovation 1: Each component has a contract"/>
          <p:cNvSpPr/>
          <p:nvPr>
            <p:ph type="title"/>
          </p:nvPr>
        </p:nvSpPr>
        <p:spPr>
          <a:prstGeom prst="rect">
            <a:avLst/>
          </a:prstGeom>
        </p:spPr>
        <p:txBody>
          <a:bodyPr/>
          <a:lstStyle/>
          <a:p>
            <a:pPr/>
            <a:r>
              <a:t>Innovation 1: Each component has a contract</a:t>
            </a:r>
          </a:p>
        </p:txBody>
      </p:sp>
      <p:sp>
        <p:nvSpPr>
          <p:cNvPr id="492"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493" name="Slide Number"/>
          <p:cNvSpPr/>
          <p:nvPr>
            <p:ph type="sldNum" sz="quarter" idx="2"/>
          </p:nvPr>
        </p:nvSpPr>
        <p:spPr>
          <a:xfrm>
            <a:off x="11926062" y="13085861"/>
            <a:ext cx="44978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4" name="Text"/>
          <p:cNvSpPr/>
          <p:nvPr/>
        </p:nvSpPr>
        <p:spPr>
          <a:xfrm>
            <a:off x="12018721" y="13085861"/>
            <a:ext cx="357125"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495" name="{x &gt; 0, x &lt; INT_MAX}  y = x + 1  {y &gt; 1}"/>
          <p:cNvSpPr txBox="1"/>
          <p:nvPr/>
        </p:nvSpPr>
        <p:spPr>
          <a:xfrm>
            <a:off x="3978264" y="5126201"/>
            <a:ext cx="12806533"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&gt; 0</a:t>
            </a:r>
            <a:r>
              <a:rPr>
                <a:latin typeface="Times New Roman"/>
                <a:ea typeface="Times New Roman"/>
                <a:cs typeface="Times New Roman"/>
                <a:sym typeface="Times New Roman"/>
              </a:rPr>
              <a:t>, </a:t>
            </a:r>
            <a:r>
              <a:rPr>
                <a:latin typeface="Helvetica"/>
                <a:ea typeface="Helvetica"/>
                <a:cs typeface="Helvetica"/>
                <a:sym typeface="Helvetica"/>
              </a:rPr>
              <a:t>x &lt; INT_MAX</a:t>
            </a:r>
            <a:r>
              <a:rPr>
                <a:latin typeface="Times New Roman"/>
                <a:ea typeface="Times New Roman"/>
                <a:cs typeface="Times New Roman"/>
                <a:sym typeface="Times New Roman"/>
              </a:rPr>
              <a:t>}</a:t>
            </a:r>
            <a:r>
              <a:rPr>
                <a:latin typeface="Helvetica"/>
                <a:ea typeface="Helvetica"/>
                <a:cs typeface="Helvetica"/>
                <a:sym typeface="Helvetica"/>
              </a:rPr>
              <a:t>  y = x + 1  </a:t>
            </a:r>
            <a:r>
              <a:rPr>
                <a:latin typeface="Times New Roman"/>
                <a:ea typeface="Times New Roman"/>
                <a:cs typeface="Times New Roman"/>
                <a:sym typeface="Times New Roman"/>
              </a:rPr>
              <a:t>{</a:t>
            </a:r>
            <a:r>
              <a:rPr>
                <a:latin typeface="Helvetica"/>
                <a:ea typeface="Helvetica"/>
                <a:cs typeface="Helvetica"/>
                <a:sym typeface="Helvetica"/>
              </a:rPr>
              <a:t>y &gt; 1</a:t>
            </a:r>
            <a:r>
              <a:rPr>
                <a:latin typeface="Times New Roman"/>
                <a:ea typeface="Times New Roman"/>
                <a:cs typeface="Times New Roman"/>
                <a:sym typeface="Times New Roman"/>
              </a:rPr>
              <a:t>}</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0"/>
                                        </p:tgtEl>
                                        <p:attrNameLst>
                                          <p:attrName>style.visibility</p:attrName>
                                        </p:attrNameLst>
                                      </p:cBhvr>
                                      <p:to>
                                        <p:strVal val="visible"/>
                                      </p:to>
                                    </p:set>
                                    <p:animEffect filter="fade" transition="in">
                                      <p:cBhvr>
                                        <p:cTn id="7" dur="500"/>
                                        <p:tgtEl>
                                          <p:spTgt spid="49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89"/>
                                        </p:tgtEl>
                                        <p:attrNameLst>
                                          <p:attrName>style.visibility</p:attrName>
                                        </p:attrNameLst>
                                      </p:cBhvr>
                                      <p:to>
                                        <p:strVal val="visible"/>
                                      </p:to>
                                    </p:set>
                                    <p:animEffect filter="fade" transition="in">
                                      <p:cBhvr>
                                        <p:cTn id="12" dur="500"/>
                                        <p:tgtEl>
                                          <p:spTgt spid="48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88"/>
                                        </p:tgtEl>
                                        <p:attrNameLst>
                                          <p:attrName>style.visibility</p:attrName>
                                        </p:attrNameLst>
                                      </p:cBhvr>
                                      <p:to>
                                        <p:strVal val="visible"/>
                                      </p:to>
                                    </p:set>
                                    <p:animEffect filter="fade" transition="in">
                                      <p:cBhvr>
                                        <p:cTn id="17" dur="500"/>
                                        <p:tgtEl>
                                          <p:spTgt spid="488"/>
                                        </p:tgtEl>
                                      </p:cBhvr>
                                    </p:animEffect>
                                  </p:childTnLst>
                                </p:cTn>
                              </p:par>
                            </p:childTnLst>
                          </p:cTn>
                        </p:par>
                        <p:par>
                          <p:cTn id="18" fill="hold">
                            <p:stCondLst>
                              <p:cond delay="500"/>
                            </p:stCondLst>
                            <p:childTnLst>
                              <p:par>
                                <p:cTn id="19" presetClass="exit" nodeType="afterEffect" presetID="10" grpId="4" fill="hold">
                                  <p:stCondLst>
                                    <p:cond delay="0"/>
                                  </p:stCondLst>
                                  <p:iterate type="el" backwards="0">
                                    <p:tmAbs val="0"/>
                                  </p:iterate>
                                  <p:childTnLst>
                                    <p:animEffect filter="fade" transition="out">
                                      <p:cBhvr>
                                        <p:cTn id="20" dur="500" fill="hold"/>
                                        <p:tgtEl>
                                          <p:spTgt spid="490"/>
                                        </p:tgtEl>
                                      </p:cBhvr>
                                    </p:animEffect>
                                    <p:set>
                                      <p:cBhvr>
                                        <p:cTn id="21" fill="hold">
                                          <p:stCondLst>
                                            <p:cond delay="499"/>
                                          </p:stCondLst>
                                        </p:cTn>
                                        <p:tgtEl>
                                          <p:spTgt spid="4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4"/>
      <p:bldP build="whole" bldLvl="1" animBg="1" rev="0" advAuto="0" spid="488" grpId="3"/>
      <p:bldP build="whole" bldLvl="1" animBg="1" rev="0" advAuto="0" spid="490" grpId="1"/>
      <p:bldP build="whole" bldLvl="1" animBg="1" rev="0" advAuto="0" spid="489" grpId="2"/>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Rectangle"/>
          <p:cNvSpPr/>
          <p:nvPr/>
        </p:nvSpPr>
        <p:spPr>
          <a:xfrm>
            <a:off x="317500" y="2963463"/>
            <a:ext cx="19050000" cy="635001"/>
          </a:xfrm>
          <a:prstGeom prst="rect">
            <a:avLst/>
          </a:prstGeom>
          <a:solidFill>
            <a:srgbClr val="00F900"/>
          </a:solidFill>
          <a:ln w="12700">
            <a:miter lim="400000"/>
          </a:ln>
          <a:extLst>
            <a:ext uri="{C572A759-6A51-4108-AA02-DFA0A04FC94B}">
              <ma14:wrappingTextBoxFlag xmlns:ma14="http://schemas.microsoft.com/office/mac/drawingml/2011/main" val="1"/>
            </a:ext>
          </a:extLst>
        </p:spPr>
        <p:txBody>
          <a:bodyPr tIns="91439" bIns="91439" anchor="ctr"/>
          <a:lstStyle/>
          <a:p>
            <a:pPr/>
            <a:r>
              <a:t>    </a:t>
            </a:r>
          </a:p>
        </p:txBody>
      </p:sp>
      <p:sp>
        <p:nvSpPr>
          <p:cNvPr id="1453" name="Contracts  |  The Reckoning"/>
          <p:cNvSpPr/>
          <p:nvPr>
            <p:ph type="title"/>
          </p:nvPr>
        </p:nvSpPr>
        <p:spPr>
          <a:prstGeom prst="rect">
            <a:avLst/>
          </a:prstGeom>
        </p:spPr>
        <p:txBody>
          <a:bodyPr/>
          <a:lstStyle/>
          <a:p>
            <a:pPr/>
            <a:r>
              <a:t>Contracts  |  The Reckoning</a:t>
            </a:r>
          </a:p>
        </p:txBody>
      </p:sp>
      <p:sp>
        <p:nvSpPr>
          <p:cNvPr id="1454" name="// Appends e…"/>
          <p:cNvSpPr/>
          <p:nvPr>
            <p:ph type="body" idx="1"/>
          </p:nvPr>
        </p:nvSpPr>
        <p:spPr>
          <a:prstGeom prst="rect">
            <a:avLst/>
          </a:prstGeom>
        </p:spPr>
        <p:txBody>
          <a:bodyPr/>
          <a:lstStyle/>
          <a:p>
            <a:pPr lvl="4"/>
            <a:r>
              <a:t>  // Appends e</a:t>
            </a:r>
          </a:p>
          <a:p>
            <a:pPr lvl="4"/>
            <a:r>
              <a:t>  void push_back(const pair&lt;T, U&gt;&amp; e)</a:t>
            </a:r>
          </a:p>
          <a:p>
            <a:pPr lvl="4"/>
            <a:r>
              <a:t>    post [old_size = size()​] { size() == old_size + 1 }</a:t>
            </a:r>
          </a:p>
          <a:p>
            <a:pPr lvl="4"/>
            <a:r>
              <a:t>    post { back() == e }</a:t>
            </a:r>
          </a:p>
          <a:p>
            <a:pPr lvl="4"/>
            <a:r>
              <a:t>    post [old = *this] { !testing || equal(begin(old), end(old), begin()) };</a:t>
            </a:r>
          </a:p>
        </p:txBody>
      </p:sp>
      <p:sp>
        <p:nvSpPr>
          <p:cNvPr id="1455" name="Slide Number"/>
          <p:cNvSpPr/>
          <p:nvPr>
            <p:ph type="sldNum" sz="quarter" idx="2"/>
          </p:nvPr>
        </p:nvSpPr>
        <p:spPr>
          <a:xfrm>
            <a:off x="11814810" y="13085861"/>
            <a:ext cx="56103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092593" origin="layout" pathEditMode="relative">
                                      <p:cBhvr>
                                        <p:cTn id="6" dur="1000" fill="hold"/>
                                        <p:tgtEl>
                                          <p:spTgt spid="145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92593 L -0.000000 0.139325" origin="layout" pathEditMode="relative">
                                      <p:cBhvr>
                                        <p:cTn id="10" dur="1000" fill="hold"/>
                                        <p:tgtEl>
                                          <p:spTgt spid="145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Class="path" nodeType="clickEffect" presetSubtype="0" presetID="-1" grpId="3" accel="50000" decel="50000" fill="hold">
                                  <p:stCondLst>
                                    <p:cond delay="0"/>
                                  </p:stCondLst>
                                  <p:childTnLst>
                                    <p:animMotion path="M -0.000000 0.139325 L 0.000000 0.185621" origin="layout" pathEditMode="relative">
                                      <p:cBhvr>
                                        <p:cTn id="14" dur="1000" fill="hold"/>
                                        <p:tgtEl>
                                          <p:spTgt spid="145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9" name="Rectangle"/>
          <p:cNvSpPr/>
          <p:nvPr/>
        </p:nvSpPr>
        <p:spPr>
          <a:xfrm>
            <a:off x="17356139" y="4690663"/>
            <a:ext cx="1680073" cy="635001"/>
          </a:xfrm>
          <a:prstGeom prst="rect">
            <a:avLst/>
          </a:prstGeom>
          <a:solidFill>
            <a:srgbClr val="00F900"/>
          </a:solidFill>
          <a:ln w="12700">
            <a:miter lim="400000"/>
          </a:ln>
        </p:spPr>
        <p:txBody>
          <a:bodyPr tIns="91439" bIns="91439" anchor="ctr"/>
          <a:lstStyle/>
          <a:p>
            <a:pPr/>
          </a:p>
        </p:txBody>
      </p:sp>
      <p:sp>
        <p:nvSpPr>
          <p:cNvPr id="1460" name="Rectangle"/>
          <p:cNvSpPr/>
          <p:nvPr/>
        </p:nvSpPr>
        <p:spPr>
          <a:xfrm>
            <a:off x="20150139" y="2785663"/>
            <a:ext cx="1680073" cy="635001"/>
          </a:xfrm>
          <a:prstGeom prst="rect">
            <a:avLst/>
          </a:prstGeom>
          <a:solidFill>
            <a:srgbClr val="00F900"/>
          </a:solidFill>
          <a:ln w="12700">
            <a:miter lim="400000"/>
          </a:ln>
        </p:spPr>
        <p:txBody>
          <a:bodyPr tIns="91439" bIns="91439" anchor="ctr"/>
          <a:lstStyle/>
          <a:p>
            <a:pPr/>
          </a:p>
        </p:txBody>
      </p:sp>
      <p:sp>
        <p:nvSpPr>
          <p:cNvPr id="1461" name="Rectangle"/>
          <p:cNvSpPr/>
          <p:nvPr/>
        </p:nvSpPr>
        <p:spPr>
          <a:xfrm>
            <a:off x="6815139" y="9643663"/>
            <a:ext cx="1680073" cy="635001"/>
          </a:xfrm>
          <a:prstGeom prst="rect">
            <a:avLst/>
          </a:prstGeom>
          <a:solidFill>
            <a:srgbClr val="00F900"/>
          </a:solidFill>
          <a:ln w="12700">
            <a:miter lim="400000"/>
          </a:ln>
        </p:spPr>
        <p:txBody>
          <a:bodyPr tIns="91439" bIns="91439" anchor="ctr"/>
          <a:lstStyle/>
          <a:p>
            <a:pPr/>
          </a:p>
        </p:txBody>
      </p:sp>
      <p:sp>
        <p:nvSpPr>
          <p:cNvPr id="1462" name="Rectangle"/>
          <p:cNvSpPr/>
          <p:nvPr/>
        </p:nvSpPr>
        <p:spPr>
          <a:xfrm>
            <a:off x="6151066" y="7789463"/>
            <a:ext cx="1836146" cy="635001"/>
          </a:xfrm>
          <a:prstGeom prst="rect">
            <a:avLst/>
          </a:prstGeom>
          <a:solidFill>
            <a:srgbClr val="00F900"/>
          </a:solidFill>
          <a:ln w="12700">
            <a:miter lim="400000"/>
          </a:ln>
        </p:spPr>
        <p:txBody>
          <a:bodyPr tIns="91439" bIns="91439" anchor="ctr"/>
          <a:lstStyle/>
          <a:p>
            <a:pPr/>
          </a:p>
        </p:txBody>
      </p:sp>
      <p:sp>
        <p:nvSpPr>
          <p:cNvPr id="1463" name="Rectangle"/>
          <p:cNvSpPr/>
          <p:nvPr/>
        </p:nvSpPr>
        <p:spPr>
          <a:xfrm>
            <a:off x="5897066" y="6519463"/>
            <a:ext cx="1836146" cy="635001"/>
          </a:xfrm>
          <a:prstGeom prst="rect">
            <a:avLst/>
          </a:prstGeom>
          <a:solidFill>
            <a:srgbClr val="00F900"/>
          </a:solidFill>
          <a:ln w="12700">
            <a:miter lim="400000"/>
          </a:ln>
        </p:spPr>
        <p:txBody>
          <a:bodyPr tIns="91439" bIns="91439" anchor="ctr"/>
          <a:lstStyle/>
          <a:p>
            <a:pPr/>
          </a:p>
        </p:txBody>
      </p:sp>
      <p:sp>
        <p:nvSpPr>
          <p:cNvPr id="1464" name="Contracts  |  The Reckoning"/>
          <p:cNvSpPr/>
          <p:nvPr>
            <p:ph type="title"/>
          </p:nvPr>
        </p:nvSpPr>
        <p:spPr>
          <a:prstGeom prst="rect">
            <a:avLst/>
          </a:prstGeom>
        </p:spPr>
        <p:txBody>
          <a:bodyPr/>
          <a:lstStyle/>
          <a:p>
            <a:pPr/>
            <a:r>
              <a:t>Contracts  |  The Reckoning</a:t>
            </a:r>
          </a:p>
        </p:txBody>
      </p:sp>
      <p:sp>
        <p:nvSpPr>
          <p:cNvPr id="1465" name="Slide Number"/>
          <p:cNvSpPr/>
          <p:nvPr>
            <p:ph type="sldNum" sz="quarter" idx="2"/>
          </p:nvPr>
        </p:nvSpPr>
        <p:spPr>
          <a:xfrm>
            <a:off x="11812371" y="13085861"/>
            <a:ext cx="56347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66" name="template &lt;class T, class U&gt; class zip_vector {…"/>
          <p:cNvSpPr/>
          <p:nvPr>
            <p:ph type="body" idx="1"/>
          </p:nvPr>
        </p:nvSpPr>
        <p:spPr>
          <a:prstGeom prst="rect">
            <a:avLst/>
          </a:prstGeom>
        </p:spPr>
        <p:txBody>
          <a:bodyPr numCol="2" spcCol="255975"/>
          <a:lstStyle/>
          <a:p>
            <a:pPr lvl="4">
              <a:lnSpc>
                <a:spcPct val="120000"/>
              </a:lnSpc>
            </a:pPr>
          </a:p>
          <a:p>
            <a:pPr lvl="4">
              <a:lnSpc>
                <a:spcPct val="120000"/>
              </a:lnSpc>
            </a:pPr>
          </a:p>
          <a:p>
            <a:pPr lvl="4">
              <a:lnSpc>
                <a:spcPct val="120000"/>
              </a:lnSpc>
            </a:pPr>
          </a:p>
          <a:p>
            <a:pPr lvl="4">
              <a:lnSpc>
                <a:spcPct val="120000"/>
              </a:lnSpc>
            </a:pPr>
            <a:r>
              <a:t>template &lt;class T, class U&gt;</a:t>
            </a:r>
            <a:br/>
            <a:r>
              <a:rPr b="1"/>
              <a:t>class zip_vector</a:t>
            </a:r>
            <a:r>
              <a:t> {</a:t>
            </a:r>
          </a:p>
          <a:p>
            <a:pPr lvl="4">
              <a:lnSpc>
                <a:spcPct val="120000"/>
              </a:lnSpc>
            </a:pPr>
            <a:r>
              <a:t>public:</a:t>
            </a:r>
          </a:p>
          <a:p>
            <a:pPr lvl="4">
              <a:lnSpc>
                <a:spcPct val="120000"/>
              </a:lnSpc>
            </a:pPr>
            <a:r>
              <a:t>  // Returns the first element of each pair</a:t>
            </a:r>
          </a:p>
          <a:p>
            <a:pPr lvl="4">
              <a:lnSpc>
                <a:spcPct val="120000"/>
              </a:lnSpc>
              <a:defRPr b="1"/>
            </a:pPr>
            <a:r>
              <a:t>  const vector&lt;T&gt;&amp; first() const;</a:t>
            </a:r>
          </a:p>
          <a:p>
            <a:pPr lvl="4">
              <a:lnSpc>
                <a:spcPct val="120000"/>
              </a:lnSpc>
            </a:pPr>
            <a:r>
              <a:t>  // Returns the second element of each pair</a:t>
            </a:r>
          </a:p>
          <a:p>
            <a:pPr lvl="4">
              <a:lnSpc>
                <a:spcPct val="120000"/>
              </a:lnSpc>
              <a:defRPr b="1"/>
            </a:pPr>
            <a:r>
              <a:t>  const vector&lt;U&gt;&amp; second() const;</a:t>
            </a:r>
          </a:p>
          <a:p>
            <a:pPr lvl="4">
              <a:lnSpc>
                <a:spcPct val="120000"/>
              </a:lnSpc>
            </a:pPr>
          </a:p>
          <a:p>
            <a:pPr lvl="4">
              <a:lnSpc>
                <a:spcPct val="120000"/>
              </a:lnSpc>
            </a:pPr>
            <a:r>
              <a:t>  // Returns the number of elements</a:t>
            </a:r>
          </a:p>
          <a:p>
            <a:pPr lvl="4">
              <a:lnSpc>
                <a:spcPct val="120000"/>
              </a:lnSpc>
              <a:defRPr b="1"/>
            </a:pPr>
            <a:r>
              <a:t>  size_t size() const;</a:t>
            </a:r>
          </a:p>
          <a:p>
            <a:pPr lvl="4">
              <a:lnSpc>
                <a:spcPct val="120000"/>
              </a:lnSpc>
              <a:defRPr b="1"/>
            </a:pPr>
          </a:p>
          <a:p>
            <a:pPr lvl="4">
              <a:lnSpc>
                <a:spcPct val="120000"/>
              </a:lnSpc>
            </a:pPr>
            <a:r>
              <a:t>  // Returns true iff there are no elements</a:t>
            </a:r>
          </a:p>
          <a:p>
            <a:pPr lvl="4">
              <a:lnSpc>
                <a:spcPct val="120000"/>
              </a:lnSpc>
              <a:defRPr b="1"/>
            </a:pPr>
            <a:r>
              <a:t>  bool empty() const;</a:t>
            </a:r>
          </a:p>
          <a:p>
            <a:pPr lvl="4">
              <a:lnSpc>
                <a:spcPct val="120000"/>
              </a:lnSpc>
            </a:pPr>
            <a:r>
              <a:t> </a:t>
            </a:r>
          </a:p>
          <a:p>
            <a:pPr lvl="4">
              <a:lnSpc>
                <a:spcPct val="120000"/>
              </a:lnSpc>
            </a:pPr>
            <a:r>
              <a:t>  // Removes the last element</a:t>
            </a:r>
          </a:p>
          <a:p>
            <a:pPr lvl="4">
              <a:lnSpc>
                <a:spcPct val="120000"/>
              </a:lnSpc>
              <a:defRPr b="1"/>
            </a:pPr>
            <a:r>
              <a:t>  void pop_back() noexcept;</a:t>
            </a:r>
          </a:p>
          <a:p>
            <a:pPr lvl="4">
              <a:lnSpc>
                <a:spcPct val="120000"/>
              </a:lnSpc>
            </a:pPr>
            <a:r>
              <a:t> </a:t>
            </a:r>
          </a:p>
          <a:p>
            <a:pPr lvl="4">
              <a:lnSpc>
                <a:spcPct val="120000"/>
              </a:lnSpc>
            </a:pPr>
            <a:r>
              <a:t>  // Appends e</a:t>
            </a:r>
          </a:p>
          <a:p>
            <a:pPr lvl="4">
              <a:lnSpc>
                <a:spcPct val="120000"/>
              </a:lnSpc>
              <a:defRPr b="1"/>
            </a:pPr>
            <a:r>
              <a:t>  void push_back(const pair&lt;T, U&gt;&amp; e);</a:t>
            </a:r>
          </a:p>
          <a:p>
            <a:pPr lvl="4">
              <a:lnSpc>
                <a:spcPct val="120000"/>
              </a:lnSpc>
            </a:pPr>
          </a:p>
          <a:p>
            <a:pPr lvl="4">
              <a:lnSpc>
                <a:spcPct val="120000"/>
              </a:lnSpc>
            </a:pPr>
            <a:r>
              <a:t>  // Injects e at position p</a:t>
            </a:r>
          </a:p>
          <a:p>
            <a:pPr lvl="4">
              <a:lnSpc>
                <a:spcPct val="120000"/>
              </a:lnSpc>
              <a:defRPr b="1"/>
            </a:pPr>
            <a:r>
              <a:t>  void insert(size_t p, const pair&lt;T, U&gt;&amp; e);</a:t>
            </a:r>
          </a:p>
          <a:p>
            <a:pPr lvl="4">
              <a:lnSpc>
                <a:spcPct val="120000"/>
              </a:lnSpc>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63"/>
                                        </p:tgtEl>
                                        <p:attrNameLst>
                                          <p:attrName>style.visibility</p:attrName>
                                        </p:attrNameLst>
                                      </p:cBhvr>
                                      <p:to>
                                        <p:strVal val="visible"/>
                                      </p:to>
                                    </p:set>
                                    <p:animEffect filter="fade" transition="in">
                                      <p:cBhvr>
                                        <p:cTn id="7" dur="500"/>
                                        <p:tgtEl>
                                          <p:spTgt spid="146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462"/>
                                        </p:tgtEl>
                                        <p:attrNameLst>
                                          <p:attrName>style.visibility</p:attrName>
                                        </p:attrNameLst>
                                      </p:cBhvr>
                                      <p:to>
                                        <p:strVal val="visible"/>
                                      </p:to>
                                    </p:set>
                                    <p:animEffect filter="fade" transition="in">
                                      <p:cBhvr>
                                        <p:cTn id="11" dur="500"/>
                                        <p:tgtEl>
                                          <p:spTgt spid="1462"/>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1461"/>
                                        </p:tgtEl>
                                        <p:attrNameLst>
                                          <p:attrName>style.visibility</p:attrName>
                                        </p:attrNameLst>
                                      </p:cBhvr>
                                      <p:to>
                                        <p:strVal val="visible"/>
                                      </p:to>
                                    </p:set>
                                    <p:animEffect filter="fade" transition="in">
                                      <p:cBhvr>
                                        <p:cTn id="15" dur="500"/>
                                        <p:tgtEl>
                                          <p:spTgt spid="1461"/>
                                        </p:tgtEl>
                                      </p:cBhvr>
                                    </p:animEffect>
                                  </p:childTnLst>
                                </p:cTn>
                              </p:par>
                            </p:childTnLst>
                          </p:cTn>
                        </p:par>
                        <p:par>
                          <p:cTn id="16" fill="hold">
                            <p:stCondLst>
                              <p:cond delay="1500"/>
                            </p:stCondLst>
                            <p:childTnLst>
                              <p:par>
                                <p:cTn id="17" presetClass="entr" nodeType="afterEffect" presetID="10" grpId="4" fill="hold">
                                  <p:stCondLst>
                                    <p:cond delay="0"/>
                                  </p:stCondLst>
                                  <p:iterate type="el" backwards="0">
                                    <p:tmAbs val="0"/>
                                  </p:iterate>
                                  <p:childTnLst>
                                    <p:set>
                                      <p:cBhvr>
                                        <p:cTn id="18" fill="hold"/>
                                        <p:tgtEl>
                                          <p:spTgt spid="1460"/>
                                        </p:tgtEl>
                                        <p:attrNameLst>
                                          <p:attrName>style.visibility</p:attrName>
                                        </p:attrNameLst>
                                      </p:cBhvr>
                                      <p:to>
                                        <p:strVal val="visible"/>
                                      </p:to>
                                    </p:set>
                                    <p:animEffect filter="fade" transition="in">
                                      <p:cBhvr>
                                        <p:cTn id="19" dur="500"/>
                                        <p:tgtEl>
                                          <p:spTgt spid="1460"/>
                                        </p:tgtEl>
                                      </p:cBhvr>
                                    </p:animEffect>
                                  </p:childTnLst>
                                </p:cTn>
                              </p:par>
                            </p:childTnLst>
                          </p:cTn>
                        </p:par>
                        <p:par>
                          <p:cTn id="20" fill="hold">
                            <p:stCondLst>
                              <p:cond delay="2000"/>
                            </p:stCondLst>
                            <p:childTnLst>
                              <p:par>
                                <p:cTn id="21" presetClass="entr" nodeType="afterEffect" presetID="10" grpId="5" fill="hold">
                                  <p:stCondLst>
                                    <p:cond delay="0"/>
                                  </p:stCondLst>
                                  <p:iterate type="el" backwards="0">
                                    <p:tmAbs val="0"/>
                                  </p:iterate>
                                  <p:childTnLst>
                                    <p:set>
                                      <p:cBhvr>
                                        <p:cTn id="22" fill="hold"/>
                                        <p:tgtEl>
                                          <p:spTgt spid="1459"/>
                                        </p:tgtEl>
                                        <p:attrNameLst>
                                          <p:attrName>style.visibility</p:attrName>
                                        </p:attrNameLst>
                                      </p:cBhvr>
                                      <p:to>
                                        <p:strVal val="visible"/>
                                      </p:to>
                                    </p:set>
                                    <p:animEffect filter="fade" transition="in">
                                      <p:cBhvr>
                                        <p:cTn id="23" dur="5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0" grpId="4"/>
      <p:bldP build="whole" bldLvl="1" animBg="1" rev="0" advAuto="0" spid="1463" grpId="1"/>
      <p:bldP build="whole" bldLvl="1" animBg="1" rev="0" advAuto="0" spid="1462" grpId="2"/>
      <p:bldP build="whole" bldLvl="1" animBg="1" rev="0" advAuto="0" spid="1459" grpId="5"/>
      <p:bldP build="whole" bldLvl="1" animBg="1" rev="0" advAuto="0" spid="1461" grpId="3"/>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0" name="Contracts  |  The Reckoning"/>
          <p:cNvSpPr/>
          <p:nvPr>
            <p:ph type="title"/>
          </p:nvPr>
        </p:nvSpPr>
        <p:spPr>
          <a:prstGeom prst="rect">
            <a:avLst/>
          </a:prstGeom>
        </p:spPr>
        <p:txBody>
          <a:bodyPr/>
          <a:lstStyle/>
          <a:p>
            <a:pPr/>
            <a:r>
              <a:t>Contracts  |  The Reckoning</a:t>
            </a:r>
          </a:p>
        </p:txBody>
      </p:sp>
      <p:sp>
        <p:nvSpPr>
          <p:cNvPr id="1471" name="Slide Number"/>
          <p:cNvSpPr/>
          <p:nvPr>
            <p:ph type="sldNum" sz="quarter" idx="2"/>
          </p:nvPr>
        </p:nvSpPr>
        <p:spPr>
          <a:xfrm>
            <a:off x="11761470" y="13085861"/>
            <a:ext cx="61437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2" name="// A collection of T, U pairs whose first…"/>
          <p:cNvSpPr/>
          <p:nvPr>
            <p:ph type="body" idx="1"/>
          </p:nvPr>
        </p:nvSpPr>
        <p:spPr>
          <a:prstGeom prst="rect">
            <a:avLst/>
          </a:prstGeom>
        </p:spPr>
        <p:txBody>
          <a:bodyPr numCol="2" spcCol="255975"/>
          <a:lstStyle/>
          <a:p>
            <a:pPr lvl="4">
              <a:lnSpc>
                <a:spcPct val="120000"/>
              </a:lnSpc>
            </a:pPr>
            <a:r>
              <a:t>// A collection of T, U pairs whose first</a:t>
            </a:r>
          </a:p>
          <a:p>
            <a:pPr lvl="4">
              <a:lnSpc>
                <a:spcPct val="120000"/>
              </a:lnSpc>
            </a:pPr>
            <a:r>
              <a:t>// elements are stored in one vector and</a:t>
            </a:r>
          </a:p>
          <a:p>
            <a:pPr lvl="4">
              <a:lnSpc>
                <a:spcPct val="120000"/>
              </a:lnSpc>
            </a:pPr>
            <a:r>
              <a:t>// second elements in a second vector</a:t>
            </a:r>
          </a:p>
          <a:p>
            <a:pPr lvl="4">
              <a:lnSpc>
                <a:spcPct val="120000"/>
              </a:lnSpc>
            </a:pPr>
            <a:r>
              <a:t>template &lt;class T, class U&gt;</a:t>
            </a:r>
            <a:br/>
            <a:r>
              <a:rPr b="1"/>
              <a:t>class zip_vector</a:t>
            </a:r>
            <a:r>
              <a:t> {</a:t>
            </a:r>
          </a:p>
          <a:p>
            <a:pPr lvl="4">
              <a:lnSpc>
                <a:spcPct val="120000"/>
              </a:lnSpc>
            </a:pPr>
            <a:r>
              <a:t>public:</a:t>
            </a:r>
          </a:p>
          <a:p>
            <a:pPr lvl="4">
              <a:lnSpc>
                <a:spcPct val="120000"/>
              </a:lnSpc>
            </a:pPr>
            <a:r>
              <a:t>  // Returns the first element of each pair</a:t>
            </a:r>
          </a:p>
          <a:p>
            <a:pPr lvl="4">
              <a:lnSpc>
                <a:spcPct val="120000"/>
              </a:lnSpc>
              <a:defRPr b="1"/>
            </a:pPr>
            <a:r>
              <a:t>  const vector&lt;T&gt;&amp; first() const;</a:t>
            </a:r>
          </a:p>
          <a:p>
            <a:pPr lvl="4">
              <a:lnSpc>
                <a:spcPct val="120000"/>
              </a:lnSpc>
            </a:pPr>
            <a:r>
              <a:t>  // Returns the second element of each pair</a:t>
            </a:r>
          </a:p>
          <a:p>
            <a:pPr lvl="4">
              <a:lnSpc>
                <a:spcPct val="120000"/>
              </a:lnSpc>
              <a:defRPr b="1"/>
            </a:pPr>
            <a:r>
              <a:t>  const vector&lt;U&gt;&amp; second() const;</a:t>
            </a:r>
          </a:p>
          <a:p>
            <a:pPr lvl="4">
              <a:lnSpc>
                <a:spcPct val="120000"/>
              </a:lnSpc>
            </a:pPr>
          </a:p>
          <a:p>
            <a:pPr lvl="4">
              <a:lnSpc>
                <a:spcPct val="120000"/>
              </a:lnSpc>
            </a:pPr>
            <a:r>
              <a:t>  // Returns the number of elements</a:t>
            </a:r>
          </a:p>
          <a:p>
            <a:pPr lvl="4">
              <a:lnSpc>
                <a:spcPct val="120000"/>
              </a:lnSpc>
              <a:defRPr b="1"/>
            </a:pPr>
            <a:r>
              <a:t>  size_t size() const;</a:t>
            </a:r>
          </a:p>
          <a:p>
            <a:pPr lvl="4">
              <a:lnSpc>
                <a:spcPct val="120000"/>
              </a:lnSpc>
              <a:defRPr b="1"/>
            </a:pPr>
          </a:p>
          <a:p>
            <a:pPr lvl="4">
              <a:lnSpc>
                <a:spcPct val="120000"/>
              </a:lnSpc>
            </a:pPr>
            <a:r>
              <a:t>  // Returns true iff there are no elements</a:t>
            </a:r>
          </a:p>
          <a:p>
            <a:pPr lvl="4">
              <a:lnSpc>
                <a:spcPct val="120000"/>
              </a:lnSpc>
              <a:defRPr b="1"/>
            </a:pPr>
            <a:r>
              <a:t>  bool empty() const;</a:t>
            </a:r>
          </a:p>
          <a:p>
            <a:pPr lvl="4">
              <a:lnSpc>
                <a:spcPct val="120000"/>
              </a:lnSpc>
            </a:pPr>
            <a:r>
              <a:t> </a:t>
            </a:r>
          </a:p>
          <a:p>
            <a:pPr lvl="4">
              <a:lnSpc>
                <a:spcPct val="120000"/>
              </a:lnSpc>
            </a:pPr>
            <a:r>
              <a:t>  // Removes the last element</a:t>
            </a:r>
          </a:p>
          <a:p>
            <a:pPr lvl="4">
              <a:lnSpc>
                <a:spcPct val="120000"/>
              </a:lnSpc>
              <a:defRPr b="1"/>
            </a:pPr>
            <a:r>
              <a:t>  void pop_back() noexcept;</a:t>
            </a:r>
          </a:p>
          <a:p>
            <a:pPr lvl="4">
              <a:lnSpc>
                <a:spcPct val="120000"/>
              </a:lnSpc>
            </a:pPr>
            <a:r>
              <a:t> </a:t>
            </a:r>
          </a:p>
          <a:p>
            <a:pPr lvl="4">
              <a:lnSpc>
                <a:spcPct val="120000"/>
              </a:lnSpc>
            </a:pPr>
            <a:r>
              <a:t>  // Appends e</a:t>
            </a:r>
          </a:p>
          <a:p>
            <a:pPr lvl="4">
              <a:lnSpc>
                <a:spcPct val="120000"/>
              </a:lnSpc>
              <a:defRPr b="1"/>
            </a:pPr>
            <a:r>
              <a:t>  void push_back(const pair&lt;T, U&gt;&amp; e);</a:t>
            </a:r>
          </a:p>
          <a:p>
            <a:pPr lvl="4">
              <a:lnSpc>
                <a:spcPct val="120000"/>
              </a:lnSpc>
            </a:pPr>
          </a:p>
          <a:p>
            <a:pPr lvl="4">
              <a:lnSpc>
                <a:spcPct val="120000"/>
              </a:lnSpc>
            </a:pPr>
            <a:r>
              <a:t>  // Injects e at position p</a:t>
            </a:r>
          </a:p>
          <a:p>
            <a:pPr lvl="4">
              <a:lnSpc>
                <a:spcPct val="120000"/>
              </a:lnSpc>
              <a:defRPr b="1"/>
            </a:pPr>
            <a:r>
              <a:t>  void insert(size_t p, const pair&lt;T, U&gt;&amp; e);</a:t>
            </a:r>
          </a:p>
          <a:p>
            <a:pPr lvl="4">
              <a:lnSpc>
                <a:spcPct val="120000"/>
              </a:lnSpc>
            </a:pPr>
            <a:r>
              <a:t>};</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Contracts  |  The Reckoning"/>
          <p:cNvSpPr/>
          <p:nvPr>
            <p:ph type="title"/>
          </p:nvPr>
        </p:nvSpPr>
        <p:spPr>
          <a:prstGeom prst="rect">
            <a:avLst/>
          </a:prstGeom>
        </p:spPr>
        <p:txBody>
          <a:bodyPr/>
          <a:lstStyle/>
          <a:p>
            <a:pPr/>
            <a:r>
              <a:t>Contracts  |  The Reckoning</a:t>
            </a:r>
          </a:p>
        </p:txBody>
      </p:sp>
      <p:sp>
        <p:nvSpPr>
          <p:cNvPr id="1477" name="Slide Number"/>
          <p:cNvSpPr/>
          <p:nvPr>
            <p:ph type="sldNum" sz="quarter" idx="2"/>
          </p:nvPr>
        </p:nvSpPr>
        <p:spPr>
          <a:xfrm>
            <a:off x="11822734" y="13085861"/>
            <a:ext cx="55311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8" name="template &lt;class T, class U&gt;…"/>
          <p:cNvSpPr/>
          <p:nvPr>
            <p:ph type="body" idx="1"/>
          </p:nvPr>
        </p:nvSpPr>
        <p:spPr>
          <a:prstGeom prst="rect">
            <a:avLst/>
          </a:prstGeom>
        </p:spPr>
        <p:txBody>
          <a:bodyPr numCol="2" spcCol="255975"/>
          <a:lstStyle/>
          <a:p>
            <a:pPr lvl="4">
              <a:lnSpc>
                <a:spcPct val="120000"/>
              </a:lnSpc>
              <a:defRPr spc="-19" sz="2000"/>
            </a:pPr>
            <a:r>
              <a:t>template &lt;class T, class U&gt;</a:t>
            </a:r>
          </a:p>
          <a:p>
            <a:pPr lvl="4">
              <a:lnSpc>
                <a:spcPct val="120000"/>
              </a:lnSpc>
              <a:defRPr spc="-19" sz="2000"/>
            </a:pPr>
            <a:r>
              <a:t>  requires copyable&lt;T&gt; &amp;&amp; assignable&lt;T&gt; &amp;&amp; copyable&lt;U&gt; &amp;&amp; assignable&lt;U&gt;</a:t>
            </a:r>
            <a:br/>
            <a:r>
              <a:rPr b="1"/>
              <a:t>class zip_vector</a:t>
            </a:r>
            <a:r>
              <a:t> {</a:t>
            </a:r>
          </a:p>
          <a:p>
            <a:pPr lvl="4">
              <a:lnSpc>
                <a:spcPct val="120000"/>
              </a:lnSpc>
              <a:defRPr spc="-19" sz="2000"/>
            </a:pPr>
            <a:r>
              <a:t>public:</a:t>
            </a:r>
          </a:p>
          <a:p>
            <a:pPr lvl="4">
              <a:lnSpc>
                <a:spcPct val="120000"/>
              </a:lnSpc>
              <a:defRPr b="1" spc="-19" sz="2000"/>
            </a:pPr>
            <a:r>
              <a:t>  const vector&lt;T&gt;&amp; first() const</a:t>
            </a:r>
          </a:p>
          <a:p>
            <a:pPr lvl="4">
              <a:lnSpc>
                <a:spcPct val="120000"/>
              </a:lnSpc>
              <a:defRPr spc="-19" sz="2000"/>
            </a:pPr>
            <a:r>
              <a:t>    post (r){ !testing || equal(*this, r,</a:t>
            </a:r>
          </a:p>
          <a:p>
            <a:pPr lvl="4">
              <a:lnSpc>
                <a:spcPct val="120000"/>
              </a:lnSpc>
              <a:defRPr spc="-19" sz="2000"/>
            </a:pPr>
            <a:r>
              <a:t>        [](const auto&amp; a, const auto&amp; b){</a:t>
            </a:r>
          </a:p>
          <a:p>
            <a:pPr lvl="4">
              <a:lnSpc>
                <a:spcPct val="120000"/>
              </a:lnSpc>
              <a:defRPr spc="-19" sz="2000"/>
            </a:pPr>
            <a:r>
              <a:t>          return &amp;a.first == &amp;b;</a:t>
            </a:r>
          </a:p>
          <a:p>
            <a:pPr lvl="4">
              <a:lnSpc>
                <a:spcPct val="120000"/>
              </a:lnSpc>
              <a:defRPr spc="-19" sz="2000"/>
            </a:pPr>
            <a:r>
              <a:t>         }) };</a:t>
            </a:r>
          </a:p>
          <a:p>
            <a:pPr lvl="4">
              <a:lnSpc>
                <a:spcPct val="120000"/>
              </a:lnSpc>
              <a:defRPr b="1" spc="-19" sz="2000"/>
            </a:pPr>
            <a:r>
              <a:t>  const vector&lt;U&gt;&amp; second() const</a:t>
            </a:r>
          </a:p>
          <a:p>
            <a:pPr lvl="4">
              <a:lnSpc>
                <a:spcPct val="120000"/>
              </a:lnSpc>
              <a:defRPr spc="-19" sz="2000"/>
            </a:pPr>
            <a:r>
              <a:t>    post (r){ !testing || equal(*this, r,</a:t>
            </a:r>
          </a:p>
          <a:p>
            <a:pPr lvl="4">
              <a:lnSpc>
                <a:spcPct val="120000"/>
              </a:lnSpc>
              <a:defRPr spc="-19" sz="2000"/>
            </a:pPr>
            <a:r>
              <a:t>        [](const auto&amp; a, const auto &amp; b){</a:t>
            </a:r>
          </a:p>
          <a:p>
            <a:pPr lvl="4">
              <a:lnSpc>
                <a:spcPct val="120000"/>
              </a:lnSpc>
              <a:defRPr spc="-19" sz="2000"/>
            </a:pPr>
            <a:r>
              <a:t>          return &amp;second == &amp;b;</a:t>
            </a:r>
          </a:p>
          <a:p>
            <a:pPr lvl="4">
              <a:lnSpc>
                <a:spcPct val="120000"/>
              </a:lnSpc>
              <a:defRPr spc="-19" sz="2000"/>
            </a:pPr>
            <a:r>
              <a:t>        }) };</a:t>
            </a:r>
          </a:p>
          <a:p>
            <a:pPr lvl="4">
              <a:lnSpc>
                <a:spcPct val="120000"/>
              </a:lnSpc>
              <a:defRPr spc="-19" sz="2000"/>
            </a:pPr>
          </a:p>
          <a:p>
            <a:pPr lvl="4">
              <a:lnSpc>
                <a:spcPct val="120000"/>
              </a:lnSpc>
              <a:defRPr b="1" spc="-19" sz="2000"/>
            </a:pPr>
            <a:r>
              <a:t>  invariant { size(first()) == size(second()) }</a:t>
            </a:r>
          </a:p>
          <a:p>
            <a:pPr lvl="4">
              <a:lnSpc>
                <a:spcPct val="120000"/>
              </a:lnSpc>
              <a:defRPr spc="-19" sz="2000"/>
            </a:pPr>
          </a:p>
          <a:p>
            <a:pPr lvl="4">
              <a:lnSpc>
                <a:spcPct val="120000"/>
              </a:lnSpc>
              <a:defRPr b="1" spc="-19" sz="2000"/>
            </a:pPr>
            <a:r>
              <a:t>  size_t size() const</a:t>
            </a:r>
          </a:p>
          <a:p>
            <a:pPr lvl="4">
              <a:lnSpc>
                <a:spcPct val="120000"/>
              </a:lnSpc>
              <a:defRPr spc="-19" sz="2000"/>
            </a:pPr>
            <a:r>
              <a:t>    post (r){ r == size(first()) &amp;&amp; r == size(last()) };</a:t>
            </a:r>
          </a:p>
          <a:p>
            <a:pPr lvl="4">
              <a:lnSpc>
                <a:spcPct val="120000"/>
              </a:lnSpc>
              <a:defRPr b="1" spc="-19" sz="2000"/>
            </a:pPr>
            <a:r>
              <a:t>  bool empty() const</a:t>
            </a:r>
          </a:p>
          <a:p>
            <a:pPr lvl="4">
              <a:lnSpc>
                <a:spcPct val="120000"/>
              </a:lnSpc>
              <a:defRPr spc="-19" sz="2000"/>
            </a:pPr>
            <a:r>
              <a:t>    post (r){ r == (size() == 0) }</a:t>
            </a:r>
          </a:p>
          <a:p>
            <a:pPr lvl="4">
              <a:lnSpc>
                <a:spcPct val="120000"/>
              </a:lnSpc>
              <a:defRPr spc="-19" sz="2000"/>
            </a:pPr>
            <a:r>
              <a:t>  </a:t>
            </a:r>
          </a:p>
          <a:p>
            <a:pPr lvl="4">
              <a:lnSpc>
                <a:spcPct val="120000"/>
              </a:lnSpc>
              <a:defRPr b="1" spc="-19" sz="2000"/>
            </a:pPr>
            <a:r>
              <a:t>  void pop_back() noexcept</a:t>
            </a:r>
          </a:p>
          <a:p>
            <a:pPr lvl="4">
              <a:lnSpc>
                <a:spcPct val="120000"/>
              </a:lnSpc>
              <a:defRPr spc="-19" sz="2000"/>
            </a:pPr>
            <a:r>
              <a:t>    pre { size() &lt; 0 }</a:t>
            </a:r>
          </a:p>
          <a:p>
            <a:pPr lvl="4">
              <a:lnSpc>
                <a:spcPct val="120000"/>
              </a:lnSpc>
              <a:defRPr spc="-19" sz="2000"/>
            </a:pPr>
            <a:r>
              <a:t>    post [old_size = size()​] { size() == old_size - 1 }</a:t>
            </a:r>
          </a:p>
          <a:p>
            <a:pPr lvl="4">
              <a:lnSpc>
                <a:spcPct val="120000"/>
              </a:lnSpc>
              <a:defRPr spc="-19" sz="2000"/>
            </a:pPr>
            <a:r>
              <a:t>    post [old = *this] { !testing || equal(begin(), end(), begin(old)) };</a:t>
            </a:r>
          </a:p>
          <a:p>
            <a:pPr lvl="4">
              <a:lnSpc>
                <a:spcPct val="120000"/>
              </a:lnSpc>
              <a:defRPr spc="-19" sz="2000"/>
            </a:pPr>
            <a:r>
              <a:t>  </a:t>
            </a:r>
          </a:p>
          <a:p>
            <a:pPr lvl="4">
              <a:lnSpc>
                <a:spcPct val="120000"/>
              </a:lnSpc>
              <a:defRPr b="1" spc="-19" sz="2000"/>
            </a:pPr>
            <a:r>
              <a:t>  void push_back(const pair&lt;T, U&gt;&amp; e)</a:t>
            </a:r>
          </a:p>
          <a:p>
            <a:pPr lvl="4">
              <a:lnSpc>
                <a:spcPct val="120000"/>
              </a:lnSpc>
              <a:defRPr spc="-19" sz="2000"/>
            </a:pPr>
            <a:r>
              <a:t>    post [old_size = size()​] { size() == old_size + 1 }</a:t>
            </a:r>
          </a:p>
          <a:p>
            <a:pPr lvl="4">
              <a:lnSpc>
                <a:spcPct val="120000"/>
              </a:lnSpc>
              <a:defRPr spc="-19" sz="2000"/>
            </a:pPr>
            <a:r>
              <a:t>    post { back() == e }</a:t>
            </a:r>
          </a:p>
          <a:p>
            <a:pPr lvl="4">
              <a:lnSpc>
                <a:spcPct val="120000"/>
              </a:lnSpc>
              <a:defRPr spc="-19" sz="2000"/>
            </a:pPr>
            <a:r>
              <a:t>    post [old = *this] { !testing</a:t>
            </a:r>
          </a:p>
          <a:p>
            <a:pPr lvl="4">
              <a:lnSpc>
                <a:spcPct val="120000"/>
              </a:lnSpc>
              <a:defRPr spc="-19" sz="2000"/>
            </a:pPr>
            <a:r>
              <a:t>        || equal(begin(old), end(old), begin()) };</a:t>
            </a:r>
          </a:p>
          <a:p>
            <a:pPr lvl="4">
              <a:lnSpc>
                <a:spcPct val="120000"/>
              </a:lnSpc>
              <a:defRPr spc="-19" sz="2000"/>
            </a:pPr>
          </a:p>
          <a:p>
            <a:pPr lvl="4">
              <a:lnSpc>
                <a:spcPct val="120000"/>
              </a:lnSpc>
              <a:defRPr b="1" spc="-19" sz="2000"/>
            </a:pPr>
            <a:r>
              <a:t>  void insert(size_t p, const pair&lt;T, U&gt;&amp; e)</a:t>
            </a:r>
          </a:p>
          <a:p>
            <a:pPr lvl="4">
              <a:lnSpc>
                <a:spcPct val="120000"/>
              </a:lnSpc>
              <a:defRPr spc="-19" sz="2000"/>
            </a:pPr>
            <a:r>
              <a:t>    pre { p &lt;= size() }</a:t>
            </a:r>
          </a:p>
          <a:p>
            <a:pPr lvl="4">
              <a:lnSpc>
                <a:spcPct val="120000"/>
              </a:lnSpc>
              <a:defRPr spc="-19" sz="2000"/>
            </a:pPr>
            <a:r>
              <a:t>    post [old_size = size()​] { size() == old_size + 1 }</a:t>
            </a:r>
          </a:p>
          <a:p>
            <a:pPr lvl="4">
              <a:lnSpc>
                <a:spcPct val="120000"/>
              </a:lnSpc>
              <a:defRPr spc="-19" sz="2000"/>
            </a:pPr>
            <a:r>
              <a:t>    post { (*this)[p] == e }</a:t>
            </a:r>
          </a:p>
          <a:p>
            <a:pPr lvl="4">
              <a:lnSpc>
                <a:spcPct val="120000"/>
              </a:lnSpc>
              <a:defRPr spc="-19" sz="2000"/>
            </a:pPr>
            <a:r>
              <a:t>    post [old = *this] { !testing</a:t>
            </a:r>
          </a:p>
          <a:p>
            <a:pPr lvl="4">
              <a:lnSpc>
                <a:spcPct val="120000"/>
              </a:lnSpc>
              <a:defRPr spc="-19" sz="2000"/>
            </a:pPr>
            <a:r>
              <a:t>        || (equal(begin(), begin() + p, begin(old))</a:t>
            </a:r>
          </a:p>
          <a:p>
            <a:pPr lvl="4">
              <a:lnSpc>
                <a:spcPct val="120000"/>
              </a:lnSpc>
              <a:defRPr spc="-19" sz="2000"/>
            </a:pPr>
            <a:r>
              <a:t>        &amp;&amp; equal(begin() + p + 1, end(), begin(old) + p)) };</a:t>
            </a:r>
          </a:p>
          <a:p>
            <a:pPr lvl="4">
              <a:lnSpc>
                <a:spcPct val="120000"/>
              </a:lnSpc>
              <a:defRPr spc="-19" sz="2000"/>
            </a:pPr>
          </a:p>
          <a:p>
            <a:pPr lvl="4">
              <a:lnSpc>
                <a:spcPct val="120000"/>
              </a:lnSpc>
              <a:defRPr spc="-19" sz="2000"/>
            </a:pPr>
            <a:r>
              <a:t>  ...</a:t>
            </a:r>
          </a:p>
          <a:p>
            <a:pPr lvl="4">
              <a:lnSpc>
                <a:spcPct val="120000"/>
              </a:lnSpc>
              <a:defRPr spc="-19" sz="2000"/>
            </a:pPr>
            <a:r>
              <a:t>};</a:t>
            </a:r>
          </a:p>
        </p:txBody>
      </p:sp>
    </p:spTree>
  </p:cSld>
  <p:clrMapOvr>
    <a:masterClrMapping/>
  </p:clrMapOvr>
  <mc:AlternateContent xmlns:mc="http://schemas.openxmlformats.org/markup-compatibility/2006">
    <mc:Choice xmlns:p14="http://schemas.microsoft.com/office/powerpoint/2010/main" Requires="p14">
      <p:transition spd="fast" advClick="1" p14:dur="400">
        <p14:flip dir="l"/>
      </p:transition>
    </mc:Choice>
    <mc:Fallback>
      <p:transition spd="fast">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2" name="Contracts  |  The Reckoning"/>
          <p:cNvSpPr/>
          <p:nvPr>
            <p:ph type="title"/>
          </p:nvPr>
        </p:nvSpPr>
        <p:spPr>
          <a:prstGeom prst="rect">
            <a:avLst/>
          </a:prstGeom>
        </p:spPr>
        <p:txBody>
          <a:bodyPr/>
          <a:lstStyle/>
          <a:p>
            <a:pPr/>
            <a:r>
              <a:t>Contracts  |  The Reckoning</a:t>
            </a:r>
          </a:p>
        </p:txBody>
      </p:sp>
      <p:sp>
        <p:nvSpPr>
          <p:cNvPr id="1483" name="Slide Number"/>
          <p:cNvSpPr/>
          <p:nvPr>
            <p:ph type="sldNum" sz="quarter" idx="2"/>
          </p:nvPr>
        </p:nvSpPr>
        <p:spPr>
          <a:xfrm>
            <a:off x="11768785" y="13085861"/>
            <a:ext cx="60706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4" name="// A collection of T, U pairs whose first…"/>
          <p:cNvSpPr/>
          <p:nvPr>
            <p:ph type="body" idx="1"/>
          </p:nvPr>
        </p:nvSpPr>
        <p:spPr>
          <a:prstGeom prst="rect">
            <a:avLst/>
          </a:prstGeom>
        </p:spPr>
        <p:txBody>
          <a:bodyPr numCol="2" spcCol="255975"/>
          <a:lstStyle/>
          <a:p>
            <a:pPr lvl="4">
              <a:lnSpc>
                <a:spcPct val="120000"/>
              </a:lnSpc>
            </a:pPr>
            <a:r>
              <a:t>// A collection of T, U pairs whose first</a:t>
            </a:r>
          </a:p>
          <a:p>
            <a:pPr lvl="4">
              <a:lnSpc>
                <a:spcPct val="120000"/>
              </a:lnSpc>
            </a:pPr>
            <a:r>
              <a:t>// elements are stored in one vector and</a:t>
            </a:r>
          </a:p>
          <a:p>
            <a:pPr lvl="4">
              <a:lnSpc>
                <a:spcPct val="120000"/>
              </a:lnSpc>
            </a:pPr>
            <a:r>
              <a:t>// second elements in a second vector</a:t>
            </a:r>
          </a:p>
          <a:p>
            <a:pPr lvl="4">
              <a:lnSpc>
                <a:spcPct val="120000"/>
              </a:lnSpc>
            </a:pPr>
            <a:r>
              <a:t>template &lt;class T, class U&gt;</a:t>
            </a:r>
            <a:br/>
            <a:r>
              <a:rPr b="1"/>
              <a:t>class zip_vector</a:t>
            </a:r>
            <a:r>
              <a:t> {</a:t>
            </a:r>
          </a:p>
          <a:p>
            <a:pPr lvl="4">
              <a:lnSpc>
                <a:spcPct val="120000"/>
              </a:lnSpc>
            </a:pPr>
            <a:r>
              <a:t>public:</a:t>
            </a:r>
          </a:p>
          <a:p>
            <a:pPr lvl="4">
              <a:lnSpc>
                <a:spcPct val="120000"/>
              </a:lnSpc>
            </a:pPr>
            <a:r>
              <a:t>  // Returns the first element of each pair</a:t>
            </a:r>
          </a:p>
          <a:p>
            <a:pPr lvl="4">
              <a:lnSpc>
                <a:spcPct val="120000"/>
              </a:lnSpc>
              <a:defRPr b="1"/>
            </a:pPr>
            <a:r>
              <a:t>  const vector&lt;T&gt;&amp; first() const;</a:t>
            </a:r>
          </a:p>
          <a:p>
            <a:pPr lvl="4">
              <a:lnSpc>
                <a:spcPct val="120000"/>
              </a:lnSpc>
            </a:pPr>
            <a:r>
              <a:t>  // Returns the second element of each pair</a:t>
            </a:r>
          </a:p>
          <a:p>
            <a:pPr lvl="4">
              <a:lnSpc>
                <a:spcPct val="120000"/>
              </a:lnSpc>
              <a:defRPr b="1"/>
            </a:pPr>
            <a:r>
              <a:t>  const vector&lt;U&gt;&amp; second() const;</a:t>
            </a:r>
          </a:p>
          <a:p>
            <a:pPr lvl="4">
              <a:lnSpc>
                <a:spcPct val="120000"/>
              </a:lnSpc>
            </a:pPr>
          </a:p>
          <a:p>
            <a:pPr lvl="4">
              <a:lnSpc>
                <a:spcPct val="120000"/>
              </a:lnSpc>
            </a:pPr>
            <a:r>
              <a:t>  // Returns the number of elements</a:t>
            </a:r>
          </a:p>
          <a:p>
            <a:pPr lvl="4">
              <a:lnSpc>
                <a:spcPct val="120000"/>
              </a:lnSpc>
              <a:defRPr b="1"/>
            </a:pPr>
            <a:r>
              <a:t>  size_t size() const;</a:t>
            </a:r>
          </a:p>
          <a:p>
            <a:pPr lvl="4">
              <a:lnSpc>
                <a:spcPct val="120000"/>
              </a:lnSpc>
              <a:defRPr b="1"/>
            </a:pPr>
          </a:p>
          <a:p>
            <a:pPr lvl="4">
              <a:lnSpc>
                <a:spcPct val="120000"/>
              </a:lnSpc>
            </a:pPr>
            <a:r>
              <a:t>  // Returns true iff there are no elements</a:t>
            </a:r>
          </a:p>
          <a:p>
            <a:pPr lvl="4">
              <a:lnSpc>
                <a:spcPct val="120000"/>
              </a:lnSpc>
              <a:defRPr b="1"/>
            </a:pPr>
            <a:r>
              <a:t>  bool empty() const;</a:t>
            </a:r>
          </a:p>
          <a:p>
            <a:pPr lvl="4">
              <a:lnSpc>
                <a:spcPct val="120000"/>
              </a:lnSpc>
            </a:pPr>
            <a:r>
              <a:t> </a:t>
            </a:r>
          </a:p>
          <a:p>
            <a:pPr lvl="4">
              <a:lnSpc>
                <a:spcPct val="120000"/>
              </a:lnSpc>
            </a:pPr>
            <a:r>
              <a:t>  // Removes the last element</a:t>
            </a:r>
          </a:p>
          <a:p>
            <a:pPr lvl="4">
              <a:lnSpc>
                <a:spcPct val="120000"/>
              </a:lnSpc>
              <a:defRPr b="1"/>
            </a:pPr>
            <a:r>
              <a:t>  void pop_back() noexcept;</a:t>
            </a:r>
          </a:p>
          <a:p>
            <a:pPr lvl="4">
              <a:lnSpc>
                <a:spcPct val="120000"/>
              </a:lnSpc>
            </a:pPr>
            <a:r>
              <a:t> </a:t>
            </a:r>
          </a:p>
          <a:p>
            <a:pPr lvl="4">
              <a:lnSpc>
                <a:spcPct val="120000"/>
              </a:lnSpc>
            </a:pPr>
            <a:r>
              <a:t>  // Appends e</a:t>
            </a:r>
          </a:p>
          <a:p>
            <a:pPr lvl="4">
              <a:lnSpc>
                <a:spcPct val="120000"/>
              </a:lnSpc>
              <a:defRPr b="1"/>
            </a:pPr>
            <a:r>
              <a:t>  void push_back(const pair&lt;T, U&gt;&amp; e);</a:t>
            </a:r>
          </a:p>
          <a:p>
            <a:pPr lvl="4">
              <a:lnSpc>
                <a:spcPct val="120000"/>
              </a:lnSpc>
            </a:pPr>
          </a:p>
          <a:p>
            <a:pPr lvl="4">
              <a:lnSpc>
                <a:spcPct val="120000"/>
              </a:lnSpc>
            </a:pPr>
            <a:r>
              <a:t>  // Injects e at position p</a:t>
            </a:r>
          </a:p>
          <a:p>
            <a:pPr lvl="4">
              <a:lnSpc>
                <a:spcPct val="120000"/>
              </a:lnSpc>
              <a:defRPr b="1"/>
            </a:pPr>
            <a:r>
              <a:t>  void insert(size_t p, const pair&lt;T, U&gt;&amp; e);</a:t>
            </a:r>
          </a:p>
          <a:p>
            <a:pPr lvl="4">
              <a:lnSpc>
                <a:spcPct val="120000"/>
              </a:lnSpc>
            </a:pPr>
            <a:r>
              <a:t>};</a:t>
            </a:r>
          </a:p>
        </p:txBody>
      </p:sp>
    </p:spTree>
  </p:cSld>
  <p:clrMapOvr>
    <a:masterClrMapping/>
  </p:clrMapOvr>
  <mc:AlternateContent xmlns:mc="http://schemas.openxmlformats.org/markup-compatibility/2006">
    <mc:Choice xmlns:p14="http://schemas.microsoft.com/office/powerpoint/2010/main" Requires="p14">
      <p:transition spd="fast" advClick="1" p14:dur="400">
        <p14:flip dir="r"/>
      </p:transition>
    </mc:Choice>
    <mc:Fallback>
      <p:transition spd="fast">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Contracts  |  The Reckoning"/>
          <p:cNvSpPr/>
          <p:nvPr>
            <p:ph type="title"/>
          </p:nvPr>
        </p:nvSpPr>
        <p:spPr>
          <a:prstGeom prst="rect">
            <a:avLst/>
          </a:prstGeom>
        </p:spPr>
        <p:txBody>
          <a:bodyPr/>
          <a:lstStyle/>
          <a:p>
            <a:pPr/>
            <a:r>
              <a:t>Contracts  |  The Reckoning</a:t>
            </a:r>
          </a:p>
        </p:txBody>
      </p:sp>
      <p:sp>
        <p:nvSpPr>
          <p:cNvPr id="1489" name="Slide Number"/>
          <p:cNvSpPr/>
          <p:nvPr>
            <p:ph type="sldNum" sz="quarter" idx="2"/>
          </p:nvPr>
        </p:nvSpPr>
        <p:spPr>
          <a:xfrm>
            <a:off x="11768785" y="13085861"/>
            <a:ext cx="60706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0" name="template &lt;class T, class U&gt;…"/>
          <p:cNvSpPr/>
          <p:nvPr>
            <p:ph type="body" idx="1"/>
          </p:nvPr>
        </p:nvSpPr>
        <p:spPr>
          <a:prstGeom prst="rect">
            <a:avLst/>
          </a:prstGeom>
        </p:spPr>
        <p:txBody>
          <a:bodyPr numCol="2" spcCol="255975"/>
          <a:lstStyle/>
          <a:p>
            <a:pPr lvl="4">
              <a:lnSpc>
                <a:spcPct val="120000"/>
              </a:lnSpc>
              <a:defRPr spc="-19" sz="2000"/>
            </a:pPr>
            <a:r>
              <a:t>template &lt;class T, class U&gt;</a:t>
            </a:r>
          </a:p>
          <a:p>
            <a:pPr lvl="4">
              <a:lnSpc>
                <a:spcPct val="120000"/>
              </a:lnSpc>
              <a:defRPr spc="-19" sz="2000"/>
            </a:pPr>
            <a:r>
              <a:t>  requires copyable&lt;T&gt; &amp;&amp; assignable&lt;T&gt; &amp;&amp; copyable&lt;U&gt; &amp;&amp; assignable&lt;U&gt;</a:t>
            </a:r>
            <a:br/>
            <a:r>
              <a:rPr b="1"/>
              <a:t>class zip_vector</a:t>
            </a:r>
            <a:r>
              <a:t> {</a:t>
            </a:r>
          </a:p>
          <a:p>
            <a:pPr lvl="4">
              <a:lnSpc>
                <a:spcPct val="120000"/>
              </a:lnSpc>
              <a:defRPr spc="-19" sz="2000"/>
            </a:pPr>
            <a:r>
              <a:t>public:</a:t>
            </a:r>
          </a:p>
          <a:p>
            <a:pPr lvl="4">
              <a:lnSpc>
                <a:spcPct val="120000"/>
              </a:lnSpc>
              <a:defRPr b="1" spc="-19" sz="2000"/>
            </a:pPr>
            <a:r>
              <a:t>  const vector&lt;T&gt;&amp; first() const</a:t>
            </a:r>
          </a:p>
          <a:p>
            <a:pPr lvl="4">
              <a:lnSpc>
                <a:spcPct val="120000"/>
              </a:lnSpc>
              <a:defRPr spc="-19" sz="2000"/>
            </a:pPr>
            <a:r>
              <a:t>    post (r){ !testing || equal(*this, r,</a:t>
            </a:r>
          </a:p>
          <a:p>
            <a:pPr lvl="4">
              <a:lnSpc>
                <a:spcPct val="120000"/>
              </a:lnSpc>
              <a:defRPr spc="-19" sz="2000"/>
            </a:pPr>
            <a:r>
              <a:t>        [](const auto&amp; a, const auto&amp; b){</a:t>
            </a:r>
          </a:p>
          <a:p>
            <a:pPr lvl="4">
              <a:lnSpc>
                <a:spcPct val="120000"/>
              </a:lnSpc>
              <a:defRPr spc="-19" sz="2000"/>
            </a:pPr>
            <a:r>
              <a:t>          return &amp;a.first == &amp;b;</a:t>
            </a:r>
          </a:p>
          <a:p>
            <a:pPr lvl="4">
              <a:lnSpc>
                <a:spcPct val="120000"/>
              </a:lnSpc>
              <a:defRPr spc="-19" sz="2000"/>
            </a:pPr>
            <a:r>
              <a:t>         }) };</a:t>
            </a:r>
          </a:p>
          <a:p>
            <a:pPr lvl="4">
              <a:lnSpc>
                <a:spcPct val="120000"/>
              </a:lnSpc>
              <a:defRPr b="1" spc="-19" sz="2000"/>
            </a:pPr>
            <a:r>
              <a:t>  const vector&lt;U&gt;&amp; second() const</a:t>
            </a:r>
          </a:p>
          <a:p>
            <a:pPr lvl="4">
              <a:lnSpc>
                <a:spcPct val="120000"/>
              </a:lnSpc>
              <a:defRPr spc="-19" sz="2000"/>
            </a:pPr>
            <a:r>
              <a:t>    post (r){ !testing || equal(*this, r,</a:t>
            </a:r>
          </a:p>
          <a:p>
            <a:pPr lvl="4">
              <a:lnSpc>
                <a:spcPct val="120000"/>
              </a:lnSpc>
              <a:defRPr spc="-19" sz="2000"/>
            </a:pPr>
            <a:r>
              <a:t>        [](const auto&amp; a, const auto &amp; b){</a:t>
            </a:r>
          </a:p>
          <a:p>
            <a:pPr lvl="4">
              <a:lnSpc>
                <a:spcPct val="120000"/>
              </a:lnSpc>
              <a:defRPr spc="-19" sz="2000"/>
            </a:pPr>
            <a:r>
              <a:t>          return &amp;second == &amp;b;</a:t>
            </a:r>
          </a:p>
          <a:p>
            <a:pPr lvl="4">
              <a:lnSpc>
                <a:spcPct val="120000"/>
              </a:lnSpc>
              <a:defRPr spc="-19" sz="2000"/>
            </a:pPr>
            <a:r>
              <a:t>        }) };</a:t>
            </a:r>
          </a:p>
          <a:p>
            <a:pPr lvl="4">
              <a:lnSpc>
                <a:spcPct val="120000"/>
              </a:lnSpc>
              <a:defRPr spc="-19" sz="2000"/>
            </a:pPr>
          </a:p>
          <a:p>
            <a:pPr lvl="4">
              <a:lnSpc>
                <a:spcPct val="120000"/>
              </a:lnSpc>
              <a:defRPr b="1" spc="-19" sz="2000"/>
            </a:pPr>
            <a:r>
              <a:t>  invariant { size(first()) == size(second()) }</a:t>
            </a:r>
          </a:p>
          <a:p>
            <a:pPr lvl="4">
              <a:lnSpc>
                <a:spcPct val="120000"/>
              </a:lnSpc>
              <a:defRPr spc="-19" sz="2000"/>
            </a:pPr>
          </a:p>
          <a:p>
            <a:pPr lvl="4">
              <a:lnSpc>
                <a:spcPct val="120000"/>
              </a:lnSpc>
              <a:defRPr b="1" spc="-19" sz="2000"/>
            </a:pPr>
            <a:r>
              <a:t>  size_t size() const</a:t>
            </a:r>
          </a:p>
          <a:p>
            <a:pPr lvl="4">
              <a:lnSpc>
                <a:spcPct val="120000"/>
              </a:lnSpc>
              <a:defRPr spc="-19" sz="2000"/>
            </a:pPr>
            <a:r>
              <a:t>    post (r){ r == size(first()) &amp;&amp; r == size(last()) };</a:t>
            </a:r>
          </a:p>
          <a:p>
            <a:pPr lvl="4">
              <a:lnSpc>
                <a:spcPct val="120000"/>
              </a:lnSpc>
              <a:defRPr b="1" spc="-19" sz="2000"/>
            </a:pPr>
            <a:r>
              <a:t>  bool empty() const</a:t>
            </a:r>
          </a:p>
          <a:p>
            <a:pPr lvl="4">
              <a:lnSpc>
                <a:spcPct val="120000"/>
              </a:lnSpc>
              <a:defRPr spc="-19" sz="2000"/>
            </a:pPr>
            <a:r>
              <a:t>    post (r){ r == (size() == 0) }</a:t>
            </a:r>
          </a:p>
          <a:p>
            <a:pPr lvl="4">
              <a:lnSpc>
                <a:spcPct val="120000"/>
              </a:lnSpc>
              <a:defRPr spc="-19" sz="2000"/>
            </a:pPr>
            <a:r>
              <a:t>  </a:t>
            </a:r>
          </a:p>
          <a:p>
            <a:pPr lvl="4">
              <a:lnSpc>
                <a:spcPct val="120000"/>
              </a:lnSpc>
              <a:defRPr b="1" spc="-19" sz="2000"/>
            </a:pPr>
            <a:r>
              <a:t>  void pop_back() noexcept</a:t>
            </a:r>
          </a:p>
          <a:p>
            <a:pPr lvl="4">
              <a:lnSpc>
                <a:spcPct val="120000"/>
              </a:lnSpc>
              <a:defRPr spc="-19" sz="2000"/>
            </a:pPr>
            <a:r>
              <a:t>    pre { size() &lt; 0 }</a:t>
            </a:r>
          </a:p>
          <a:p>
            <a:pPr lvl="4">
              <a:lnSpc>
                <a:spcPct val="120000"/>
              </a:lnSpc>
              <a:defRPr spc="-19" sz="2000"/>
            </a:pPr>
            <a:r>
              <a:t>    post [old_size = size()​] { size() == old_size - 1 }</a:t>
            </a:r>
          </a:p>
          <a:p>
            <a:pPr lvl="4">
              <a:lnSpc>
                <a:spcPct val="120000"/>
              </a:lnSpc>
              <a:defRPr spc="-19" sz="2000"/>
            </a:pPr>
            <a:r>
              <a:t>    post [old = *this] { !testing || equal(begin(), end(), begin(old)) };</a:t>
            </a:r>
          </a:p>
          <a:p>
            <a:pPr lvl="4">
              <a:lnSpc>
                <a:spcPct val="120000"/>
              </a:lnSpc>
              <a:defRPr spc="-19" sz="2000"/>
            </a:pPr>
            <a:r>
              <a:t>  </a:t>
            </a:r>
          </a:p>
          <a:p>
            <a:pPr lvl="4">
              <a:lnSpc>
                <a:spcPct val="120000"/>
              </a:lnSpc>
              <a:defRPr b="1" spc="-19" sz="2000"/>
            </a:pPr>
            <a:r>
              <a:t>  void push_back(const pair&lt;T, U&gt;&amp; e)</a:t>
            </a:r>
          </a:p>
          <a:p>
            <a:pPr lvl="4">
              <a:lnSpc>
                <a:spcPct val="120000"/>
              </a:lnSpc>
              <a:defRPr spc="-19" sz="2000"/>
            </a:pPr>
            <a:r>
              <a:t>    post [old_size = size()​] { size() == old_size + 1 }</a:t>
            </a:r>
          </a:p>
          <a:p>
            <a:pPr lvl="4">
              <a:lnSpc>
                <a:spcPct val="120000"/>
              </a:lnSpc>
              <a:defRPr spc="-19" sz="2000"/>
            </a:pPr>
            <a:r>
              <a:t>    post { back() == e }</a:t>
            </a:r>
          </a:p>
          <a:p>
            <a:pPr lvl="4">
              <a:lnSpc>
                <a:spcPct val="120000"/>
              </a:lnSpc>
              <a:defRPr spc="-19" sz="2000"/>
            </a:pPr>
            <a:r>
              <a:t>    post [old = *this] { !testing</a:t>
            </a:r>
          </a:p>
          <a:p>
            <a:pPr lvl="4">
              <a:lnSpc>
                <a:spcPct val="120000"/>
              </a:lnSpc>
              <a:defRPr spc="-19" sz="2000"/>
            </a:pPr>
            <a:r>
              <a:t>        || equal(begin(old), end(old), begin()) };</a:t>
            </a:r>
          </a:p>
          <a:p>
            <a:pPr lvl="4">
              <a:lnSpc>
                <a:spcPct val="120000"/>
              </a:lnSpc>
              <a:defRPr spc="-19" sz="2000"/>
            </a:pPr>
          </a:p>
          <a:p>
            <a:pPr lvl="4">
              <a:lnSpc>
                <a:spcPct val="120000"/>
              </a:lnSpc>
              <a:defRPr b="1" spc="-19" sz="2000"/>
            </a:pPr>
            <a:r>
              <a:t>  void insert(size_t p, const pair&lt;T, U&gt;&amp; e)</a:t>
            </a:r>
          </a:p>
          <a:p>
            <a:pPr lvl="4">
              <a:lnSpc>
                <a:spcPct val="120000"/>
              </a:lnSpc>
              <a:defRPr spc="-19" sz="2000"/>
            </a:pPr>
            <a:r>
              <a:t>    pre { p &lt;= size() }</a:t>
            </a:r>
          </a:p>
          <a:p>
            <a:pPr lvl="4">
              <a:lnSpc>
                <a:spcPct val="120000"/>
              </a:lnSpc>
              <a:defRPr spc="-19" sz="2000"/>
            </a:pPr>
            <a:r>
              <a:t>    post [old_size = size()​] { size() == old_size + 1 }</a:t>
            </a:r>
          </a:p>
          <a:p>
            <a:pPr lvl="4">
              <a:lnSpc>
                <a:spcPct val="120000"/>
              </a:lnSpc>
              <a:defRPr spc="-19" sz="2000"/>
            </a:pPr>
            <a:r>
              <a:t>    post { (*this)[p] == e }</a:t>
            </a:r>
          </a:p>
          <a:p>
            <a:pPr lvl="4">
              <a:lnSpc>
                <a:spcPct val="120000"/>
              </a:lnSpc>
              <a:defRPr spc="-19" sz="2000"/>
            </a:pPr>
            <a:r>
              <a:t>    post [old = *this] { !testing</a:t>
            </a:r>
          </a:p>
          <a:p>
            <a:pPr lvl="4">
              <a:lnSpc>
                <a:spcPct val="120000"/>
              </a:lnSpc>
              <a:defRPr spc="-19" sz="2000"/>
            </a:pPr>
            <a:r>
              <a:t>        || (equal(begin(), begin() + p, begin(old))</a:t>
            </a:r>
          </a:p>
          <a:p>
            <a:pPr lvl="4">
              <a:lnSpc>
                <a:spcPct val="120000"/>
              </a:lnSpc>
              <a:defRPr spc="-19" sz="2000"/>
            </a:pPr>
            <a:r>
              <a:t>        &amp;&amp; equal(begin() + p + 1, end(), begin(old) + p)) };</a:t>
            </a:r>
          </a:p>
          <a:p>
            <a:pPr lvl="4">
              <a:lnSpc>
                <a:spcPct val="120000"/>
              </a:lnSpc>
              <a:defRPr spc="-19" sz="2000"/>
            </a:pPr>
          </a:p>
          <a:p>
            <a:pPr lvl="4">
              <a:lnSpc>
                <a:spcPct val="120000"/>
              </a:lnSpc>
              <a:defRPr spc="-19" sz="2000"/>
            </a:pPr>
            <a:r>
              <a:t>  ...</a:t>
            </a:r>
          </a:p>
          <a:p>
            <a:pPr lvl="4">
              <a:lnSpc>
                <a:spcPct val="120000"/>
              </a:lnSpc>
              <a:defRPr spc="-19" sz="2000"/>
            </a:pPr>
            <a:r>
              <a:t>};</a:t>
            </a:r>
          </a:p>
        </p:txBody>
      </p:sp>
    </p:spTree>
  </p:cSld>
  <p:clrMapOvr>
    <a:masterClrMapping/>
  </p:clrMapOvr>
  <mc:AlternateContent xmlns:mc="http://schemas.openxmlformats.org/markup-compatibility/2006">
    <mc:Choice xmlns:p14="http://schemas.microsoft.com/office/powerpoint/2010/main" Requires="p14">
      <p:transition spd="fast" advClick="1" p14:dur="400">
        <p14:flip dir="l"/>
      </p:transition>
    </mc:Choice>
    <mc:Fallback>
      <p:transition spd="fast">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Contracts  |  The Reckoning"/>
          <p:cNvSpPr/>
          <p:nvPr>
            <p:ph type="title"/>
          </p:nvPr>
        </p:nvSpPr>
        <p:spPr>
          <a:prstGeom prst="rect">
            <a:avLst/>
          </a:prstGeom>
        </p:spPr>
        <p:txBody>
          <a:bodyPr/>
          <a:lstStyle/>
          <a:p>
            <a:pPr/>
            <a:r>
              <a:t>Contracts  |  The Reckoning</a:t>
            </a:r>
          </a:p>
        </p:txBody>
      </p:sp>
      <p:sp>
        <p:nvSpPr>
          <p:cNvPr id="1495" name="Slide Number"/>
          <p:cNvSpPr/>
          <p:nvPr>
            <p:ph type="sldNum" sz="quarter" idx="2"/>
          </p:nvPr>
        </p:nvSpPr>
        <p:spPr>
          <a:xfrm>
            <a:off x="11766956" y="13085861"/>
            <a:ext cx="60889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6" name="// A collection of T, U pairs whose first…"/>
          <p:cNvSpPr/>
          <p:nvPr>
            <p:ph type="body" idx="1"/>
          </p:nvPr>
        </p:nvSpPr>
        <p:spPr>
          <a:prstGeom prst="rect">
            <a:avLst/>
          </a:prstGeom>
        </p:spPr>
        <p:txBody>
          <a:bodyPr numCol="2" spcCol="255975"/>
          <a:lstStyle/>
          <a:p>
            <a:pPr lvl="4">
              <a:lnSpc>
                <a:spcPct val="120000"/>
              </a:lnSpc>
            </a:pPr>
            <a:r>
              <a:t>// A collection of T, U pairs whose first</a:t>
            </a:r>
          </a:p>
          <a:p>
            <a:pPr lvl="4">
              <a:lnSpc>
                <a:spcPct val="120000"/>
              </a:lnSpc>
            </a:pPr>
            <a:r>
              <a:t>// elements are stored in one vector and</a:t>
            </a:r>
          </a:p>
          <a:p>
            <a:pPr lvl="4">
              <a:lnSpc>
                <a:spcPct val="120000"/>
              </a:lnSpc>
            </a:pPr>
            <a:r>
              <a:t>// second elements in a second vector</a:t>
            </a:r>
          </a:p>
          <a:p>
            <a:pPr lvl="4">
              <a:lnSpc>
                <a:spcPct val="120000"/>
              </a:lnSpc>
            </a:pPr>
            <a:r>
              <a:t>template &lt;class T, class U&gt;</a:t>
            </a:r>
            <a:br/>
            <a:r>
              <a:rPr b="1"/>
              <a:t>class zip_vector</a:t>
            </a:r>
            <a:r>
              <a:t> {</a:t>
            </a:r>
          </a:p>
          <a:p>
            <a:pPr lvl="4">
              <a:lnSpc>
                <a:spcPct val="120000"/>
              </a:lnSpc>
            </a:pPr>
            <a:r>
              <a:t>public:</a:t>
            </a:r>
          </a:p>
          <a:p>
            <a:pPr lvl="4">
              <a:lnSpc>
                <a:spcPct val="120000"/>
              </a:lnSpc>
            </a:pPr>
            <a:r>
              <a:t>  // Returns the first element of each pair</a:t>
            </a:r>
          </a:p>
          <a:p>
            <a:pPr lvl="4">
              <a:lnSpc>
                <a:spcPct val="120000"/>
              </a:lnSpc>
              <a:defRPr b="1"/>
            </a:pPr>
            <a:r>
              <a:t>  const vector&lt;T&gt;&amp; first() const;</a:t>
            </a:r>
          </a:p>
          <a:p>
            <a:pPr lvl="4">
              <a:lnSpc>
                <a:spcPct val="120000"/>
              </a:lnSpc>
            </a:pPr>
            <a:r>
              <a:t>  // Returns the second element of each pair</a:t>
            </a:r>
          </a:p>
          <a:p>
            <a:pPr lvl="4">
              <a:lnSpc>
                <a:spcPct val="120000"/>
              </a:lnSpc>
              <a:defRPr b="1"/>
            </a:pPr>
            <a:r>
              <a:t>  const vector&lt;U&gt;&amp; second() const;</a:t>
            </a:r>
          </a:p>
          <a:p>
            <a:pPr lvl="4">
              <a:lnSpc>
                <a:spcPct val="120000"/>
              </a:lnSpc>
            </a:pPr>
          </a:p>
          <a:p>
            <a:pPr lvl="4">
              <a:lnSpc>
                <a:spcPct val="120000"/>
              </a:lnSpc>
            </a:pPr>
            <a:r>
              <a:t>  // Returns the number of elements</a:t>
            </a:r>
          </a:p>
          <a:p>
            <a:pPr lvl="4">
              <a:lnSpc>
                <a:spcPct val="120000"/>
              </a:lnSpc>
              <a:defRPr b="1"/>
            </a:pPr>
            <a:r>
              <a:t>  size_t size() const;</a:t>
            </a:r>
          </a:p>
          <a:p>
            <a:pPr lvl="4">
              <a:lnSpc>
                <a:spcPct val="120000"/>
              </a:lnSpc>
              <a:defRPr b="1"/>
            </a:pPr>
          </a:p>
          <a:p>
            <a:pPr lvl="4">
              <a:lnSpc>
                <a:spcPct val="120000"/>
              </a:lnSpc>
            </a:pPr>
            <a:r>
              <a:t>  // Returns true iff there are no elements</a:t>
            </a:r>
          </a:p>
          <a:p>
            <a:pPr lvl="4">
              <a:lnSpc>
                <a:spcPct val="120000"/>
              </a:lnSpc>
              <a:defRPr b="1"/>
            </a:pPr>
            <a:r>
              <a:t>  bool empty() const;</a:t>
            </a:r>
          </a:p>
          <a:p>
            <a:pPr lvl="4">
              <a:lnSpc>
                <a:spcPct val="120000"/>
              </a:lnSpc>
            </a:pPr>
            <a:r>
              <a:t> </a:t>
            </a:r>
          </a:p>
          <a:p>
            <a:pPr lvl="4">
              <a:lnSpc>
                <a:spcPct val="120000"/>
              </a:lnSpc>
            </a:pPr>
            <a:r>
              <a:t>  // Removes the last element</a:t>
            </a:r>
          </a:p>
          <a:p>
            <a:pPr lvl="4">
              <a:lnSpc>
                <a:spcPct val="120000"/>
              </a:lnSpc>
              <a:defRPr b="1"/>
            </a:pPr>
            <a:r>
              <a:t>  void pop_back() noexcept;</a:t>
            </a:r>
          </a:p>
          <a:p>
            <a:pPr lvl="4">
              <a:lnSpc>
                <a:spcPct val="120000"/>
              </a:lnSpc>
            </a:pPr>
            <a:r>
              <a:t> </a:t>
            </a:r>
          </a:p>
          <a:p>
            <a:pPr lvl="4">
              <a:lnSpc>
                <a:spcPct val="120000"/>
              </a:lnSpc>
            </a:pPr>
            <a:r>
              <a:t>  // Appends e</a:t>
            </a:r>
          </a:p>
          <a:p>
            <a:pPr lvl="4">
              <a:lnSpc>
                <a:spcPct val="120000"/>
              </a:lnSpc>
              <a:defRPr b="1"/>
            </a:pPr>
            <a:r>
              <a:t>  void push_back(const pair&lt;T, U&gt;&amp; e);</a:t>
            </a:r>
          </a:p>
          <a:p>
            <a:pPr lvl="4">
              <a:lnSpc>
                <a:spcPct val="120000"/>
              </a:lnSpc>
            </a:pPr>
          </a:p>
          <a:p>
            <a:pPr lvl="4">
              <a:lnSpc>
                <a:spcPct val="120000"/>
              </a:lnSpc>
            </a:pPr>
            <a:r>
              <a:t>  // Injects e at position p</a:t>
            </a:r>
          </a:p>
          <a:p>
            <a:pPr lvl="4">
              <a:lnSpc>
                <a:spcPct val="120000"/>
              </a:lnSpc>
              <a:defRPr b="1"/>
            </a:pPr>
            <a:r>
              <a:t>  void insert(size_t p, const pair&lt;T, U&gt;&amp; e);</a:t>
            </a:r>
          </a:p>
          <a:p>
            <a:pPr lvl="4">
              <a:lnSpc>
                <a:spcPct val="120000"/>
              </a:lnSpc>
            </a:pPr>
            <a:r>
              <a:t>};</a:t>
            </a:r>
          </a:p>
        </p:txBody>
      </p:sp>
    </p:spTree>
  </p:cSld>
  <p:clrMapOvr>
    <a:masterClrMapping/>
  </p:clrMapOvr>
  <mc:AlternateContent xmlns:mc="http://schemas.openxmlformats.org/markup-compatibility/2006">
    <mc:Choice xmlns:p14="http://schemas.microsoft.com/office/powerpoint/2010/main" Requires="p14">
      <p:transition spd="fast" advClick="1" p14:dur="400">
        <p14:flip dir="r"/>
      </p:transition>
    </mc:Choice>
    <mc:Fallback>
      <p:transition spd="fast">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0" name="Slide Number"/>
          <p:cNvSpPr/>
          <p:nvPr>
            <p:ph type="sldNum" sz="quarter" idx="2"/>
          </p:nvPr>
        </p:nvSpPr>
        <p:spPr>
          <a:xfrm>
            <a:off x="11771833" y="13085861"/>
            <a:ext cx="60401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1" name="Rectangle"/>
          <p:cNvSpPr/>
          <p:nvPr/>
        </p:nvSpPr>
        <p:spPr>
          <a:xfrm>
            <a:off x="-875335" y="-553989"/>
            <a:ext cx="25898348" cy="14464397"/>
          </a:xfrm>
          <a:prstGeom prst="rect">
            <a:avLst/>
          </a:prstGeom>
          <a:solidFill>
            <a:srgbClr val="000000"/>
          </a:solidFill>
          <a:ln w="25400">
            <a:solidFill>
              <a:schemeClr val="accent1"/>
            </a:solidFill>
            <a:miter/>
          </a:ln>
        </p:spPr>
        <p:txBody>
          <a:bodyPr tIns="91439" bIns="91439"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2000">
        <p:circle/>
      </p:transition>
    </mc:Choice>
    <mc:Fallback>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3" name="Insights"/>
          <p:cNvSpPr txBox="1"/>
          <p:nvPr>
            <p:ph type="title"/>
          </p:nvPr>
        </p:nvSpPr>
        <p:spPr>
          <a:prstGeom prst="rect">
            <a:avLst/>
          </a:prstGeom>
        </p:spPr>
        <p:txBody>
          <a:bodyPr/>
          <a:lstStyle/>
          <a:p>
            <a:pPr/>
            <a:r>
              <a:t>Insights</a:t>
            </a:r>
          </a:p>
        </p:txBody>
      </p:sp>
      <p:sp>
        <p:nvSpPr>
          <p:cNvPr id="15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2000">
        <p:circle/>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8" name="Insights"/>
          <p:cNvSpPr txBox="1"/>
          <p:nvPr>
            <p:ph type="title"/>
          </p:nvPr>
        </p:nvSpPr>
        <p:spPr>
          <a:prstGeom prst="rect">
            <a:avLst/>
          </a:prstGeom>
        </p:spPr>
        <p:txBody>
          <a:bodyPr/>
          <a:lstStyle/>
          <a:p>
            <a:pPr/>
            <a:r>
              <a:t>Insights</a:t>
            </a:r>
          </a:p>
        </p:txBody>
      </p:sp>
      <p:sp>
        <p:nvSpPr>
          <p:cNvPr id="15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Rectangle"/>
          <p:cNvSpPr/>
          <p:nvPr/>
        </p:nvSpPr>
        <p:spPr>
          <a:xfrm>
            <a:off x="5488403" y="5321300"/>
            <a:ext cx="4730083" cy="825500"/>
          </a:xfrm>
          <a:prstGeom prst="rect">
            <a:avLst/>
          </a:prstGeom>
          <a:solidFill>
            <a:srgbClr val="00F900"/>
          </a:solidFill>
          <a:ln w="12700">
            <a:miter lim="400000"/>
          </a:ln>
        </p:spPr>
        <p:txBody>
          <a:bodyPr tIns="91439" bIns="91439" anchor="ctr"/>
          <a:lstStyle/>
          <a:p>
            <a:pPr>
              <a:defRPr sz="5000"/>
            </a:pPr>
          </a:p>
        </p:txBody>
      </p:sp>
      <p:sp>
        <p:nvSpPr>
          <p:cNvPr id="500" name="Rectangle"/>
          <p:cNvSpPr/>
          <p:nvPr/>
        </p:nvSpPr>
        <p:spPr>
          <a:xfrm>
            <a:off x="16456449" y="5321300"/>
            <a:ext cx="2188896" cy="825500"/>
          </a:xfrm>
          <a:prstGeom prst="rect">
            <a:avLst/>
          </a:prstGeom>
          <a:solidFill>
            <a:srgbClr val="00F900"/>
          </a:solidFill>
          <a:ln w="12700">
            <a:miter lim="400000"/>
          </a:ln>
        </p:spPr>
        <p:txBody>
          <a:bodyPr tIns="91439" bIns="91439" anchor="ctr"/>
          <a:lstStyle/>
          <a:p>
            <a:pPr>
              <a:defRPr b="1" sz="5000"/>
            </a:pPr>
          </a:p>
        </p:txBody>
      </p:sp>
      <p:sp>
        <p:nvSpPr>
          <p:cNvPr id="501" name="Innovation 1: Each component has a contract"/>
          <p:cNvSpPr/>
          <p:nvPr>
            <p:ph type="title"/>
          </p:nvPr>
        </p:nvSpPr>
        <p:spPr>
          <a:prstGeom prst="rect">
            <a:avLst/>
          </a:prstGeom>
        </p:spPr>
        <p:txBody>
          <a:bodyPr/>
          <a:lstStyle/>
          <a:p>
            <a:pPr/>
            <a:r>
              <a:t>Innovation 1: Each component has a contract</a:t>
            </a:r>
          </a:p>
        </p:txBody>
      </p:sp>
      <p:sp>
        <p:nvSpPr>
          <p:cNvPr id="502"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03" name="Slide Number"/>
          <p:cNvSpPr/>
          <p:nvPr>
            <p:ph type="sldNum" sz="quarter" idx="2"/>
          </p:nvPr>
        </p:nvSpPr>
        <p:spPr>
          <a:xfrm>
            <a:off x="11924842" y="13085861"/>
            <a:ext cx="45100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4" name="Text"/>
          <p:cNvSpPr/>
          <p:nvPr/>
        </p:nvSpPr>
        <p:spPr>
          <a:xfrm>
            <a:off x="12016892" y="13085861"/>
            <a:ext cx="358954"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505" name="{x &lt; INT_MAX}  y = x + 1  {y &gt; 1}"/>
          <p:cNvSpPr txBox="1"/>
          <p:nvPr/>
        </p:nvSpPr>
        <p:spPr>
          <a:xfrm>
            <a:off x="8129901" y="5126201"/>
            <a:ext cx="10889279"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&lt; INT_MAX</a:t>
            </a:r>
            <a:r>
              <a:rPr>
                <a:latin typeface="Times New Roman"/>
                <a:ea typeface="Times New Roman"/>
                <a:cs typeface="Times New Roman"/>
                <a:sym typeface="Times New Roman"/>
              </a:rPr>
              <a:t>}</a:t>
            </a:r>
            <a:r>
              <a:rPr>
                <a:latin typeface="Helvetica"/>
                <a:ea typeface="Helvetica"/>
                <a:cs typeface="Helvetica"/>
                <a:sym typeface="Helvetica"/>
              </a:rPr>
              <a:t>  y = x + 1  </a:t>
            </a:r>
            <a:r>
              <a:rPr>
                <a:latin typeface="Times New Roman"/>
                <a:ea typeface="Times New Roman"/>
                <a:cs typeface="Times New Roman"/>
                <a:sym typeface="Times New Roman"/>
              </a:rPr>
              <a:t>{</a:t>
            </a:r>
            <a:r>
              <a:rPr>
                <a:latin typeface="Helvetica"/>
                <a:ea typeface="Helvetica"/>
                <a:cs typeface="Helvetica"/>
                <a:sym typeface="Helvetica"/>
              </a:rPr>
              <a:t>y &gt; 1</a:t>
            </a:r>
            <a:r>
              <a:rPr>
                <a:latin typeface="Times New Roman"/>
                <a:ea typeface="Times New Roman"/>
                <a:cs typeface="Times New Roman"/>
                <a:sym typeface="Times New Roman"/>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Wo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500" fill="hold"/>
                                        <p:tgtEl>
                                          <p:spTgt spid="499"/>
                                        </p:tgtEl>
                                      </p:cBhvr>
                                    </p:animEffect>
                                    <p:set>
                                      <p:cBhvr>
                                        <p:cTn id="7" fill="hold">
                                          <p:stCondLst>
                                            <p:cond delay="499"/>
                                          </p:stCondLst>
                                        </p:cTn>
                                        <p:tgtEl>
                                          <p:spTgt spid="49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00"/>
                                        </p:tgtEl>
                                        <p:attrNameLst>
                                          <p:attrName>style.visibility</p:attrName>
                                        </p:attrNameLst>
                                      </p:cBhvr>
                                      <p:to>
                                        <p:strVal val="visible"/>
                                      </p:to>
                                    </p:set>
                                    <p:animEffect filter="fade" transition="in">
                                      <p:cBhvr>
                                        <p:cTn id="12"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2"/>
      <p:bldP build="whole" bldLvl="1" animBg="1" rev="0" advAuto="0" spid="499" grpId="1"/>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You Can't Check Everything"/>
          <p:cNvSpPr/>
          <p:nvPr>
            <p:ph type="title"/>
          </p:nvPr>
        </p:nvSpPr>
        <p:spPr>
          <a:prstGeom prst="rect">
            <a:avLst/>
          </a:prstGeom>
        </p:spPr>
        <p:txBody>
          <a:bodyPr/>
          <a:lstStyle/>
          <a:p>
            <a:pPr/>
            <a:r>
              <a:t>You Can't Check Everything</a:t>
            </a:r>
          </a:p>
        </p:txBody>
      </p:sp>
      <p:sp>
        <p:nvSpPr>
          <p:cNvPr id="1514" name="Strict weak ordering…"/>
          <p:cNvSpPr/>
          <p:nvPr>
            <p:ph type="body" idx="1"/>
          </p:nvPr>
        </p:nvSpPr>
        <p:spPr>
          <a:prstGeom prst="rect">
            <a:avLst/>
          </a:prstGeom>
        </p:spPr>
        <p:txBody>
          <a:bodyPr/>
          <a:lstStyle/>
          <a:p>
            <a:pPr/>
            <a:r>
              <a:t>Strict weak ordering</a:t>
            </a:r>
          </a:p>
          <a:p>
            <a:pPr/>
            <a:r>
              <a:t>Pointer validity</a:t>
            </a:r>
          </a:p>
          <a:p>
            <a:pPr/>
            <a:r>
              <a:t>The result of sort is a permutation of the input</a:t>
            </a:r>
          </a:p>
          <a:p>
            <a:pPr/>
            <a:r>
              <a:t>A move-only result is equal to its prior value</a:t>
            </a:r>
          </a:p>
          <a:p>
            <a:pPr/>
            <a:r>
              <a:t>You can't check all your checks</a:t>
            </a:r>
          </a:p>
        </p:txBody>
      </p:sp>
      <p:sp>
        <p:nvSpPr>
          <p:cNvPr id="1515" name="Slide Number"/>
          <p:cNvSpPr/>
          <p:nvPr>
            <p:ph type="sldNum" sz="quarter" idx="2"/>
          </p:nvPr>
        </p:nvSpPr>
        <p:spPr>
          <a:xfrm>
            <a:off x="11766346" y="13085861"/>
            <a:ext cx="60950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9" name="Human Language is More Expressive than Code"/>
          <p:cNvSpPr/>
          <p:nvPr>
            <p:ph type="title"/>
          </p:nvPr>
        </p:nvSpPr>
        <p:spPr>
          <a:prstGeom prst="rect">
            <a:avLst/>
          </a:prstGeom>
        </p:spPr>
        <p:txBody>
          <a:bodyPr/>
          <a:lstStyle/>
          <a:p>
            <a:pPr/>
            <a:r>
              <a:t>Human Language is More Expressive than Code</a:t>
            </a:r>
          </a:p>
        </p:txBody>
      </p:sp>
      <p:sp>
        <p:nvSpPr>
          <p:cNvPr id="1520" name="Can capture preconditions and postconditions in one phrase e.g. &quot;Removes the last element.&quot;…"/>
          <p:cNvSpPr/>
          <p:nvPr>
            <p:ph type="body" idx="1"/>
          </p:nvPr>
        </p:nvSpPr>
        <p:spPr>
          <a:prstGeom prst="rect">
            <a:avLst/>
          </a:prstGeom>
        </p:spPr>
        <p:txBody>
          <a:bodyPr/>
          <a:lstStyle/>
          <a:p>
            <a:pPr/>
            <a:r>
              <a:t>Can capture preconditions and postconditions in one phrase e.g. "Removes the last element."</a:t>
            </a:r>
          </a:p>
          <a:p>
            <a:pPr/>
            <a:r>
              <a:t>Can describe un-checkable conditions.</a:t>
            </a:r>
          </a:p>
          <a:p>
            <a:pPr/>
            <a:r>
              <a:t>Can describe things that would be expensive to check.</a:t>
            </a:r>
          </a:p>
          <a:p>
            <a:pPr/>
            <a:r>
              <a:t>Can describe postconditions as effects rather than predicates.</a:t>
            </a:r>
          </a:p>
          <a:p>
            <a:pPr/>
            <a:r>
              <a:t>Can describe all the preconditions and postconditions in one place</a:t>
            </a:r>
            <a:br/>
            <a:r>
              <a:t>    whether they are efficiently checkable or not.</a:t>
            </a:r>
          </a:p>
        </p:txBody>
      </p:sp>
      <p:sp>
        <p:nvSpPr>
          <p:cNvPr id="1521" name="Slide Number"/>
          <p:cNvSpPr/>
          <p:nvPr>
            <p:ph type="sldNum" sz="quarter" idx="2"/>
          </p:nvPr>
        </p:nvSpPr>
        <p:spPr>
          <a:xfrm>
            <a:off x="11763298" y="13085861"/>
            <a:ext cx="61254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25" name="You Need a Human Language Description"/>
          <p:cNvSpPr/>
          <p:nvPr>
            <p:ph type="title"/>
          </p:nvPr>
        </p:nvSpPr>
        <p:spPr>
          <a:prstGeom prst="rect">
            <a:avLst/>
          </a:prstGeom>
        </p:spPr>
        <p:txBody>
          <a:bodyPr/>
          <a:lstStyle/>
          <a:p>
            <a:pPr/>
            <a:r>
              <a:t>You Need a Human Language Description</a:t>
            </a:r>
          </a:p>
        </p:txBody>
      </p:sp>
      <p:sp>
        <p:nvSpPr>
          <p:cNvPr id="1526" name="Code is often unreadable…"/>
          <p:cNvSpPr/>
          <p:nvPr>
            <p:ph type="body" idx="1"/>
          </p:nvPr>
        </p:nvSpPr>
        <p:spPr>
          <a:prstGeom prst="rect">
            <a:avLst/>
          </a:prstGeom>
        </p:spPr>
        <p:txBody>
          <a:bodyPr/>
          <a:lstStyle/>
          <a:p>
            <a:pPr/>
            <a:r>
              <a:t>Code is often unreadable</a:t>
            </a:r>
          </a:p>
          <a:p>
            <a:pPr/>
            <a:r>
              <a:t>Code is often incomplete - you can't check everything.</a:t>
            </a:r>
          </a:p>
          <a:p>
            <a:pPr/>
            <a:r>
              <a:t>Code is often scattered - headers, implementation files, unit tests</a:t>
            </a:r>
          </a:p>
          <a:p>
            <a:pPr/>
            <a:r>
              <a:t>You need something against which to validate both implementation and tests</a:t>
            </a:r>
          </a:p>
        </p:txBody>
      </p:sp>
      <p:sp>
        <p:nvSpPr>
          <p:cNvPr id="1527"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1" name="Checking is super useful"/>
          <p:cNvSpPr/>
          <p:nvPr>
            <p:ph type="title"/>
          </p:nvPr>
        </p:nvSpPr>
        <p:spPr>
          <a:prstGeom prst="rect">
            <a:avLst/>
          </a:prstGeom>
        </p:spPr>
        <p:txBody>
          <a:bodyPr/>
          <a:lstStyle/>
          <a:p>
            <a:pPr/>
            <a:r>
              <a:t>Checking is super useful</a:t>
            </a:r>
          </a:p>
        </p:txBody>
      </p:sp>
      <p:sp>
        <p:nvSpPr>
          <p:cNvPr id="1532" name="Beginning - intermediate programmers…"/>
          <p:cNvSpPr/>
          <p:nvPr>
            <p:ph type="body" idx="1"/>
          </p:nvPr>
        </p:nvSpPr>
        <p:spPr>
          <a:prstGeom prst="rect">
            <a:avLst/>
          </a:prstGeom>
        </p:spPr>
        <p:txBody>
          <a:bodyPr/>
          <a:lstStyle/>
          <a:p>
            <a:pPr/>
            <a:r>
              <a:t>Beginning - intermediate programmers</a:t>
            </a:r>
          </a:p>
          <a:p>
            <a:pPr/>
            <a:r>
              <a:t>Fragile code bases</a:t>
            </a:r>
          </a:p>
          <a:p>
            <a:pPr/>
            <a:r>
              <a:t>Unit test</a:t>
            </a:r>
          </a:p>
        </p:txBody>
      </p:sp>
      <p:sp>
        <p:nvSpPr>
          <p:cNvPr id="1533" name="Slide Number"/>
          <p:cNvSpPr/>
          <p:nvPr>
            <p:ph type="sldNum" sz="quarter" idx="2"/>
          </p:nvPr>
        </p:nvSpPr>
        <p:spPr>
          <a:xfrm>
            <a:off x="11759641" y="13085861"/>
            <a:ext cx="61620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Spoiler Alert: It's Documentation"/>
          <p:cNvSpPr/>
          <p:nvPr>
            <p:ph type="title"/>
          </p:nvPr>
        </p:nvSpPr>
        <p:spPr>
          <a:prstGeom prst="rect">
            <a:avLst/>
          </a:prstGeom>
        </p:spPr>
        <p:txBody>
          <a:bodyPr/>
          <a:lstStyle/>
          <a:p>
            <a:pPr/>
            <a:r>
              <a:t>Spoiler Alert: It's Documentation</a:t>
            </a:r>
          </a:p>
        </p:txBody>
      </p:sp>
      <p:sp>
        <p:nvSpPr>
          <p:cNvPr id="1538" name="Slide Number"/>
          <p:cNvSpPr/>
          <p:nvPr>
            <p:ph type="sldNum" sz="quarter" idx="2"/>
          </p:nvPr>
        </p:nvSpPr>
        <p:spPr>
          <a:xfrm>
            <a:off x="11823954" y="13085861"/>
            <a:ext cx="5518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39" name="“…a software system is viewed as a set of communicating components whose interaction is based on precisely defined specifications of the mutual obligations — contracts.”…"/>
          <p:cNvSpPr/>
          <p:nvPr>
            <p:ph type="body" idx="1"/>
          </p:nvPr>
        </p:nvSpPr>
        <p:spPr>
          <a:xfrm>
            <a:off x="673100" y="2794000"/>
            <a:ext cx="18904557" cy="9271000"/>
          </a:xfrm>
          <a:prstGeom prst="rect">
            <a:avLst/>
          </a:prstGeom>
        </p:spPr>
        <p:txBody>
          <a:bodyPr/>
          <a:lstStyle/>
          <a:p>
            <a:pPr>
              <a:defRPr i="1" sz="8000">
                <a:latin typeface="+mn-lt"/>
                <a:ea typeface="+mn-ea"/>
                <a:cs typeface="+mn-cs"/>
                <a:sym typeface="Adobe Clean"/>
              </a:defRPr>
            </a:pPr>
            <a:r>
              <a:t>“…a software system is viewed as a set of communicating components whose interaction is based on </a:t>
            </a:r>
            <a:r>
              <a:rPr b="1"/>
              <a:t>precisely defined specifications</a:t>
            </a:r>
            <a:r>
              <a:t> of</a:t>
            </a:r>
            <a:r>
              <a:rPr b="1"/>
              <a:t> </a:t>
            </a:r>
            <a:r>
              <a:t>the mutual obligations — contracts.”</a:t>
            </a:r>
          </a:p>
          <a:p>
            <a:pPr>
              <a:defRPr i="1" sz="4700">
                <a:latin typeface="+mn-lt"/>
                <a:ea typeface="+mn-ea"/>
                <a:cs typeface="+mn-cs"/>
                <a:sym typeface="Adobe Clean"/>
              </a:defRPr>
            </a:pPr>
          </a:p>
          <a:p>
            <a:pPr>
              <a:defRPr i="1" sz="4700">
                <a:latin typeface="+mn-lt"/>
                <a:ea typeface="+mn-ea"/>
                <a:cs typeface="+mn-cs"/>
                <a:sym typeface="Adobe Clean"/>
              </a:defRPr>
            </a:pPr>
            <a:r>
              <a:t>—Building bug-free O-O software: An Introduction to Design by Contract™</a:t>
            </a:r>
          </a:p>
          <a:p>
            <a:pPr>
              <a:defRPr i="1" sz="4700">
                <a:latin typeface="+mn-lt"/>
                <a:ea typeface="+mn-ea"/>
                <a:cs typeface="+mn-cs"/>
                <a:sym typeface="Adobe Clean"/>
              </a:defRPr>
            </a:pPr>
            <a:r>
              <a:t>https://www.eiffel.com/values/design-by-contract/introduction/</a:t>
            </a:r>
          </a:p>
        </p:txBody>
      </p:sp>
      <p:pic>
        <p:nvPicPr>
          <p:cNvPr id="1540" name="Image" descr="Image"/>
          <p:cNvPicPr>
            <a:picLocks noChangeAspect="1"/>
          </p:cNvPicPr>
          <p:nvPr/>
        </p:nvPicPr>
        <p:blipFill>
          <a:blip r:embed="rId4">
            <a:extLst/>
          </a:blip>
          <a:srcRect l="33333" t="18878" r="33333" b="36677"/>
          <a:stretch>
            <a:fillRect/>
          </a:stretch>
        </p:blipFill>
        <p:spPr>
          <a:xfrm>
            <a:off x="19577656" y="1270000"/>
            <a:ext cx="4500430" cy="4500430"/>
          </a:xfrm>
          <a:prstGeom prst="rect">
            <a:avLst/>
          </a:prstGeom>
          <a:ln w="12700">
            <a:miter lim="400000"/>
          </a:ln>
        </p:spPr>
      </p:pic>
      <p:sp>
        <p:nvSpPr>
          <p:cNvPr id="1541" name="Bertrand Meyer"/>
          <p:cNvSpPr txBox="1"/>
          <p:nvPr/>
        </p:nvSpPr>
        <p:spPr>
          <a:xfrm>
            <a:off x="20277806" y="5682312"/>
            <a:ext cx="3107487" cy="754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lstStyle>
          <a:p>
            <a:pPr/>
            <a:r>
              <a:t>Bertrand Meyer</a:t>
            </a:r>
          </a:p>
        </p:txBody>
      </p:sp>
      <p:pic>
        <p:nvPicPr>
          <p:cNvPr id="1542" name="Contract review before code review Contract review before code review" descr="Contract review before code review Contract review before code review"/>
          <p:cNvPicPr>
            <a:picLocks noChangeAspect="0"/>
          </p:cNvPicPr>
          <p:nvPr/>
        </p:nvPicPr>
        <p:blipFill>
          <a:blip r:embed="rId5">
            <a:extLst/>
          </a:blip>
          <a:stretch>
            <a:fillRect/>
          </a:stretch>
        </p:blipFill>
        <p:spPr>
          <a:xfrm rot="928330">
            <a:off x="5282238" y="6914212"/>
            <a:ext cx="14637341" cy="3235393"/>
          </a:xfrm>
          <a:prstGeom prst="rect">
            <a:avLst/>
          </a:prstGeom>
          <a:effectLst>
            <a:outerShdw sx="100000" sy="100000" kx="0" ky="0" algn="b" rotWithShape="0" blurRad="254000" dist="548813" dir="5937575">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542"/>
                                        </p:tgtEl>
                                        <p:attrNameLst>
                                          <p:attrName>style.visibility</p:attrName>
                                        </p:attrNameLst>
                                      </p:cBhvr>
                                      <p:to>
                                        <p:strVal val="visible"/>
                                      </p:to>
                                    </p:set>
                                    <p:anim calcmode="lin" valueType="num">
                                      <p:cBhvr>
                                        <p:cTn id="7" dur="1000" fill="hold"/>
                                        <p:tgtEl>
                                          <p:spTgt spid="1542"/>
                                        </p:tgtEl>
                                        <p:attrNameLst>
                                          <p:attrName>ppt_x</p:attrName>
                                        </p:attrNameLst>
                                      </p:cBhvr>
                                      <p:tavLst>
                                        <p:tav tm="0">
                                          <p:val>
                                            <p:strVal val="#ppt_x"/>
                                          </p:val>
                                        </p:tav>
                                        <p:tav tm="100000">
                                          <p:val>
                                            <p:strVal val="#ppt_x"/>
                                          </p:val>
                                        </p:tav>
                                      </p:tavLst>
                                    </p:anim>
                                    <p:anim calcmode="lin" valueType="num">
                                      <p:cBhvr>
                                        <p:cTn id="8" dur="1000" fill="hold"/>
                                        <p:tgtEl>
                                          <p:spTgt spid="15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2"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6" name="Title 1"/>
          <p:cNvSpPr txBox="1"/>
          <p:nvPr>
            <p:ph type="title"/>
          </p:nvPr>
        </p:nvSpPr>
        <p:spPr>
          <a:prstGeom prst="rect">
            <a:avLst/>
          </a:prstGeom>
        </p:spPr>
        <p:txBody>
          <a:bodyPr/>
          <a:lstStyle>
            <a:lvl1pPr defTabSz="2176582">
              <a:lnSpc>
                <a:spcPct val="100000"/>
              </a:lnSpc>
              <a:defRPr b="1">
                <a:latin typeface="+mn-lt"/>
                <a:ea typeface="+mn-ea"/>
                <a:cs typeface="+mn-cs"/>
                <a:sym typeface="Adobe Clean"/>
              </a:defRPr>
            </a:lvl1pPr>
          </a:lstStyle>
          <a:p>
            <a:pPr/>
            <a:r>
              <a:t>C++ at Adobe!</a:t>
            </a:r>
          </a:p>
        </p:txBody>
      </p:sp>
      <p:sp>
        <p:nvSpPr>
          <p:cNvPr id="1547" name="Content Placeholder 2"/>
          <p:cNvSpPr txBox="1"/>
          <p:nvPr>
            <p:ph type="body" idx="1"/>
          </p:nvPr>
        </p:nvSpPr>
        <p:spPr>
          <a:prstGeom prst="rect">
            <a:avLst/>
          </a:prstGeom>
        </p:spPr>
        <p:txBody>
          <a:bodyPr/>
          <a:lstStyle/>
          <a:p>
            <a:pPr/>
            <a:r>
              <a:t>Careers</a:t>
            </a:r>
          </a:p>
          <a:p>
            <a:pPr/>
            <a:r>
              <a:t>Events</a:t>
            </a:r>
          </a:p>
          <a:p>
            <a:pPr/>
            <a:r>
              <a:t>Training Videos (STLab Better Code Series!)</a:t>
            </a:r>
          </a:p>
          <a:p>
            <a:pPr/>
            <a:r>
              <a:t>Blog Posts</a:t>
            </a:r>
          </a:p>
          <a:p>
            <a:pPr/>
            <a:r>
              <a:t>…</a:t>
            </a:r>
          </a:p>
        </p:txBody>
      </p:sp>
      <p:sp>
        <p:nvSpPr>
          <p:cNvPr id="1548" name="Slide Number"/>
          <p:cNvSpPr txBox="1"/>
          <p:nvPr>
            <p:ph type="sldNum" sz="quarter" idx="2"/>
          </p:nvPr>
        </p:nvSpPr>
        <p:spPr>
          <a:xfrm>
            <a:off x="11773966" y="13085861"/>
            <a:ext cx="60188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49" name="Title 1"/>
          <p:cNvSpPr txBox="1"/>
          <p:nvPr/>
        </p:nvSpPr>
        <p:spPr>
          <a:xfrm>
            <a:off x="12201524" y="713591"/>
            <a:ext cx="11579383" cy="1071881"/>
          </a:xfrm>
          <a:prstGeom prst="rect">
            <a:avLst/>
          </a:prstGeom>
          <a:ln w="25400">
            <a:miter lim="400000"/>
          </a:ln>
          <a:extLst>
            <a:ext uri="{C572A759-6A51-4108-AA02-DFA0A04FC94B}">
              <ma14:wrappingTextBoxFlag xmlns:ma14="http://schemas.microsoft.com/office/mac/drawingml/2011/main" val="1"/>
            </a:ext>
          </a:extLst>
        </p:spPr>
        <p:txBody>
          <a:bodyPr tIns="91439" bIns="91439" anchor="ctr">
            <a:spAutoFit/>
          </a:bodyPr>
          <a:lstStyle>
            <a:lvl1pPr algn="r" defTabSz="2176582">
              <a:defRPr b="1" sz="5600">
                <a:solidFill>
                  <a:srgbClr val="EB1000"/>
                </a:solidFill>
              </a:defRPr>
            </a:lvl1pPr>
          </a:lstStyle>
          <a:p>
            <a:pPr/>
            <a:r>
              <a:t>developer.adobe.com/cpp</a:t>
            </a:r>
          </a:p>
        </p:txBody>
      </p:sp>
      <p:pic>
        <p:nvPicPr>
          <p:cNvPr id="1550" name="Picture 5" descr="Picture 5"/>
          <p:cNvPicPr>
            <a:picLocks noChangeAspect="1"/>
          </p:cNvPicPr>
          <p:nvPr/>
        </p:nvPicPr>
        <p:blipFill>
          <a:blip r:embed="rId3">
            <a:extLst/>
          </a:blip>
          <a:stretch>
            <a:fillRect/>
          </a:stretch>
        </p:blipFill>
        <p:spPr>
          <a:xfrm>
            <a:off x="14280111" y="2024820"/>
            <a:ext cx="9364569" cy="5432998"/>
          </a:xfrm>
          <a:prstGeom prst="rect">
            <a:avLst/>
          </a:prstGeom>
          <a:ln w="12700">
            <a:miter lim="400000"/>
          </a:ln>
          <a:effectLst>
            <a:outerShdw sx="100000" sy="100000" kx="0" ky="0" algn="b" rotWithShape="0" blurRad="584200" dist="279400" dir="2700000">
              <a:srgbClr val="333333">
                <a:alpha val="64999"/>
              </a:srgbClr>
            </a:outerShdw>
          </a:effectLst>
        </p:spPr>
      </p:pic>
      <p:pic>
        <p:nvPicPr>
          <p:cNvPr id="1551" name="Picture 7" descr="Picture 7"/>
          <p:cNvPicPr>
            <a:picLocks noChangeAspect="1"/>
          </p:cNvPicPr>
          <p:nvPr/>
        </p:nvPicPr>
        <p:blipFill>
          <a:blip r:embed="rId4">
            <a:extLst/>
          </a:blip>
          <a:stretch>
            <a:fillRect/>
          </a:stretch>
        </p:blipFill>
        <p:spPr>
          <a:xfrm>
            <a:off x="1086031" y="8564475"/>
            <a:ext cx="7203628" cy="4168473"/>
          </a:xfrm>
          <a:prstGeom prst="rect">
            <a:avLst/>
          </a:prstGeom>
          <a:ln w="12700">
            <a:miter lim="400000"/>
          </a:ln>
          <a:effectLst>
            <a:outerShdw sx="100000" sy="100000" kx="0" ky="0" algn="b" rotWithShape="0" blurRad="584200" dist="279400" dir="2700000">
              <a:srgbClr val="333333">
                <a:alpha val="64999"/>
              </a:srgbClr>
            </a:outerShdw>
          </a:effectLst>
        </p:spPr>
      </p:pic>
      <p:pic>
        <p:nvPicPr>
          <p:cNvPr id="1552" name="Picture 9" descr="Picture 9"/>
          <p:cNvPicPr>
            <a:picLocks noChangeAspect="1"/>
          </p:cNvPicPr>
          <p:nvPr/>
        </p:nvPicPr>
        <p:blipFill>
          <a:blip r:embed="rId5">
            <a:extLst/>
          </a:blip>
          <a:stretch>
            <a:fillRect/>
          </a:stretch>
        </p:blipFill>
        <p:spPr>
          <a:xfrm>
            <a:off x="9515450" y="8573465"/>
            <a:ext cx="7416725" cy="4159483"/>
          </a:xfrm>
          <a:prstGeom prst="rect">
            <a:avLst/>
          </a:prstGeom>
          <a:ln w="12700">
            <a:miter lim="400000"/>
          </a:ln>
          <a:effectLst>
            <a:outerShdw sx="100000" sy="100000" kx="0" ky="0" algn="b" rotWithShape="0" blurRad="584200" dist="279400" dir="2700000">
              <a:srgbClr val="333333">
                <a:alpha val="64999"/>
              </a:srgbClr>
            </a:outerShdw>
          </a:effectLst>
        </p:spPr>
      </p:pic>
      <p:pic>
        <p:nvPicPr>
          <p:cNvPr id="1553" name="Picture 11" descr="Picture 11"/>
          <p:cNvPicPr>
            <a:picLocks noChangeAspect="1"/>
          </p:cNvPicPr>
          <p:nvPr/>
        </p:nvPicPr>
        <p:blipFill>
          <a:blip r:embed="rId6">
            <a:extLst/>
          </a:blip>
          <a:stretch>
            <a:fillRect/>
          </a:stretch>
        </p:blipFill>
        <p:spPr>
          <a:xfrm>
            <a:off x="18621855" y="8126107"/>
            <a:ext cx="4881241" cy="488124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Q &amp; A"/>
          <p:cNvSpPr txBox="1"/>
          <p:nvPr>
            <p:ph type="title"/>
          </p:nvPr>
        </p:nvSpPr>
        <p:spPr>
          <a:prstGeom prst="rect">
            <a:avLst/>
          </a:prstGeom>
        </p:spPr>
        <p:txBody>
          <a:bodyPr/>
          <a:lstStyle/>
          <a:p>
            <a:pPr/>
            <a:r>
              <a:t>Q &amp; A</a:t>
            </a:r>
          </a:p>
        </p:txBody>
      </p:sp>
      <p:sp>
        <p:nvSpPr>
          <p:cNvPr id="15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0" name="Double-click to edit"/>
          <p:cNvSpPr txBox="1"/>
          <p:nvPr>
            <p:ph type="title"/>
          </p:nvPr>
        </p:nvSpPr>
        <p:spPr>
          <a:prstGeom prst="rect">
            <a:avLst/>
          </a:prstGeom>
        </p:spPr>
        <p:txBody>
          <a:bodyPr/>
          <a:lstStyle/>
          <a:p>
            <a:pPr/>
          </a:p>
        </p:txBody>
      </p:sp>
      <p:sp>
        <p:nvSpPr>
          <p:cNvPr id="1561" name="Double-click to edit"/>
          <p:cNvSpPr txBox="1"/>
          <p:nvPr>
            <p:ph type="body" idx="1"/>
          </p:nvPr>
        </p:nvSpPr>
        <p:spPr>
          <a:prstGeom prst="rect">
            <a:avLst/>
          </a:prstGeom>
        </p:spPr>
        <p:txBody>
          <a:bodyPr/>
          <a:lstStyle/>
          <a:p>
            <a:pPr/>
          </a:p>
        </p:txBody>
      </p:sp>
      <p:sp>
        <p:nvSpPr>
          <p:cNvPr id="1562" name="Slide Number"/>
          <p:cNvSpPr txBox="1"/>
          <p:nvPr>
            <p:ph type="sldNum" sz="quarter" idx="2"/>
          </p:nvPr>
        </p:nvSpPr>
        <p:spPr>
          <a:xfrm>
            <a:off x="11759641" y="13085861"/>
            <a:ext cx="61620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3" name="Picture 10" descr="Picture 10"/>
          <p:cNvPicPr>
            <a:picLocks noChangeAspect="1"/>
          </p:cNvPicPr>
          <p:nvPr/>
        </p:nvPicPr>
        <p:blipFill>
          <a:blip r:embed="rId2">
            <a:extLst/>
          </a:blip>
          <a:srcRect l="22515" t="0" r="0" b="1"/>
          <a:stretch>
            <a:fillRect/>
          </a:stretch>
        </p:blipFill>
        <p:spPr>
          <a:xfrm>
            <a:off x="5501464" y="-1"/>
            <a:ext cx="18888870" cy="13714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sp>
        <p:nvSpPr>
          <p:cNvPr id="1564" name="TextBox 6"/>
          <p:cNvSpPr txBox="1"/>
          <p:nvPr/>
        </p:nvSpPr>
        <p:spPr>
          <a:xfrm>
            <a:off x="656778" y="652225"/>
            <a:ext cx="2420468" cy="5892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2600">
                <a:solidFill>
                  <a:srgbClr val="FF0000"/>
                </a:solidFill>
                <a:latin typeface="Adobe Clean ExtraBold"/>
                <a:ea typeface="Adobe Clean ExtraBold"/>
                <a:cs typeface="Adobe Clean ExtraBold"/>
                <a:sym typeface="Adobe Clean ExtraBold"/>
              </a:defRPr>
            </a:lvl1pPr>
          </a:lstStyle>
          <a:p>
            <a:pPr/>
            <a:r>
              <a:t>About the artist</a:t>
            </a:r>
          </a:p>
        </p:txBody>
      </p:sp>
      <p:sp>
        <p:nvSpPr>
          <p:cNvPr id="1565" name="Rectangle 17"/>
          <p:cNvSpPr/>
          <p:nvPr/>
        </p:nvSpPr>
        <p:spPr>
          <a:xfrm>
            <a:off x="12700" y="13063774"/>
            <a:ext cx="2152482" cy="652227"/>
          </a:xfrm>
          <a:prstGeom prst="rect">
            <a:avLst/>
          </a:prstGeom>
          <a:solidFill>
            <a:srgbClr val="FFFFFF"/>
          </a:solidFill>
          <a:ln w="12700">
            <a:miter lim="400000"/>
          </a:ln>
        </p:spPr>
        <p:txBody>
          <a:bodyPr tIns="91439" bIns="91439" anchor="ctr"/>
          <a:lstStyle/>
          <a:p>
            <a:pPr>
              <a:spcBef>
                <a:spcPts val="2400"/>
              </a:spcBef>
              <a:defRPr sz="2800">
                <a:latin typeface="Adobe Clean SemiLight"/>
                <a:ea typeface="Adobe Clean SemiLight"/>
                <a:cs typeface="Adobe Clean SemiLight"/>
                <a:sym typeface="Adobe Clean SemiLight"/>
              </a:defRPr>
            </a:pPr>
          </a:p>
        </p:txBody>
      </p:sp>
      <p:sp>
        <p:nvSpPr>
          <p:cNvPr id="1566" name="TextBox 11"/>
          <p:cNvSpPr txBox="1"/>
          <p:nvPr/>
        </p:nvSpPr>
        <p:spPr>
          <a:xfrm>
            <a:off x="656775" y="5563208"/>
            <a:ext cx="6854813" cy="46088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lnSpc>
                <a:spcPct val="110000"/>
              </a:lnSpc>
              <a:spcBef>
                <a:spcPts val="1600"/>
              </a:spcBef>
              <a:defRPr sz="2800">
                <a:latin typeface="Adobe Clean ExtraBold"/>
                <a:ea typeface="Adobe Clean ExtraBold"/>
                <a:cs typeface="Adobe Clean ExtraBold"/>
                <a:sym typeface="Adobe Clean ExtraBold"/>
              </a:defRPr>
            </a:pPr>
            <a:r>
              <a:t>Dan Zucco</a:t>
            </a:r>
          </a:p>
          <a:p>
            <a:pPr>
              <a:lnSpc>
                <a:spcPct val="110000"/>
              </a:lnSpc>
              <a:spcBef>
                <a:spcPts val="1600"/>
              </a:spcBef>
              <a:defRPr sz="2400"/>
            </a:pPr>
            <a:r>
              <a:t>London-based 3D art and motion director Dan Zucco creates repeating 2D patterns and brings them to life as 3D animated loops. Inspired by architecture, music, modern art, and generative design, he often starts in Adobe Illustrator and builds his animations using Adobe After Effects and Cinema 4D. Zucco’s objective for this piece was to create a geometric design that felt like it could have an infinite number of arrangements. </a:t>
            </a:r>
          </a:p>
        </p:txBody>
      </p:sp>
      <p:grpSp>
        <p:nvGrpSpPr>
          <p:cNvPr id="1570" name="Group 5"/>
          <p:cNvGrpSpPr/>
          <p:nvPr/>
        </p:nvGrpSpPr>
        <p:grpSpPr>
          <a:xfrm>
            <a:off x="656775" y="12010186"/>
            <a:ext cx="6365682" cy="863185"/>
            <a:chOff x="0" y="0"/>
            <a:chExt cx="6365680" cy="863184"/>
          </a:xfrm>
        </p:grpSpPr>
        <p:pic>
          <p:nvPicPr>
            <p:cNvPr id="1567" name="Picture 14" descr="Picture 14"/>
            <p:cNvPicPr>
              <a:picLocks noChangeAspect="1"/>
            </p:cNvPicPr>
            <p:nvPr/>
          </p:nvPicPr>
          <p:blipFill>
            <a:blip r:embed="rId3">
              <a:extLst/>
            </a:blip>
            <a:stretch>
              <a:fillRect/>
            </a:stretch>
          </p:blipFill>
          <p:spPr>
            <a:xfrm>
              <a:off x="89862" y="405984"/>
              <a:ext cx="2721223" cy="448007"/>
            </a:xfrm>
            <a:prstGeom prst="rect">
              <a:avLst/>
            </a:prstGeom>
            <a:ln w="12700" cap="flat">
              <a:noFill/>
              <a:miter lim="400000"/>
            </a:ln>
            <a:effectLst/>
          </p:spPr>
        </p:pic>
        <p:sp>
          <p:nvSpPr>
            <p:cNvPr id="1568" name="TextBox 15"/>
            <p:cNvSpPr txBox="1"/>
            <p:nvPr/>
          </p:nvSpPr>
          <p:spPr>
            <a:xfrm>
              <a:off x="0" y="0"/>
              <a:ext cx="876656" cy="3733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b="1" sz="1200"/>
              </a:lvl1pPr>
            </a:lstStyle>
            <a:p>
              <a:pPr/>
              <a:r>
                <a:t>Made with</a:t>
              </a:r>
            </a:p>
          </p:txBody>
        </p:sp>
        <p:pic>
          <p:nvPicPr>
            <p:cNvPr id="1569" name="Picture 4" descr="Picture 4"/>
            <p:cNvPicPr>
              <a:picLocks noChangeAspect="1"/>
            </p:cNvPicPr>
            <p:nvPr/>
          </p:nvPicPr>
          <p:blipFill>
            <a:blip r:embed="rId4">
              <a:extLst/>
            </a:blip>
            <a:stretch>
              <a:fillRect/>
            </a:stretch>
          </p:blipFill>
          <p:spPr>
            <a:xfrm>
              <a:off x="3283814" y="405984"/>
              <a:ext cx="3081867" cy="4572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Double-click to edit"/>
          <p:cNvSpPr txBox="1"/>
          <p:nvPr>
            <p:ph type="title"/>
          </p:nvPr>
        </p:nvSpPr>
        <p:spPr>
          <a:prstGeom prst="rect">
            <a:avLst/>
          </a:prstGeom>
        </p:spPr>
        <p:txBody>
          <a:bodyPr/>
          <a:lstStyle/>
          <a:p>
            <a:pPr/>
          </a:p>
        </p:txBody>
      </p:sp>
      <p:sp>
        <p:nvSpPr>
          <p:cNvPr id="1573" name="Double-click to edit"/>
          <p:cNvSpPr txBox="1"/>
          <p:nvPr>
            <p:ph type="body" idx="1"/>
          </p:nvPr>
        </p:nvSpPr>
        <p:spPr>
          <a:prstGeom prst="rect">
            <a:avLst/>
          </a:prstGeom>
        </p:spPr>
        <p:txBody>
          <a:bodyPr/>
          <a:lstStyle/>
          <a:p>
            <a:pPr/>
          </a:p>
        </p:txBody>
      </p:sp>
      <p:sp>
        <p:nvSpPr>
          <p:cNvPr id="1574" name="Slide Number"/>
          <p:cNvSpPr txBox="1"/>
          <p:nvPr>
            <p:ph type="sldNum" sz="quarter" idx="2"/>
          </p:nvPr>
        </p:nvSpPr>
        <p:spPr>
          <a:xfrm>
            <a:off x="11774271" y="13085861"/>
            <a:ext cx="60157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75" name="Picture 10" descr="Picture 10"/>
          <p:cNvPicPr>
            <a:picLocks noChangeAspect="1"/>
          </p:cNvPicPr>
          <p:nvPr/>
        </p:nvPicPr>
        <p:blipFill>
          <a:blip r:embed="rId2">
            <a:extLst/>
          </a:blip>
          <a:srcRect l="0" t="0" r="8" b="10"/>
          <a:stretch>
            <a:fillRect/>
          </a:stretch>
        </p:blipFill>
        <p:spPr>
          <a:xfrm>
            <a:off x="-6655" y="-5514"/>
            <a:ext cx="24397006" cy="13725599"/>
          </a:xfrm>
          <a:prstGeom prst="rect">
            <a:avLst/>
          </a:prstGeom>
          <a:ln w="12700">
            <a:miter lim="400000"/>
          </a:ln>
        </p:spPr>
      </p:pic>
      <p:pic>
        <p:nvPicPr>
          <p:cNvPr id="1576" name="Picture 5" descr="Picture 5"/>
          <p:cNvPicPr>
            <a:picLocks noChangeAspect="1"/>
          </p:cNvPicPr>
          <p:nvPr/>
        </p:nvPicPr>
        <p:blipFill>
          <a:blip r:embed="rId3">
            <a:extLst/>
          </a:blip>
          <a:stretch>
            <a:fillRect/>
          </a:stretch>
        </p:blipFill>
        <p:spPr>
          <a:xfrm>
            <a:off x="11519141" y="5920999"/>
            <a:ext cx="1364763" cy="1874001"/>
          </a:xfrm>
          <a:prstGeom prst="rect">
            <a:avLst/>
          </a:prstGeom>
          <a:ln w="12700">
            <a:miter lim="400000"/>
          </a:ln>
        </p:spPr>
      </p:pic>
      <p:pic>
        <p:nvPicPr>
          <p:cNvPr id="1577" name="Picture 7" descr="Picture 7"/>
          <p:cNvPicPr>
            <a:picLocks noChangeAspect="1"/>
          </p:cNvPicPr>
          <p:nvPr/>
        </p:nvPicPr>
        <p:blipFill>
          <a:blip r:embed="rId4">
            <a:extLst/>
          </a:blip>
          <a:stretch>
            <a:fillRect/>
          </a:stretch>
        </p:blipFill>
        <p:spPr>
          <a:xfrm>
            <a:off x="696129" y="12119867"/>
            <a:ext cx="3188013" cy="1024129"/>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79" name="# meaninglessness of partial mutations"/>
          <p:cNvSpPr/>
          <p:nvPr>
            <p:ph type="title"/>
          </p:nvPr>
        </p:nvSpPr>
        <p:spPr>
          <a:prstGeom prst="rect">
            <a:avLst/>
          </a:prstGeom>
        </p:spPr>
        <p:txBody>
          <a:bodyPr/>
          <a:lstStyle/>
          <a:p>
            <a:pPr/>
            <a:r>
              <a:t># meaninglessness of partial mutations</a:t>
            </a:r>
          </a:p>
        </p:txBody>
      </p:sp>
      <p:sp>
        <p:nvSpPr>
          <p:cNvPr id="1580" name="vector a{8, 8, 1, 8, 1};…"/>
          <p:cNvSpPr/>
          <p:nvPr>
            <p:ph type="body" idx="1"/>
          </p:nvPr>
        </p:nvSpPr>
        <p:spPr>
          <a:prstGeom prst="rect">
            <a:avLst/>
          </a:prstGeom>
        </p:spPr>
        <p:txBody>
          <a:bodyPr/>
          <a:lstStyle/>
          <a:p>
            <a:pPr lvl="4"/>
            <a:r>
              <a:t>vector a{8, 8, 1, 8, 1};</a:t>
            </a:r>
          </a:p>
          <a:p>
            <a:pPr lvl="4"/>
            <a:r>
              <a:t>erase_if(a, [&amp;](const int&amp; x){ return x == a[0]; });</a:t>
            </a:r>
          </a:p>
          <a:p>
            <a:pPr lvl="4"/>
            <a:r>
              <a:t>print("{}\n", a);</a:t>
            </a:r>
            <a:br/>
          </a:p>
          <a:p>
            <a:pPr defTabSz="914400">
              <a:lnSpc>
                <a:spcPts val="5000"/>
              </a:lnSpc>
              <a:spcBef>
                <a:spcPts val="0"/>
              </a:spcBef>
              <a:defRPr b="1" spc="-29" sz="3000">
                <a:latin typeface="Helvetica"/>
                <a:ea typeface="Helvetica"/>
                <a:cs typeface="Helvetica"/>
                <a:sym typeface="Helvetica"/>
              </a:defRPr>
            </a:pPr>
            <a:r>
              <a:t>{1, 8}</a:t>
            </a:r>
          </a:p>
        </p:txBody>
      </p:sp>
      <p:sp>
        <p:nvSpPr>
          <p:cNvPr id="1581"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82" name="8"/>
          <p:cNvSpPr/>
          <p:nvPr/>
        </p:nvSpPr>
        <p:spPr>
          <a:xfrm>
            <a:off x="16559877" y="3261844"/>
            <a:ext cx="1854201" cy="465311"/>
          </a:xfrm>
          <a:prstGeom prst="rect">
            <a:avLst/>
          </a:prstGeom>
          <a:solidFill>
            <a:srgbClr val="FFFFFF"/>
          </a:solidFill>
          <a:ln w="25400">
            <a:solidFill>
              <a:srgbClr val="000000"/>
            </a:solidFill>
          </a:ln>
          <a:extLst>
            <a:ext uri="{C572A759-6A51-4108-AA02-DFA0A04FC94B}">
              <ma14:wrappingTextBoxFlag xmlns:ma14="http://schemas.microsoft.com/office/mac/drawingml/2011/main" val="1"/>
            </a:ext>
          </a:extLst>
        </p:spPr>
        <p:txBody>
          <a:bodyPr tIns="91439" bIns="91439" anchor="ctr"/>
          <a:lstStyle>
            <a:lvl1pPr algn="ctr">
              <a:defRPr sz="2000">
                <a:latin typeface="Menlo Regular"/>
                <a:ea typeface="Menlo Regular"/>
                <a:cs typeface="Menlo Regular"/>
                <a:sym typeface="Menlo Regular"/>
              </a:defRPr>
            </a:lvl1pPr>
          </a:lstStyle>
          <a:p>
            <a:pPr/>
            <a:r>
              <a:t>8</a:t>
            </a:r>
          </a:p>
        </p:txBody>
      </p:sp>
      <p:sp>
        <p:nvSpPr>
          <p:cNvPr id="1583" name="8"/>
          <p:cNvSpPr/>
          <p:nvPr/>
        </p:nvSpPr>
        <p:spPr>
          <a:xfrm>
            <a:off x="16559877" y="3725712"/>
            <a:ext cx="1854201" cy="465311"/>
          </a:xfrm>
          <a:prstGeom prst="rect">
            <a:avLst/>
          </a:prstGeom>
          <a:solidFill>
            <a:srgbClr val="FFFFFF"/>
          </a:solidFill>
          <a:ln w="25400">
            <a:solidFill>
              <a:srgbClr val="000000"/>
            </a:solidFill>
          </a:ln>
          <a:extLst>
            <a:ext uri="{C572A759-6A51-4108-AA02-DFA0A04FC94B}">
              <ma14:wrappingTextBoxFlag xmlns:ma14="http://schemas.microsoft.com/office/mac/drawingml/2011/main" val="1"/>
            </a:ext>
          </a:extLst>
        </p:spPr>
        <p:txBody>
          <a:bodyPr tIns="91439" bIns="91439" anchor="ctr"/>
          <a:lstStyle>
            <a:lvl1pPr algn="ctr">
              <a:defRPr sz="2000">
                <a:latin typeface="Menlo Regular"/>
                <a:ea typeface="Menlo Regular"/>
                <a:cs typeface="Menlo Regular"/>
                <a:sym typeface="Menlo Regular"/>
              </a:defRPr>
            </a:lvl1pPr>
          </a:lstStyle>
          <a:p>
            <a:pPr/>
            <a:r>
              <a:t>8</a:t>
            </a:r>
          </a:p>
        </p:txBody>
      </p:sp>
      <p:sp>
        <p:nvSpPr>
          <p:cNvPr id="1584" name="1"/>
          <p:cNvSpPr/>
          <p:nvPr/>
        </p:nvSpPr>
        <p:spPr>
          <a:xfrm>
            <a:off x="16559877" y="4189580"/>
            <a:ext cx="1854201" cy="465311"/>
          </a:xfrm>
          <a:prstGeom prst="rect">
            <a:avLst/>
          </a:prstGeom>
          <a:solidFill>
            <a:srgbClr val="80CE9D"/>
          </a:solidFill>
          <a:ln w="25400">
            <a:solidFill>
              <a:srgbClr val="000000"/>
            </a:solidFill>
          </a:ln>
          <a:extLst>
            <a:ext uri="{C572A759-6A51-4108-AA02-DFA0A04FC94B}">
              <ma14:wrappingTextBoxFlag xmlns:ma14="http://schemas.microsoft.com/office/mac/drawingml/2011/main" val="1"/>
            </a:ext>
          </a:extLst>
        </p:spPr>
        <p:txBody>
          <a:bodyPr tIns="91439" bIns="91439" anchor="ctr"/>
          <a:lstStyle>
            <a:lvl1pPr algn="ctr">
              <a:defRPr sz="2000">
                <a:latin typeface="Menlo Regular"/>
                <a:ea typeface="Menlo Regular"/>
                <a:cs typeface="Menlo Regular"/>
                <a:sym typeface="Menlo Regular"/>
              </a:defRPr>
            </a:lvl1pPr>
          </a:lstStyle>
          <a:p>
            <a:pPr/>
            <a:r>
              <a:t>1</a:t>
            </a:r>
          </a:p>
        </p:txBody>
      </p:sp>
      <p:sp>
        <p:nvSpPr>
          <p:cNvPr id="1585" name="8"/>
          <p:cNvSpPr/>
          <p:nvPr/>
        </p:nvSpPr>
        <p:spPr>
          <a:xfrm>
            <a:off x="16559877" y="4653448"/>
            <a:ext cx="1854201" cy="465311"/>
          </a:xfrm>
          <a:prstGeom prst="rect">
            <a:avLst/>
          </a:prstGeom>
          <a:solidFill>
            <a:srgbClr val="FFFFFF"/>
          </a:solidFill>
          <a:ln w="25400">
            <a:solidFill>
              <a:srgbClr val="000000"/>
            </a:solidFill>
          </a:ln>
          <a:extLst>
            <a:ext uri="{C572A759-6A51-4108-AA02-DFA0A04FC94B}">
              <ma14:wrappingTextBoxFlag xmlns:ma14="http://schemas.microsoft.com/office/mac/drawingml/2011/main" val="1"/>
            </a:ext>
          </a:extLst>
        </p:spPr>
        <p:txBody>
          <a:bodyPr tIns="91439" bIns="91439" anchor="ctr"/>
          <a:lstStyle>
            <a:lvl1pPr algn="ctr">
              <a:defRPr sz="2000">
                <a:latin typeface="Menlo Regular"/>
                <a:ea typeface="Menlo Regular"/>
                <a:cs typeface="Menlo Regular"/>
                <a:sym typeface="Menlo Regular"/>
              </a:defRPr>
            </a:lvl1pPr>
          </a:lstStyle>
          <a:p>
            <a:pPr/>
            <a:r>
              <a:t>8</a:t>
            </a:r>
          </a:p>
        </p:txBody>
      </p:sp>
      <p:sp>
        <p:nvSpPr>
          <p:cNvPr id="1586" name="1"/>
          <p:cNvSpPr/>
          <p:nvPr/>
        </p:nvSpPr>
        <p:spPr>
          <a:xfrm>
            <a:off x="16559877" y="5117316"/>
            <a:ext cx="1854201" cy="465311"/>
          </a:xfrm>
          <a:prstGeom prst="rect">
            <a:avLst/>
          </a:prstGeom>
          <a:solidFill>
            <a:srgbClr val="80CE9D"/>
          </a:solidFill>
          <a:ln w="25400">
            <a:solidFill>
              <a:srgbClr val="000000"/>
            </a:solidFill>
          </a:ln>
          <a:extLst>
            <a:ext uri="{C572A759-6A51-4108-AA02-DFA0A04FC94B}">
              <ma14:wrappingTextBoxFlag xmlns:ma14="http://schemas.microsoft.com/office/mac/drawingml/2011/main" val="1"/>
            </a:ext>
          </a:extLst>
        </p:spPr>
        <p:txBody>
          <a:bodyPr tIns="91439" bIns="91439" anchor="ctr"/>
          <a:lstStyle>
            <a:lvl1pPr algn="ctr">
              <a:defRPr sz="2000">
                <a:latin typeface="Menlo Regular"/>
                <a:ea typeface="Menlo Regular"/>
                <a:cs typeface="Menlo Regular"/>
                <a:sym typeface="Menlo Regular"/>
              </a:defRPr>
            </a:lvl1pPr>
          </a:lstStyle>
          <a:p>
            <a:pPr/>
            <a:r>
              <a:t>1</a:t>
            </a:r>
          </a:p>
        </p:txBody>
      </p:sp>
      <p:grpSp>
        <p:nvGrpSpPr>
          <p:cNvPr id="1589" name="Group"/>
          <p:cNvGrpSpPr/>
          <p:nvPr/>
        </p:nvGrpSpPr>
        <p:grpSpPr>
          <a:xfrm>
            <a:off x="18388322" y="3363444"/>
            <a:ext cx="1244601" cy="703581"/>
            <a:chOff x="0" y="0"/>
            <a:chExt cx="1244600" cy="703580"/>
          </a:xfrm>
        </p:grpSpPr>
        <p:pic>
          <p:nvPicPr>
            <p:cNvPr id="1587" name="droppedImage.pdf" descr="droppedImage.pdf"/>
            <p:cNvPicPr>
              <a:picLocks noChangeAspect="1"/>
            </p:cNvPicPr>
            <p:nvPr/>
          </p:nvPicPr>
          <p:blipFill>
            <a:blip r:embed="rId4">
              <a:extLst/>
            </a:blip>
            <a:stretch>
              <a:fillRect/>
            </a:stretch>
          </p:blipFill>
          <p:spPr>
            <a:xfrm>
              <a:off x="0" y="212090"/>
              <a:ext cx="1244600" cy="279401"/>
            </a:xfrm>
            <a:prstGeom prst="rect">
              <a:avLst/>
            </a:prstGeom>
            <a:ln w="12700" cap="flat">
              <a:noFill/>
              <a:miter lim="400000"/>
            </a:ln>
            <a:effectLst/>
          </p:spPr>
        </p:pic>
        <p:sp>
          <p:nvSpPr>
            <p:cNvPr id="1588" name="p"/>
            <p:cNvSpPr txBox="1"/>
            <p:nvPr/>
          </p:nvSpPr>
          <p:spPr>
            <a:xfrm>
              <a:off x="450380" y="0"/>
              <a:ext cx="470838" cy="703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latin typeface="Menlo Regular"/>
                  <a:ea typeface="Menlo Regular"/>
                  <a:cs typeface="Menlo Regular"/>
                  <a:sym typeface="Menlo Regular"/>
                </a:defRPr>
              </a:lvl1pPr>
            </a:lstStyle>
            <a:p>
              <a:pPr/>
              <a:r>
                <a:t>p</a:t>
              </a:r>
            </a:p>
          </p:txBody>
        </p:sp>
      </p:grpSp>
      <p:grpSp>
        <p:nvGrpSpPr>
          <p:cNvPr id="1592" name="Group"/>
          <p:cNvGrpSpPr/>
          <p:nvPr/>
        </p:nvGrpSpPr>
        <p:grpSpPr>
          <a:xfrm>
            <a:off x="19695624" y="2892146"/>
            <a:ext cx="1244601" cy="703581"/>
            <a:chOff x="0" y="0"/>
            <a:chExt cx="1244600" cy="703580"/>
          </a:xfrm>
        </p:grpSpPr>
        <p:pic>
          <p:nvPicPr>
            <p:cNvPr id="1590" name="droppedImage.pdf" descr="droppedImage.pdf"/>
            <p:cNvPicPr>
              <a:picLocks noChangeAspect="1"/>
            </p:cNvPicPr>
            <p:nvPr/>
          </p:nvPicPr>
          <p:blipFill>
            <a:blip r:embed="rId4">
              <a:extLst/>
            </a:blip>
            <a:stretch>
              <a:fillRect/>
            </a:stretch>
          </p:blipFill>
          <p:spPr>
            <a:xfrm>
              <a:off x="0" y="212090"/>
              <a:ext cx="1244600" cy="279401"/>
            </a:xfrm>
            <a:prstGeom prst="rect">
              <a:avLst/>
            </a:prstGeom>
            <a:ln w="12700" cap="flat">
              <a:noFill/>
              <a:miter lim="400000"/>
            </a:ln>
            <a:effectLst/>
          </p:spPr>
        </p:pic>
        <p:sp>
          <p:nvSpPr>
            <p:cNvPr id="1591" name="b"/>
            <p:cNvSpPr txBox="1"/>
            <p:nvPr/>
          </p:nvSpPr>
          <p:spPr>
            <a:xfrm>
              <a:off x="450380" y="0"/>
              <a:ext cx="470838" cy="703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latin typeface="Menlo Regular"/>
                  <a:ea typeface="Menlo Regular"/>
                  <a:cs typeface="Menlo Regular"/>
                  <a:sym typeface="Menlo Regular"/>
                </a:defRPr>
              </a:lvl1pPr>
            </a:lstStyle>
            <a:p>
              <a:pPr/>
              <a:r>
                <a:t>b</a:t>
              </a:r>
            </a:p>
          </p:txBody>
        </p:sp>
      </p:grpSp>
      <p:grpSp>
        <p:nvGrpSpPr>
          <p:cNvPr id="1595" name="Group"/>
          <p:cNvGrpSpPr/>
          <p:nvPr/>
        </p:nvGrpSpPr>
        <p:grpSpPr>
          <a:xfrm>
            <a:off x="18388322" y="2892146"/>
            <a:ext cx="1244601" cy="703581"/>
            <a:chOff x="0" y="0"/>
            <a:chExt cx="1244600" cy="703580"/>
          </a:xfrm>
        </p:grpSpPr>
        <p:pic>
          <p:nvPicPr>
            <p:cNvPr id="1593" name="droppedImage.pdf" descr="droppedImage.pdf"/>
            <p:cNvPicPr>
              <a:picLocks noChangeAspect="1"/>
            </p:cNvPicPr>
            <p:nvPr/>
          </p:nvPicPr>
          <p:blipFill>
            <a:blip r:embed="rId4">
              <a:extLst/>
            </a:blip>
            <a:stretch>
              <a:fillRect/>
            </a:stretch>
          </p:blipFill>
          <p:spPr>
            <a:xfrm>
              <a:off x="0" y="212090"/>
              <a:ext cx="1244600" cy="279401"/>
            </a:xfrm>
            <a:prstGeom prst="rect">
              <a:avLst/>
            </a:prstGeom>
            <a:ln w="12700" cap="flat">
              <a:noFill/>
              <a:miter lim="400000"/>
            </a:ln>
            <a:effectLst/>
          </p:spPr>
        </p:pic>
        <p:sp>
          <p:nvSpPr>
            <p:cNvPr id="1594" name="f"/>
            <p:cNvSpPr txBox="1"/>
            <p:nvPr/>
          </p:nvSpPr>
          <p:spPr>
            <a:xfrm>
              <a:off x="450380" y="0"/>
              <a:ext cx="470838" cy="703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latin typeface="Menlo Regular"/>
                  <a:ea typeface="Menlo Regular"/>
                  <a:cs typeface="Menlo Regular"/>
                  <a:sym typeface="Menlo Regular"/>
                </a:defRPr>
              </a:lvl1pPr>
            </a:lstStyle>
            <a:p>
              <a:pPr/>
              <a:r>
                <a:t>f</a:t>
              </a:r>
            </a:p>
          </p:txBody>
        </p:sp>
      </p:grpSp>
      <p:grpSp>
        <p:nvGrpSpPr>
          <p:cNvPr id="1598" name="Group"/>
          <p:cNvGrpSpPr/>
          <p:nvPr/>
        </p:nvGrpSpPr>
        <p:grpSpPr>
          <a:xfrm>
            <a:off x="18378250" y="5221660"/>
            <a:ext cx="1244601" cy="703581"/>
            <a:chOff x="0" y="0"/>
            <a:chExt cx="1244600" cy="703580"/>
          </a:xfrm>
        </p:grpSpPr>
        <p:pic>
          <p:nvPicPr>
            <p:cNvPr id="1596" name="droppedImage.pdf" descr="droppedImage.pdf"/>
            <p:cNvPicPr>
              <a:picLocks noChangeAspect="1"/>
            </p:cNvPicPr>
            <p:nvPr/>
          </p:nvPicPr>
          <p:blipFill>
            <a:blip r:embed="rId4">
              <a:extLst/>
            </a:blip>
            <a:stretch>
              <a:fillRect/>
            </a:stretch>
          </p:blipFill>
          <p:spPr>
            <a:xfrm>
              <a:off x="0" y="212090"/>
              <a:ext cx="1244600" cy="279401"/>
            </a:xfrm>
            <a:prstGeom prst="rect">
              <a:avLst/>
            </a:prstGeom>
            <a:ln w="12700" cap="flat">
              <a:noFill/>
              <a:miter lim="400000"/>
            </a:ln>
            <a:effectLst/>
          </p:spPr>
        </p:pic>
        <p:sp>
          <p:nvSpPr>
            <p:cNvPr id="1597" name="l"/>
            <p:cNvSpPr txBox="1"/>
            <p:nvPr/>
          </p:nvSpPr>
          <p:spPr>
            <a:xfrm>
              <a:off x="450380" y="0"/>
              <a:ext cx="470838" cy="703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a:latin typeface="Menlo Regular"/>
                  <a:ea typeface="Menlo Regular"/>
                  <a:cs typeface="Menlo Regular"/>
                  <a:sym typeface="Menlo Regular"/>
                </a:defRPr>
              </a:lvl1pPr>
            </a:lstStyle>
            <a:p>
              <a:pPr/>
              <a:r>
                <a:t>l</a:t>
              </a:r>
            </a:p>
          </p:txBody>
        </p:sp>
      </p:grpSp>
      <p:sp>
        <p:nvSpPr>
          <p:cNvPr id="1599" name="a:"/>
          <p:cNvSpPr txBox="1"/>
          <p:nvPr/>
        </p:nvSpPr>
        <p:spPr>
          <a:xfrm>
            <a:off x="15721649" y="3142709"/>
            <a:ext cx="746096" cy="7035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a:latin typeface="Menlo Regular"/>
                <a:ea typeface="Menlo Regular"/>
                <a:cs typeface="Menlo Regular"/>
                <a:sym typeface="Menlo Regular"/>
              </a:defRPr>
            </a:lvl1pPr>
          </a:lstStyle>
          <a:p>
            <a:pPr/>
            <a:r>
              <a:t>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2" fill="hold">
                                  <p:stCondLst>
                                    <p:cond delay="0"/>
                                  </p:stCondLst>
                                  <p:iterate type="el" backwards="0">
                                    <p:tmAbs val="0"/>
                                  </p:iterate>
                                  <p:childTnLst>
                                    <p:set>
                                      <p:cBhvr>
                                        <p:cTn id="24" fill="hold"/>
                                        <p:tgtEl>
                                          <p:spTgt spid="1585"/>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3" fill="hold">
                                  <p:stCondLst>
                                    <p:cond delay="0"/>
                                  </p:stCondLst>
                                  <p:iterate type="el" backwards="0">
                                    <p:tmAbs val="0"/>
                                  </p:iterate>
                                  <p:childTnLst>
                                    <p:set>
                                      <p:cBhvr>
                                        <p:cTn id="27" fill="hold"/>
                                        <p:tgtEl>
                                          <p:spTgt spid="1599"/>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4" fill="hold">
                                  <p:stCondLst>
                                    <p:cond delay="0"/>
                                  </p:stCondLst>
                                  <p:iterate type="el" backwards="0">
                                    <p:tmAbs val="0"/>
                                  </p:iterate>
                                  <p:childTnLst>
                                    <p:set>
                                      <p:cBhvr>
                                        <p:cTn id="30" fill="hold"/>
                                        <p:tgtEl>
                                          <p:spTgt spid="1582"/>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5" fill="hold">
                                  <p:stCondLst>
                                    <p:cond delay="0"/>
                                  </p:stCondLst>
                                  <p:iterate type="el" backwards="0">
                                    <p:tmAbs val="0"/>
                                  </p:iterate>
                                  <p:childTnLst>
                                    <p:set>
                                      <p:cBhvr>
                                        <p:cTn id="33" fill="hold"/>
                                        <p:tgtEl>
                                          <p:spTgt spid="1583"/>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6" fill="hold">
                                  <p:stCondLst>
                                    <p:cond delay="0"/>
                                  </p:stCondLst>
                                  <p:iterate type="el" backwards="0">
                                    <p:tmAbs val="0"/>
                                  </p:iterate>
                                  <p:childTnLst>
                                    <p:set>
                                      <p:cBhvr>
                                        <p:cTn id="36" fill="hold"/>
                                        <p:tgtEl>
                                          <p:spTgt spid="1584"/>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7" fill="hold">
                                  <p:stCondLst>
                                    <p:cond delay="0"/>
                                  </p:stCondLst>
                                  <p:iterate type="el" backwards="0">
                                    <p:tmAbs val="0"/>
                                  </p:iterate>
                                  <p:childTnLst>
                                    <p:set>
                                      <p:cBhvr>
                                        <p:cTn id="39" fill="hold"/>
                                        <p:tgtEl>
                                          <p:spTgt spid="1592"/>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8" fill="hold">
                                  <p:stCondLst>
                                    <p:cond delay="0"/>
                                  </p:stCondLst>
                                  <p:iterate type="el" backwards="0">
                                    <p:tmAbs val="0"/>
                                  </p:iterate>
                                  <p:childTnLst>
                                    <p:set>
                                      <p:cBhvr>
                                        <p:cTn id="42" fill="hold"/>
                                        <p:tgtEl>
                                          <p:spTgt spid="1589"/>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9" fill="hold">
                                  <p:stCondLst>
                                    <p:cond delay="0"/>
                                  </p:stCondLst>
                                  <p:iterate type="el" backwards="0">
                                    <p:tmAbs val="0"/>
                                  </p:iterate>
                                  <p:childTnLst>
                                    <p:set>
                                      <p:cBhvr>
                                        <p:cTn id="45" fill="hold"/>
                                        <p:tgtEl>
                                          <p:spTgt spid="1586"/>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0" fill="hold">
                                  <p:stCondLst>
                                    <p:cond delay="0"/>
                                  </p:stCondLst>
                                  <p:iterate type="el" backwards="0">
                                    <p:tmAbs val="0"/>
                                  </p:iterate>
                                  <p:childTnLst>
                                    <p:set>
                                      <p:cBhvr>
                                        <p:cTn id="48" fill="hold"/>
                                        <p:tgtEl>
                                          <p:spTgt spid="1595"/>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1" fill="hold">
                                  <p:stCondLst>
                                    <p:cond delay="0"/>
                                  </p:stCondLst>
                                  <p:iterate type="el" backwards="0">
                                    <p:tmAbs val="0"/>
                                  </p:iterate>
                                  <p:childTnLst>
                                    <p:set>
                                      <p:cBhvr>
                                        <p:cTn id="51" fill="hold"/>
                                        <p:tgtEl>
                                          <p:spTgt spid="159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Class="path" nodeType="clickEffect" presetSubtype="0" presetID="-1" grpId="12" accel="50000" decel="50000" fill="hold">
                                  <p:stCondLst>
                                    <p:cond delay="0"/>
                                  </p:stCondLst>
                                  <p:childTnLst>
                                    <p:animMotion path="M 0.000000 0.000000 L -0.000204 0.032050" origin="layout" pathEditMode="relative">
                                      <p:cBhvr>
                                        <p:cTn id="55" dur="1000" fill="hold"/>
                                        <p:tgtEl>
                                          <p:spTgt spid="1589"/>
                                        </p:tgtEl>
                                        <p:attrNameLst>
                                          <p:attrName>ppt_x</p:attrName>
                                          <p:attrName>ppt_y</p:attrName>
                                        </p:attrNameLst>
                                      </p:cBhvr>
                                    </p:animMotion>
                                  </p:childTnLst>
                                </p:cTn>
                              </p:par>
                            </p:childTnLst>
                          </p:cTn>
                        </p:par>
                        <p:par>
                          <p:cTn id="56" fill="hold">
                            <p:stCondLst>
                              <p:cond delay="0"/>
                            </p:stCondLst>
                            <p:childTnLst>
                              <p:par>
                                <p:cTn id="57" presetClass="path" nodeType="afterEffect" presetSubtype="0" presetID="-1" grpId="13" accel="50000" decel="50000" fill="hold">
                                  <p:stCondLst>
                                    <p:cond delay="0"/>
                                  </p:stCondLst>
                                  <p:childTnLst>
                                    <p:animMotion path="M 0.000000 0.000000 C 0.038916 -0.009324 0.116747 0.005008 0.116747 -0.027971 C 0.116839 -0.063751 0.038916 -0.054416 -0.000000 -0.067639" origin="layout" pathEditMode="relative">
                                      <p:cBhvr>
                                        <p:cTn id="58" dur="1000" fill="hold"/>
                                        <p:tgtEl>
                                          <p:spTgt spid="1584"/>
                                        </p:tgtEl>
                                        <p:attrNameLst>
                                          <p:attrName>ppt_x</p:attrName>
                                          <p:attrName>ppt_y</p:attrName>
                                        </p:attrNameLst>
                                      </p:cBhvr>
                                    </p:animMotion>
                                  </p:childTnLst>
                                </p:cTn>
                              </p:par>
                            </p:childTnLst>
                          </p:cTn>
                        </p:par>
                        <p:par>
                          <p:cTn id="59" fill="hold">
                            <p:stCondLst>
                              <p:cond delay="0"/>
                            </p:stCondLst>
                            <p:childTnLst>
                              <p:par>
                                <p:cTn id="60" presetClass="path" nodeType="afterEffect" presetSubtype="0" presetID="-1" grpId="14" accel="50000" decel="50000" fill="hold">
                                  <p:stCondLst>
                                    <p:cond delay="0"/>
                                  </p:stCondLst>
                                  <p:childTnLst>
                                    <p:animMotion path="M 0.000000 0.000000 L 0.000535 0.036157" origin="layout" pathEditMode="relative">
                                      <p:cBhvr>
                                        <p:cTn id="61" dur="1000" fill="hold"/>
                                        <p:tgtEl>
                                          <p:spTgt spid="1592"/>
                                        </p:tgtEl>
                                        <p:attrNameLst>
                                          <p:attrName>ppt_x</p:attrName>
                                          <p:attrName>ppt_y</p:attrName>
                                        </p:attrNameLst>
                                      </p:cBhvr>
                                    </p:animMotion>
                                  </p:childTnLst>
                                </p:cTn>
                              </p:par>
                            </p:childTnLst>
                          </p:cTn>
                        </p:par>
                        <p:par>
                          <p:cTn id="62" fill="hold">
                            <p:stCondLst>
                              <p:cond delay="0"/>
                            </p:stCondLst>
                            <p:childTnLst>
                              <p:par>
                                <p:cTn id="63" presetClass="path" nodeType="afterEffect" presetSubtype="0" presetID="-1" grpId="15" accel="50000" decel="50000" fill="hold">
                                  <p:stCondLst>
                                    <p:cond delay="0"/>
                                  </p:stCondLst>
                                  <p:childTnLst>
                                    <p:animMotion path="M -0.000204 0.032050 L 0.000268 0.067853" origin="layout" pathEditMode="relative">
                                      <p:cBhvr>
                                        <p:cTn id="64" dur="1000" fill="hold"/>
                                        <p:tgtEl>
                                          <p:spTgt spid="158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Class="path" nodeType="clickEffect" presetSubtype="0" presetID="-1" grpId="16" accel="50000" decel="50000" fill="hold">
                                  <p:stCondLst>
                                    <p:cond delay="0"/>
                                  </p:stCondLst>
                                  <p:childTnLst>
                                    <p:animMotion path="M 0.000000 0.000000 C 0.039336 -0.010387 0.117295 -0.006357 0.118008 -0.031161 C 0.117445 -0.053300 0.039336 -0.055480 0.000000 -0.067639" origin="layout" pathEditMode="relative">
                                      <p:cBhvr>
                                        <p:cTn id="68" dur="1000" fill="hold"/>
                                        <p:tgtEl>
                                          <p:spTgt spid="1585"/>
                                        </p:tgtEl>
                                        <p:attrNameLst>
                                          <p:attrName>ppt_x</p:attrName>
                                          <p:attrName>ppt_y</p:attrName>
                                        </p:attrNameLst>
                                      </p:cBhvr>
                                    </p:animMotion>
                                  </p:childTnLst>
                                </p:cTn>
                              </p:par>
                            </p:childTnLst>
                          </p:cTn>
                        </p:par>
                        <p:par>
                          <p:cTn id="69" fill="hold">
                            <p:stCondLst>
                              <p:cond delay="0"/>
                            </p:stCondLst>
                            <p:childTnLst>
                              <p:par>
                                <p:cTn id="70" presetClass="path" nodeType="withEffect" presetSubtype="0" presetID="-1" grpId="17" accel="50000" decel="50000" fill="hold">
                                  <p:stCondLst>
                                    <p:cond delay="0"/>
                                  </p:stCondLst>
                                  <p:childTnLst>
                                    <p:animMotion path="M 0.000535 0.036157 L -0.000641 0.072185" origin="layout" pathEditMode="relative">
                                      <p:cBhvr>
                                        <p:cTn id="71" dur="1000" fill="hold"/>
                                        <p:tgtEl>
                                          <p:spTgt spid="1592"/>
                                        </p:tgtEl>
                                        <p:attrNameLst>
                                          <p:attrName>ppt_x</p:attrName>
                                          <p:attrName>ppt_y</p:attrName>
                                        </p:attrNameLst>
                                      </p:cBhvr>
                                    </p:animMotion>
                                  </p:childTnLst>
                                </p:cTn>
                              </p:par>
                            </p:childTnLst>
                          </p:cTn>
                        </p:par>
                        <p:par>
                          <p:cTn id="72" fill="hold">
                            <p:stCondLst>
                              <p:cond delay="0"/>
                            </p:stCondLst>
                            <p:childTnLst>
                              <p:par>
                                <p:cTn id="73" presetClass="path" nodeType="afterEffect" presetSubtype="0" presetID="-1" grpId="18" accel="50000" decel="50000" fill="hold">
                                  <p:stCondLst>
                                    <p:cond delay="0"/>
                                  </p:stCondLst>
                                  <p:childTnLst>
                                    <p:animMotion path="M 0.000268 0.067853 L 0.000237 0.099860" origin="layout" pathEditMode="relative">
                                      <p:cBhvr>
                                        <p:cTn id="74" dur="1000" fill="hold"/>
                                        <p:tgtEl>
                                          <p:spTgt spid="1589"/>
                                        </p:tgtEl>
                                        <p:attrNameLst>
                                          <p:attrName>ppt_x</p:attrName>
                                          <p:attrName>ppt_y</p:attrName>
                                        </p:attrNameLst>
                                      </p:cBhvr>
                                    </p:animMotion>
                                  </p:childTnLst>
                                </p:cTn>
                              </p:par>
                            </p:childTnLst>
                          </p:cTn>
                        </p:par>
                        <p:par>
                          <p:cTn id="75" fill="hold">
                            <p:stCondLst>
                              <p:cond delay="0"/>
                            </p:stCondLst>
                            <p:childTnLst>
                              <p:par>
                                <p:cTn id="76" presetClass="path" nodeType="afterEffect" presetSubtype="0" presetID="-1" grpId="19" accel="50000" decel="50000" fill="hold">
                                  <p:stCondLst>
                                    <p:cond delay="0"/>
                                  </p:stCondLst>
                                  <p:childTnLst>
                                    <p:animMotion path="M 0.000237 0.099860 L -0.000165 0.135237" origin="layout" pathEditMode="relative">
                                      <p:cBhvr>
                                        <p:cTn id="77" dur="1000" fill="hold"/>
                                        <p:tgtEl>
                                          <p:spTgt spid="1589"/>
                                        </p:tgtEl>
                                        <p:attrNameLst>
                                          <p:attrName>ppt_x</p:attrName>
                                          <p:attrName>ppt_y</p:attrName>
                                        </p:attrNameLst>
                                      </p:cBhvr>
                                    </p:animMotion>
                                  </p:childTnLst>
                                </p:cTn>
                              </p:par>
                            </p:childTnLst>
                          </p:cTn>
                        </p:par>
                        <p:par>
                          <p:cTn id="78" fill="hold">
                            <p:stCondLst>
                              <p:cond delay="1000"/>
                            </p:stCondLst>
                            <p:childTnLst>
                              <p:par>
                                <p:cTn id="79" presetClass="exit" nodeType="afterEffect" presetSubtype="0" presetID="1" grpId="20" fill="hold">
                                  <p:stCondLst>
                                    <p:cond delay="0"/>
                                  </p:stCondLst>
                                  <p:iterate type="el" backwards="0">
                                    <p:tmAbs val="0"/>
                                  </p:iterate>
                                  <p:childTnLst>
                                    <p:set>
                                      <p:cBhvr>
                                        <p:cTn id="80" fill="hold">
                                          <p:stCondLst>
                                            <p:cond delay="0"/>
                                          </p:stCondLst>
                                        </p:cTn>
                                        <p:tgtEl>
                                          <p:spTgt spid="15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4" grpId="6"/>
      <p:bldP build="p" bldLvl="5" animBg="1" rev="0" advAuto="0" spid="1580" grpId="1"/>
      <p:bldP build="whole" bldLvl="1" animBg="1" rev="0" advAuto="0" spid="1599" grpId="3"/>
      <p:bldP build="whole" bldLvl="1" animBg="1" rev="0" advAuto="0" spid="1582" grpId="4"/>
      <p:bldP build="whole" bldLvl="1" animBg="1" rev="0" advAuto="0" spid="1586" grpId="9"/>
      <p:bldP build="whole" bldLvl="1" animBg="1" rev="0" advAuto="0" spid="1589" grpId="8"/>
      <p:bldP build="whole" bldLvl="1" animBg="1" rev="0" advAuto="0" spid="1598" grpId="11"/>
      <p:bldP build="whole" bldLvl="1" animBg="1" rev="0" advAuto="0" spid="1586" grpId="20"/>
      <p:bldP build="whole" bldLvl="1" animBg="1" rev="0" advAuto="0" spid="1592" grpId="7"/>
      <p:bldP build="whole" bldLvl="1" animBg="1" rev="0" advAuto="0" spid="1595" grpId="10"/>
      <p:bldP build="whole" bldLvl="1" animBg="1" rev="0" advAuto="0" spid="1585" grpId="2"/>
      <p:bldP build="whole" bldLvl="1" animBg="1" rev="0" advAuto="0" spid="1583" grpId="5"/>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Rectangle"/>
          <p:cNvSpPr/>
          <p:nvPr/>
        </p:nvSpPr>
        <p:spPr>
          <a:xfrm>
            <a:off x="10345433" y="5321300"/>
            <a:ext cx="4022852" cy="825500"/>
          </a:xfrm>
          <a:prstGeom prst="rect">
            <a:avLst/>
          </a:prstGeom>
          <a:solidFill>
            <a:srgbClr val="00F900"/>
          </a:solidFill>
          <a:ln w="12700">
            <a:miter lim="400000"/>
          </a:ln>
        </p:spPr>
        <p:txBody>
          <a:bodyPr tIns="91439" bIns="91439" anchor="ctr"/>
          <a:lstStyle/>
          <a:p>
            <a:pPr>
              <a:defRPr sz="5000"/>
            </a:pPr>
          </a:p>
        </p:txBody>
      </p:sp>
      <p:sp>
        <p:nvSpPr>
          <p:cNvPr id="510" name="Rectangle"/>
          <p:cNvSpPr/>
          <p:nvPr/>
        </p:nvSpPr>
        <p:spPr>
          <a:xfrm>
            <a:off x="15531259" y="5321300"/>
            <a:ext cx="4227940" cy="825500"/>
          </a:xfrm>
          <a:prstGeom prst="rect">
            <a:avLst/>
          </a:prstGeom>
          <a:solidFill>
            <a:srgbClr val="00F900"/>
          </a:solidFill>
          <a:ln w="12700">
            <a:miter lim="400000"/>
          </a:ln>
        </p:spPr>
        <p:txBody>
          <a:bodyPr tIns="91439" bIns="91439" anchor="ctr"/>
          <a:lstStyle/>
          <a:p>
            <a:pPr>
              <a:defRPr b="1" sz="5000"/>
            </a:pPr>
          </a:p>
        </p:txBody>
      </p:sp>
      <p:sp>
        <p:nvSpPr>
          <p:cNvPr id="511" name="Innovation 1: Each component has a contract"/>
          <p:cNvSpPr/>
          <p:nvPr>
            <p:ph type="title"/>
          </p:nvPr>
        </p:nvSpPr>
        <p:spPr>
          <a:prstGeom prst="rect">
            <a:avLst/>
          </a:prstGeom>
        </p:spPr>
        <p:txBody>
          <a:bodyPr/>
          <a:lstStyle/>
          <a:p>
            <a:pPr/>
            <a:r>
              <a:t>Innovation 1: Each component has a contract</a:t>
            </a:r>
          </a:p>
        </p:txBody>
      </p:sp>
      <p:sp>
        <p:nvSpPr>
          <p:cNvPr id="512"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13" name="Slide Number"/>
          <p:cNvSpPr/>
          <p:nvPr>
            <p:ph type="sldNum" sz="quarter" idx="2"/>
          </p:nvPr>
        </p:nvSpPr>
        <p:spPr>
          <a:xfrm>
            <a:off x="11915089" y="13085861"/>
            <a:ext cx="460757"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4" name="Text"/>
          <p:cNvSpPr/>
          <p:nvPr/>
        </p:nvSpPr>
        <p:spPr>
          <a:xfrm>
            <a:off x="12013234" y="13085861"/>
            <a:ext cx="362612"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515" name="{x &lt; INT_MAX}  y = x + 1  {y == x + 1}"/>
          <p:cNvSpPr txBox="1"/>
          <p:nvPr/>
        </p:nvSpPr>
        <p:spPr>
          <a:xfrm>
            <a:off x="4156064" y="5126201"/>
            <a:ext cx="12470727"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&lt; INT_MAX</a:t>
            </a:r>
            <a:r>
              <a:rPr>
                <a:latin typeface="Times New Roman"/>
                <a:ea typeface="Times New Roman"/>
                <a:cs typeface="Times New Roman"/>
                <a:sym typeface="Times New Roman"/>
              </a:rPr>
              <a:t>}</a:t>
            </a:r>
            <a:r>
              <a:rPr>
                <a:latin typeface="Helvetica"/>
                <a:ea typeface="Helvetica"/>
                <a:cs typeface="Helvetica"/>
                <a:sym typeface="Helvetica"/>
              </a:rPr>
              <a:t>  y = x + 1  </a:t>
            </a:r>
            <a:r>
              <a:rPr>
                <a:latin typeface="Times New Roman"/>
                <a:ea typeface="Times New Roman"/>
                <a:cs typeface="Times New Roman"/>
                <a:sym typeface="Times New Roman"/>
              </a:rPr>
              <a:t>{</a:t>
            </a:r>
            <a:r>
              <a:rPr>
                <a:latin typeface="Helvetica"/>
                <a:ea typeface="Helvetica"/>
                <a:cs typeface="Helvetica"/>
                <a:sym typeface="Helvetica"/>
              </a:rPr>
              <a:t>y == x + 1</a:t>
            </a:r>
            <a:r>
              <a:rPr>
                <a:latin typeface="Times New Roman"/>
                <a:ea typeface="Times New Roman"/>
                <a:cs typeface="Times New Roman"/>
                <a:sym typeface="Times New Roman"/>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Wo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500" fill="hold"/>
                                        <p:tgtEl>
                                          <p:spTgt spid="510"/>
                                        </p:tgtEl>
                                      </p:cBhvr>
                                    </p:animEffect>
                                    <p:set>
                                      <p:cBhvr>
                                        <p:cTn id="7" fill="hold">
                                          <p:stCondLst>
                                            <p:cond delay="499"/>
                                          </p:stCondLst>
                                        </p:cTn>
                                        <p:tgtEl>
                                          <p:spTgt spid="5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09"/>
                                        </p:tgtEl>
                                        <p:attrNameLst>
                                          <p:attrName>style.visibility</p:attrName>
                                        </p:attrNameLst>
                                      </p:cBhvr>
                                      <p:to>
                                        <p:strVal val="visible"/>
                                      </p:to>
                                    </p:set>
                                    <p:animEffect filter="fade" transition="in">
                                      <p:cBhvr>
                                        <p:cTn id="12" dur="5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1"/>
      <p:bldP build="whole" bldLvl="1" animBg="1" rev="0" advAuto="0" spid="509" grpId="2"/>
    </p:bldLst>
  </p:timing>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03" name="Rectangle"/>
          <p:cNvSpPr/>
          <p:nvPr/>
        </p:nvSpPr>
        <p:spPr>
          <a:xfrm>
            <a:off x="317500" y="8678463"/>
            <a:ext cx="11725279" cy="635001"/>
          </a:xfrm>
          <a:prstGeom prst="rect">
            <a:avLst/>
          </a:prstGeom>
          <a:solidFill>
            <a:srgbClr val="00F900"/>
          </a:solidFill>
          <a:ln w="12700">
            <a:miter lim="400000"/>
          </a:ln>
        </p:spPr>
        <p:txBody>
          <a:bodyPr tIns="91439" bIns="91439" anchor="ctr"/>
          <a:lstStyle/>
          <a:p>
            <a:pPr/>
          </a:p>
        </p:txBody>
      </p:sp>
      <p:sp>
        <p:nvSpPr>
          <p:cNvPr id="1604" name="Rectangle"/>
          <p:cNvSpPr/>
          <p:nvPr/>
        </p:nvSpPr>
        <p:spPr>
          <a:xfrm>
            <a:off x="317500" y="7408463"/>
            <a:ext cx="11725279" cy="635001"/>
          </a:xfrm>
          <a:prstGeom prst="rect">
            <a:avLst/>
          </a:prstGeom>
          <a:solidFill>
            <a:srgbClr val="00F900"/>
          </a:solidFill>
          <a:ln w="12700">
            <a:miter lim="400000"/>
          </a:ln>
        </p:spPr>
        <p:txBody>
          <a:bodyPr tIns="91439" bIns="91439" anchor="ctr"/>
          <a:lstStyle/>
          <a:p>
            <a:pPr/>
          </a:p>
        </p:txBody>
      </p:sp>
      <p:sp>
        <p:nvSpPr>
          <p:cNvPr id="1605" name="Adding Partially Mutated Checks"/>
          <p:cNvSpPr/>
          <p:nvPr>
            <p:ph type="title"/>
          </p:nvPr>
        </p:nvSpPr>
        <p:spPr>
          <a:prstGeom prst="rect">
            <a:avLst/>
          </a:prstGeom>
        </p:spPr>
        <p:txBody>
          <a:bodyPr/>
          <a:lstStyle/>
          <a:p>
            <a:pPr/>
            <a:r>
              <a:t>Adding Partially Mutated Checks</a:t>
            </a:r>
          </a:p>
        </p:txBody>
      </p:sp>
      <p:sp>
        <p:nvSpPr>
          <p:cNvPr id="1606" name="template &lt;class T, class U&gt; class zip_vector {…"/>
          <p:cNvSpPr/>
          <p:nvPr>
            <p:ph type="body" idx="1"/>
          </p:nvPr>
        </p:nvSpPr>
        <p:spPr>
          <a:prstGeom prst="rect">
            <a:avLst/>
          </a:prstGeom>
        </p:spPr>
        <p:txBody>
          <a:bodyPr numCol="2" spcCol="1151890"/>
          <a:lstStyle/>
          <a:p>
            <a:pPr lvl="4"/>
            <a:r>
              <a:t>template &lt;class T, class U&gt;</a:t>
            </a:r>
            <a:br/>
            <a:r>
              <a:t>class zip_vector {</a:t>
            </a:r>
          </a:p>
          <a:p>
            <a:pPr lvl="4"/>
            <a:r>
              <a:t>  vector&lt;T&gt; _first;</a:t>
            </a:r>
            <a:br/>
            <a:r>
              <a:t>  vector&lt;U&gt; _second;</a:t>
            </a:r>
          </a:p>
          <a:p>
            <a:pPr lvl="4"/>
            <a:r>
              <a:t>  bool partially_mutated{false};</a:t>
            </a:r>
          </a:p>
          <a:p>
            <a:pPr lvl="4"/>
            <a:r>
              <a:t>public:</a:t>
            </a:r>
          </a:p>
          <a:p>
            <a:pPr lvl="4"/>
            <a:r>
              <a:t>  zip_vector(const zip_vector&amp; a)</a:t>
            </a:r>
          </a:p>
          <a:p>
            <a:pPr lvl="4"/>
            <a:r>
              <a:t>    pre { !a.partially_mutated } = default;</a:t>
            </a:r>
          </a:p>
          <a:p>
            <a:pPr lvl="4"/>
            <a:r>
              <a:t>  zip_vector(zip_vector&amp;&amp; a) noexcept</a:t>
            </a:r>
          </a:p>
          <a:p>
            <a:pPr lvl="4"/>
            <a:r>
              <a:t>    pre { !a.partially_mutated } = default;</a:t>
            </a:r>
          </a:p>
          <a:p>
            <a:pPr lvl="4"/>
            <a:r>
              <a:t>  zip_vector&amp; operator=(const zip_vector&amp; a)</a:t>
            </a:r>
          </a:p>
          <a:p>
            <a:pPr lvl="4"/>
            <a:r>
              <a:t>    pre { !a.partially_mutated } = default;</a:t>
            </a:r>
          </a:p>
          <a:p>
            <a:pPr lvl="4"/>
            <a:r>
              <a:t>  zip_vector(zip_vector&amp;&amp; a) noexcept</a:t>
            </a:r>
          </a:p>
          <a:p>
            <a:pPr lvl="4"/>
            <a:r>
              <a:t>    pre { !a.partially_mutated } = default;</a:t>
            </a:r>
          </a:p>
          <a:p>
            <a:pPr lvl="4"/>
            <a:r>
              <a:t>  ~zip_vector() = default;</a:t>
            </a:r>
          </a:p>
          <a:p>
            <a:pPr lvl="4"/>
            <a:r>
              <a:t>  const vector&lt;T&gt;&amp; first() const</a:t>
            </a:r>
          </a:p>
          <a:p>
            <a:pPr lvl="4"/>
            <a:r>
              <a:t>    pre { !partially_mutated };</a:t>
            </a:r>
          </a:p>
          <a:p>
            <a:pPr lvl="4"/>
            <a:r>
              <a:t>  const vector&lt;U&gt;&amp; second() const</a:t>
            </a:r>
          </a:p>
          <a:p>
            <a:pPr lvl="4"/>
            <a:r>
              <a:t>    pre { !partially_mutated };</a:t>
            </a:r>
          </a:p>
          <a:p>
            <a:pPr lvl="4"/>
            <a:r>
              <a:t>  size_t size() const</a:t>
            </a:r>
          </a:p>
          <a:p>
            <a:pPr lvl="4"/>
            <a:r>
              <a:t>    pre { !partially_mutated };</a:t>
            </a:r>
          </a:p>
          <a:p>
            <a:pPr lvl="4"/>
            <a:r>
              <a:t>  bool empty() const</a:t>
            </a:r>
          </a:p>
          <a:p>
            <a:pPr lvl="4"/>
            <a:r>
              <a:t>    pre { !partially_mutated };</a:t>
            </a:r>
          </a:p>
          <a:p>
            <a:pPr lvl="4"/>
            <a:r>
              <a:t>  ...</a:t>
            </a:r>
          </a:p>
        </p:txBody>
      </p:sp>
      <p:sp>
        <p:nvSpPr>
          <p:cNvPr id="1607"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11" name="Rectangle"/>
          <p:cNvSpPr/>
          <p:nvPr/>
        </p:nvSpPr>
        <p:spPr>
          <a:xfrm>
            <a:off x="317500" y="11218463"/>
            <a:ext cx="11725279" cy="635001"/>
          </a:xfrm>
          <a:prstGeom prst="rect">
            <a:avLst/>
          </a:prstGeom>
          <a:solidFill>
            <a:srgbClr val="00F900"/>
          </a:solidFill>
          <a:ln w="12700">
            <a:miter lim="400000"/>
          </a:ln>
        </p:spPr>
        <p:txBody>
          <a:bodyPr tIns="91439" bIns="91439" anchor="ctr"/>
          <a:lstStyle/>
          <a:p>
            <a:pPr/>
          </a:p>
        </p:txBody>
      </p:sp>
      <p:sp>
        <p:nvSpPr>
          <p:cNvPr id="1612" name="Rectangle"/>
          <p:cNvSpPr/>
          <p:nvPr/>
        </p:nvSpPr>
        <p:spPr>
          <a:xfrm>
            <a:off x="317500" y="9948463"/>
            <a:ext cx="11725279" cy="635001"/>
          </a:xfrm>
          <a:prstGeom prst="rect">
            <a:avLst/>
          </a:prstGeom>
          <a:solidFill>
            <a:srgbClr val="00F900"/>
          </a:solidFill>
          <a:ln w="12700">
            <a:miter lim="400000"/>
          </a:ln>
        </p:spPr>
        <p:txBody>
          <a:bodyPr tIns="91439" bIns="91439" anchor="ctr"/>
          <a:lstStyle/>
          <a:p>
            <a:pPr/>
          </a:p>
        </p:txBody>
      </p:sp>
      <p:sp>
        <p:nvSpPr>
          <p:cNvPr id="1613" name="Adding Partially Mutated Checks"/>
          <p:cNvSpPr/>
          <p:nvPr>
            <p:ph type="title"/>
          </p:nvPr>
        </p:nvSpPr>
        <p:spPr>
          <a:prstGeom prst="rect">
            <a:avLst/>
          </a:prstGeom>
        </p:spPr>
        <p:txBody>
          <a:bodyPr/>
          <a:lstStyle/>
          <a:p>
            <a:pPr/>
            <a:r>
              <a:t>Adding Partially Mutated Checks</a:t>
            </a:r>
          </a:p>
        </p:txBody>
      </p:sp>
      <p:sp>
        <p:nvSpPr>
          <p:cNvPr id="1614" name="template &lt;class T, class U&gt; class zip_vector {…"/>
          <p:cNvSpPr/>
          <p:nvPr>
            <p:ph type="body" idx="1"/>
          </p:nvPr>
        </p:nvSpPr>
        <p:spPr>
          <a:prstGeom prst="rect">
            <a:avLst/>
          </a:prstGeom>
        </p:spPr>
        <p:txBody>
          <a:bodyPr numCol="2" spcCol="1151890"/>
          <a:lstStyle/>
          <a:p>
            <a:pPr lvl="4"/>
            <a:r>
              <a:t>template &lt;class T, class U&gt;</a:t>
            </a:r>
            <a:br/>
            <a:r>
              <a:t>class zip_vector {</a:t>
            </a:r>
          </a:p>
          <a:p>
            <a:pPr lvl="4"/>
            <a:r>
              <a:t>  vector&lt;T&gt; _first;</a:t>
            </a:r>
            <a:br/>
            <a:r>
              <a:t>  vector&lt;U&gt; _second;</a:t>
            </a:r>
          </a:p>
          <a:p>
            <a:pPr lvl="4"/>
            <a:r>
              <a:t>  bool partially_mutated{false};</a:t>
            </a:r>
          </a:p>
          <a:p>
            <a:pPr lvl="4"/>
            <a:r>
              <a:t>public:</a:t>
            </a:r>
          </a:p>
          <a:p>
            <a:pPr lvl="4"/>
            <a:r>
              <a:t>  zip_vector(const zip_vector&amp; a)</a:t>
            </a:r>
          </a:p>
          <a:p>
            <a:pPr lvl="4"/>
            <a:r>
              <a:t>    pre { !a.partially_mutated } = default;</a:t>
            </a:r>
          </a:p>
          <a:p>
            <a:pPr lvl="4"/>
            <a:r>
              <a:t>  zip_vector(zip_vector&amp;&amp; a) noexcept</a:t>
            </a:r>
          </a:p>
          <a:p>
            <a:pPr lvl="4"/>
            <a:r>
              <a:t>    pre { !a.partially_mutated } = default;</a:t>
            </a:r>
          </a:p>
          <a:p>
            <a:pPr lvl="4"/>
            <a:r>
              <a:t>  zip_vector&amp; operator=(const zip_vector&amp; a)</a:t>
            </a:r>
          </a:p>
          <a:p>
            <a:pPr lvl="4"/>
            <a:r>
              <a:t>    pre { !a.partially_mutated } = default;</a:t>
            </a:r>
          </a:p>
          <a:p>
            <a:pPr lvl="4"/>
            <a:r>
              <a:t>  zip_vector(zip_vector&amp;&amp; a) noexcept</a:t>
            </a:r>
          </a:p>
          <a:p>
            <a:pPr lvl="4"/>
            <a:r>
              <a:t>    pre { !a.partially_mutated } = default;</a:t>
            </a:r>
          </a:p>
          <a:p>
            <a:pPr lvl="4"/>
            <a:r>
              <a:t>  ~zip_vector() = default;</a:t>
            </a:r>
          </a:p>
          <a:p>
            <a:pPr lvl="4"/>
            <a:r>
              <a:t>  const vector&lt;T&gt;&amp; first() const</a:t>
            </a:r>
          </a:p>
          <a:p>
            <a:pPr lvl="4"/>
            <a:r>
              <a:t>    pre { !partially_mutated };</a:t>
            </a:r>
          </a:p>
          <a:p>
            <a:pPr lvl="4"/>
            <a:r>
              <a:t>  const vector&lt;U&gt;&amp; second() const</a:t>
            </a:r>
          </a:p>
          <a:p>
            <a:pPr lvl="4"/>
            <a:r>
              <a:t>    pre { !partially_mutated };</a:t>
            </a:r>
          </a:p>
          <a:p>
            <a:pPr lvl="4"/>
            <a:r>
              <a:t>  size_t size() const</a:t>
            </a:r>
          </a:p>
          <a:p>
            <a:pPr lvl="4"/>
            <a:r>
              <a:t>    pre { !partially_mutated };</a:t>
            </a:r>
          </a:p>
          <a:p>
            <a:pPr lvl="4"/>
            <a:r>
              <a:t>  bool empty() const</a:t>
            </a:r>
          </a:p>
          <a:p>
            <a:pPr lvl="4"/>
            <a:r>
              <a:t>    pre { !partially_mutated };</a:t>
            </a:r>
          </a:p>
          <a:p>
            <a:pPr lvl="4"/>
            <a:r>
              <a:t>  ...</a:t>
            </a:r>
          </a:p>
        </p:txBody>
      </p:sp>
      <p:sp>
        <p:nvSpPr>
          <p:cNvPr id="1615"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19" name="Rectangle"/>
          <p:cNvSpPr/>
          <p:nvPr/>
        </p:nvSpPr>
        <p:spPr>
          <a:xfrm>
            <a:off x="12449499" y="2932663"/>
            <a:ext cx="11725279" cy="635001"/>
          </a:xfrm>
          <a:prstGeom prst="rect">
            <a:avLst/>
          </a:prstGeom>
          <a:solidFill>
            <a:srgbClr val="00F900"/>
          </a:solidFill>
          <a:ln w="12700">
            <a:miter lim="400000"/>
          </a:ln>
        </p:spPr>
        <p:txBody>
          <a:bodyPr tIns="91439" bIns="91439" anchor="ctr"/>
          <a:lstStyle/>
          <a:p>
            <a:pPr/>
          </a:p>
        </p:txBody>
      </p:sp>
      <p:sp>
        <p:nvSpPr>
          <p:cNvPr id="1620" name="Adding Partially Mutated Checks"/>
          <p:cNvSpPr/>
          <p:nvPr>
            <p:ph type="title"/>
          </p:nvPr>
        </p:nvSpPr>
        <p:spPr>
          <a:prstGeom prst="rect">
            <a:avLst/>
          </a:prstGeom>
        </p:spPr>
        <p:txBody>
          <a:bodyPr/>
          <a:lstStyle/>
          <a:p>
            <a:pPr/>
            <a:r>
              <a:t>Adding Partially Mutated Checks</a:t>
            </a:r>
          </a:p>
        </p:txBody>
      </p:sp>
      <p:sp>
        <p:nvSpPr>
          <p:cNvPr id="1621" name="template &lt;class T, class U&gt; class zip_vector {…"/>
          <p:cNvSpPr/>
          <p:nvPr>
            <p:ph type="body" idx="1"/>
          </p:nvPr>
        </p:nvSpPr>
        <p:spPr>
          <a:prstGeom prst="rect">
            <a:avLst/>
          </a:prstGeom>
        </p:spPr>
        <p:txBody>
          <a:bodyPr numCol="2" spcCol="1151890"/>
          <a:lstStyle/>
          <a:p>
            <a:pPr lvl="4"/>
            <a:r>
              <a:t>template &lt;class T, class U&gt;</a:t>
            </a:r>
            <a:br/>
            <a:r>
              <a:t>class zip_vector {</a:t>
            </a:r>
          </a:p>
          <a:p>
            <a:pPr lvl="4"/>
            <a:r>
              <a:t>  vector&lt;T&gt; _first;</a:t>
            </a:r>
            <a:br/>
            <a:r>
              <a:t>  vector&lt;U&gt; _second;</a:t>
            </a:r>
          </a:p>
          <a:p>
            <a:pPr lvl="4"/>
            <a:r>
              <a:t>  bool partially_mutated{false};</a:t>
            </a:r>
          </a:p>
          <a:p>
            <a:pPr lvl="4"/>
            <a:r>
              <a:t>public:</a:t>
            </a:r>
          </a:p>
          <a:p>
            <a:pPr lvl="4"/>
            <a:r>
              <a:t>  zip_vector(const zip_vector&amp; a)</a:t>
            </a:r>
          </a:p>
          <a:p>
            <a:pPr lvl="4"/>
            <a:r>
              <a:t>    pre { !a.partially_mutated } = default;</a:t>
            </a:r>
          </a:p>
          <a:p>
            <a:pPr lvl="4"/>
            <a:r>
              <a:t>  zip_vector(zip_vector&amp;&amp; a) noexcept</a:t>
            </a:r>
          </a:p>
          <a:p>
            <a:pPr lvl="4"/>
            <a:r>
              <a:t>    pre { !a.partially_mutated } = default;</a:t>
            </a:r>
          </a:p>
          <a:p>
            <a:pPr lvl="4"/>
            <a:r>
              <a:t>  zip_vector&amp; operator=(const zip_vector&amp; a)</a:t>
            </a:r>
          </a:p>
          <a:p>
            <a:pPr lvl="4"/>
            <a:r>
              <a:t>    pre { !a.partially_mutated } = default;</a:t>
            </a:r>
          </a:p>
          <a:p>
            <a:pPr lvl="4"/>
            <a:r>
              <a:t>  zip_vector(zip_vector&amp;&amp; a) noexcept</a:t>
            </a:r>
          </a:p>
          <a:p>
            <a:pPr lvl="4"/>
            <a:r>
              <a:t>    pre { !a.partially_mutated } = default;</a:t>
            </a:r>
          </a:p>
          <a:p>
            <a:pPr lvl="4"/>
            <a:r>
              <a:t>  ~zip_vector() = default;</a:t>
            </a:r>
          </a:p>
          <a:p>
            <a:pPr lvl="4"/>
            <a:r>
              <a:t>  const vector&lt;T&gt;&amp; first() const</a:t>
            </a:r>
          </a:p>
          <a:p>
            <a:pPr lvl="4"/>
            <a:r>
              <a:t>    pre { !partially_mutated };</a:t>
            </a:r>
          </a:p>
          <a:p>
            <a:pPr lvl="4"/>
            <a:r>
              <a:t>  const vector&lt;U&gt;&amp; second() const</a:t>
            </a:r>
          </a:p>
          <a:p>
            <a:pPr lvl="4"/>
            <a:r>
              <a:t>    pre { !partially_mutated };</a:t>
            </a:r>
          </a:p>
          <a:p>
            <a:pPr lvl="4"/>
            <a:r>
              <a:t>  size_t size() const</a:t>
            </a:r>
          </a:p>
          <a:p>
            <a:pPr lvl="4"/>
            <a:r>
              <a:t>    pre { !partially_mutated };</a:t>
            </a:r>
          </a:p>
          <a:p>
            <a:pPr lvl="4"/>
            <a:r>
              <a:t>  bool empty() const</a:t>
            </a:r>
          </a:p>
          <a:p>
            <a:pPr lvl="4"/>
            <a:r>
              <a:t>    pre { !partially_mutated };</a:t>
            </a:r>
          </a:p>
          <a:p>
            <a:pPr lvl="4"/>
            <a:r>
              <a:t>  ...</a:t>
            </a:r>
          </a:p>
        </p:txBody>
      </p:sp>
      <p:sp>
        <p:nvSpPr>
          <p:cNvPr id="1622"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26" name="Rectangle"/>
          <p:cNvSpPr/>
          <p:nvPr/>
        </p:nvSpPr>
        <p:spPr>
          <a:xfrm>
            <a:off x="12449499" y="5472663"/>
            <a:ext cx="11725279" cy="635001"/>
          </a:xfrm>
          <a:prstGeom prst="rect">
            <a:avLst/>
          </a:prstGeom>
          <a:solidFill>
            <a:srgbClr val="00F900"/>
          </a:solidFill>
          <a:ln w="12700">
            <a:miter lim="400000"/>
          </a:ln>
        </p:spPr>
        <p:txBody>
          <a:bodyPr tIns="91439" bIns="91439" anchor="ctr"/>
          <a:lstStyle/>
          <a:p>
            <a:pPr/>
          </a:p>
        </p:txBody>
      </p:sp>
      <p:sp>
        <p:nvSpPr>
          <p:cNvPr id="1627" name="Rectangle"/>
          <p:cNvSpPr/>
          <p:nvPr/>
        </p:nvSpPr>
        <p:spPr>
          <a:xfrm>
            <a:off x="12449499" y="6742662"/>
            <a:ext cx="11725279" cy="635001"/>
          </a:xfrm>
          <a:prstGeom prst="rect">
            <a:avLst/>
          </a:prstGeom>
          <a:solidFill>
            <a:srgbClr val="00F900"/>
          </a:solidFill>
          <a:ln w="12700">
            <a:miter lim="400000"/>
          </a:ln>
        </p:spPr>
        <p:txBody>
          <a:bodyPr tIns="91439" bIns="91439" anchor="ctr"/>
          <a:lstStyle/>
          <a:p>
            <a:pPr/>
          </a:p>
        </p:txBody>
      </p:sp>
      <p:sp>
        <p:nvSpPr>
          <p:cNvPr id="1628" name="Rectangle"/>
          <p:cNvSpPr/>
          <p:nvPr/>
        </p:nvSpPr>
        <p:spPr>
          <a:xfrm>
            <a:off x="12449499" y="8012662"/>
            <a:ext cx="11725279" cy="635001"/>
          </a:xfrm>
          <a:prstGeom prst="rect">
            <a:avLst/>
          </a:prstGeom>
          <a:solidFill>
            <a:srgbClr val="00F900"/>
          </a:solidFill>
          <a:ln w="12700">
            <a:miter lim="400000"/>
          </a:ln>
        </p:spPr>
        <p:txBody>
          <a:bodyPr tIns="91439" bIns="91439" anchor="ctr"/>
          <a:lstStyle/>
          <a:p>
            <a:pPr/>
          </a:p>
        </p:txBody>
      </p:sp>
      <p:sp>
        <p:nvSpPr>
          <p:cNvPr id="1629" name="Rectangle"/>
          <p:cNvSpPr/>
          <p:nvPr/>
        </p:nvSpPr>
        <p:spPr>
          <a:xfrm>
            <a:off x="12449499" y="4202663"/>
            <a:ext cx="11725279" cy="635001"/>
          </a:xfrm>
          <a:prstGeom prst="rect">
            <a:avLst/>
          </a:prstGeom>
          <a:solidFill>
            <a:srgbClr val="00F900"/>
          </a:solidFill>
          <a:ln w="12700">
            <a:miter lim="400000"/>
          </a:ln>
        </p:spPr>
        <p:txBody>
          <a:bodyPr tIns="91439" bIns="91439" anchor="ctr"/>
          <a:lstStyle/>
          <a:p>
            <a:pPr/>
          </a:p>
        </p:txBody>
      </p:sp>
      <p:sp>
        <p:nvSpPr>
          <p:cNvPr id="1630" name="Adding Partially Mutated Checks"/>
          <p:cNvSpPr/>
          <p:nvPr>
            <p:ph type="title"/>
          </p:nvPr>
        </p:nvSpPr>
        <p:spPr>
          <a:prstGeom prst="rect">
            <a:avLst/>
          </a:prstGeom>
        </p:spPr>
        <p:txBody>
          <a:bodyPr/>
          <a:lstStyle/>
          <a:p>
            <a:pPr/>
            <a:r>
              <a:t>Adding Partially Mutated Checks</a:t>
            </a:r>
          </a:p>
        </p:txBody>
      </p:sp>
      <p:sp>
        <p:nvSpPr>
          <p:cNvPr id="1631" name="template &lt;class T, class U&gt; class zip_vector {…"/>
          <p:cNvSpPr/>
          <p:nvPr>
            <p:ph type="body" idx="1"/>
          </p:nvPr>
        </p:nvSpPr>
        <p:spPr>
          <a:prstGeom prst="rect">
            <a:avLst/>
          </a:prstGeom>
        </p:spPr>
        <p:txBody>
          <a:bodyPr numCol="2" spcCol="1151890"/>
          <a:lstStyle/>
          <a:p>
            <a:pPr lvl="4"/>
            <a:r>
              <a:t>template &lt;class T, class U&gt;</a:t>
            </a:r>
            <a:br/>
            <a:r>
              <a:t>class zip_vector {</a:t>
            </a:r>
          </a:p>
          <a:p>
            <a:pPr lvl="4"/>
            <a:r>
              <a:t>  vector&lt;T&gt; _first;</a:t>
            </a:r>
            <a:br/>
            <a:r>
              <a:t>  vector&lt;U&gt; _second;</a:t>
            </a:r>
          </a:p>
          <a:p>
            <a:pPr lvl="4"/>
            <a:r>
              <a:t>  bool partially_mutated{false};</a:t>
            </a:r>
          </a:p>
          <a:p>
            <a:pPr lvl="4"/>
            <a:r>
              <a:t>public:</a:t>
            </a:r>
          </a:p>
          <a:p>
            <a:pPr lvl="4"/>
            <a:r>
              <a:t>  zip_vector(const zip_vector&amp; a)</a:t>
            </a:r>
          </a:p>
          <a:p>
            <a:pPr lvl="4"/>
            <a:r>
              <a:t>    pre { !a.partially_mutated } = default;</a:t>
            </a:r>
          </a:p>
          <a:p>
            <a:pPr lvl="4"/>
            <a:r>
              <a:t>  zip_vector(zip_vector&amp;&amp; a) noexcept</a:t>
            </a:r>
          </a:p>
          <a:p>
            <a:pPr lvl="4"/>
            <a:r>
              <a:t>    pre { !a.partially_mutated } = default;</a:t>
            </a:r>
          </a:p>
          <a:p>
            <a:pPr lvl="4"/>
            <a:r>
              <a:t>  zip_vector&amp; operator=(const zip_vector&amp; a)</a:t>
            </a:r>
          </a:p>
          <a:p>
            <a:pPr lvl="4"/>
            <a:r>
              <a:t>    pre { !a.partially_mutated } = default;</a:t>
            </a:r>
          </a:p>
          <a:p>
            <a:pPr lvl="4"/>
            <a:r>
              <a:t>  zip_vector(zip_vector&amp;&amp; a) noexcept</a:t>
            </a:r>
          </a:p>
          <a:p>
            <a:pPr lvl="4"/>
            <a:r>
              <a:t>    pre { !a.partially_mutated } = default;</a:t>
            </a:r>
          </a:p>
          <a:p>
            <a:pPr lvl="4"/>
            <a:r>
              <a:t>  ~zip_vector() = default;</a:t>
            </a:r>
          </a:p>
          <a:p>
            <a:pPr lvl="4"/>
            <a:r>
              <a:t>  const vector&lt;T&gt;&amp; first() const</a:t>
            </a:r>
          </a:p>
          <a:p>
            <a:pPr lvl="4"/>
            <a:r>
              <a:t>    pre { !partially_mutated };</a:t>
            </a:r>
          </a:p>
          <a:p>
            <a:pPr lvl="4"/>
            <a:r>
              <a:t>  const vector&lt;U&gt;&amp; second() const</a:t>
            </a:r>
          </a:p>
          <a:p>
            <a:pPr lvl="4"/>
            <a:r>
              <a:t>    pre { !partially_mutated };</a:t>
            </a:r>
          </a:p>
          <a:p>
            <a:pPr lvl="4"/>
            <a:r>
              <a:t>  size_t size() const</a:t>
            </a:r>
          </a:p>
          <a:p>
            <a:pPr lvl="4"/>
            <a:r>
              <a:t>    pre { !partially_mutated };</a:t>
            </a:r>
          </a:p>
          <a:p>
            <a:pPr lvl="4"/>
            <a:r>
              <a:t>  bool empty() const</a:t>
            </a:r>
          </a:p>
          <a:p>
            <a:pPr lvl="4"/>
            <a:r>
              <a:t>    pre { !partially_mutated };</a:t>
            </a:r>
          </a:p>
          <a:p>
            <a:pPr lvl="4"/>
            <a:r>
              <a:t>  ...</a:t>
            </a:r>
          </a:p>
        </p:txBody>
      </p:sp>
      <p:sp>
        <p:nvSpPr>
          <p:cNvPr id="1632"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36" name="Rectangle"/>
          <p:cNvSpPr/>
          <p:nvPr/>
        </p:nvSpPr>
        <p:spPr>
          <a:xfrm>
            <a:off x="317500" y="7408463"/>
            <a:ext cx="19050000" cy="635001"/>
          </a:xfrm>
          <a:prstGeom prst="rect">
            <a:avLst/>
          </a:prstGeom>
          <a:solidFill>
            <a:srgbClr val="00F900"/>
          </a:solidFill>
          <a:ln w="12700">
            <a:miter lim="400000"/>
          </a:ln>
        </p:spPr>
        <p:txBody>
          <a:bodyPr tIns="91439" bIns="91439" anchor="ctr"/>
          <a:lstStyle/>
          <a:p>
            <a:pPr/>
          </a:p>
        </p:txBody>
      </p:sp>
      <p:sp>
        <p:nvSpPr>
          <p:cNvPr id="1637" name="Rectangle"/>
          <p:cNvSpPr/>
          <p:nvPr/>
        </p:nvSpPr>
        <p:spPr>
          <a:xfrm>
            <a:off x="317500" y="3598463"/>
            <a:ext cx="19050000" cy="635001"/>
          </a:xfrm>
          <a:prstGeom prst="rect">
            <a:avLst/>
          </a:prstGeom>
          <a:solidFill>
            <a:srgbClr val="00F900"/>
          </a:solidFill>
          <a:ln w="12700">
            <a:miter lim="400000"/>
          </a:ln>
        </p:spPr>
        <p:txBody>
          <a:bodyPr tIns="91439" bIns="91439" anchor="ctr"/>
          <a:lstStyle/>
          <a:p>
            <a:pPr/>
          </a:p>
        </p:txBody>
      </p:sp>
      <p:sp>
        <p:nvSpPr>
          <p:cNvPr id="1638" name="Adding Partially Mutated Checks"/>
          <p:cNvSpPr/>
          <p:nvPr>
            <p:ph type="title"/>
          </p:nvPr>
        </p:nvSpPr>
        <p:spPr>
          <a:prstGeom prst="rect">
            <a:avLst/>
          </a:prstGeom>
        </p:spPr>
        <p:txBody>
          <a:bodyPr/>
          <a:lstStyle/>
          <a:p>
            <a:pPr/>
            <a:r>
              <a:t>Adding Partially Mutated Checks</a:t>
            </a:r>
          </a:p>
        </p:txBody>
      </p:sp>
      <p:sp>
        <p:nvSpPr>
          <p:cNvPr id="1639" name="void pop_back() noexcept…"/>
          <p:cNvSpPr/>
          <p:nvPr>
            <p:ph type="body" idx="1"/>
          </p:nvPr>
        </p:nvSpPr>
        <p:spPr>
          <a:prstGeom prst="rect">
            <a:avLst/>
          </a:prstGeom>
        </p:spPr>
        <p:txBody>
          <a:bodyPr/>
          <a:lstStyle/>
          <a:p>
            <a:pPr lvl="4"/>
            <a:r>
              <a:t> void pop_back() noexcept</a:t>
            </a:r>
          </a:p>
          <a:p>
            <a:pPr lvl="4"/>
            <a:r>
              <a:t>    pre { !partially_mutated }</a:t>
            </a:r>
          </a:p>
          <a:p>
            <a:pPr lvl="4"/>
            <a:r>
              <a:t>    pre { size() &lt; 0 }</a:t>
            </a:r>
          </a:p>
          <a:p>
            <a:pPr lvl="4"/>
            <a:r>
              <a:t>    post [old_size = size()​] { size() == old_size - 1 }</a:t>
            </a:r>
          </a:p>
          <a:p>
            <a:pPr lvl="4"/>
            <a:r>
              <a:t>    post [old = *this] { !testing || equal(begin(), end(), begin(old)) };</a:t>
            </a:r>
          </a:p>
          <a:p>
            <a:pPr lvl="4"/>
          </a:p>
          <a:p>
            <a:pPr lvl="4"/>
            <a:r>
              <a:t>  void push_back(const pair&lt;T, U&gt;&amp; e)</a:t>
            </a:r>
          </a:p>
          <a:p>
            <a:pPr lvl="4"/>
            <a:r>
              <a:t>    pre { !partially_mutated }</a:t>
            </a:r>
          </a:p>
          <a:p>
            <a:pPr lvl="4"/>
            <a:r>
              <a:t>    post [old_size = size()​] { size() == old_size + 1 }</a:t>
            </a:r>
          </a:p>
          <a:p>
            <a:pPr lvl="4"/>
            <a:r>
              <a:t>    post { back() == e }</a:t>
            </a:r>
          </a:p>
          <a:p>
            <a:pPr lvl="4"/>
            <a:r>
              <a:t>    post [old = *this] { !testing || equal(begin(old), end(old), begin()) };</a:t>
            </a:r>
          </a:p>
          <a:p>
            <a:pPr lvl="4"/>
          </a:p>
          <a:p>
            <a:pPr lvl="4"/>
            <a:r>
              <a:t>  ...</a:t>
            </a:r>
          </a:p>
        </p:txBody>
      </p:sp>
      <p:sp>
        <p:nvSpPr>
          <p:cNvPr id="1640"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44" name="Rectangle"/>
          <p:cNvSpPr/>
          <p:nvPr/>
        </p:nvSpPr>
        <p:spPr>
          <a:xfrm>
            <a:off x="317500" y="3598463"/>
            <a:ext cx="19050000" cy="635001"/>
          </a:xfrm>
          <a:prstGeom prst="rect">
            <a:avLst/>
          </a:prstGeom>
          <a:solidFill>
            <a:srgbClr val="00F900"/>
          </a:solidFill>
          <a:ln w="12700">
            <a:miter lim="400000"/>
          </a:ln>
        </p:spPr>
        <p:txBody>
          <a:bodyPr tIns="91439" bIns="91439" anchor="ctr"/>
          <a:lstStyle/>
          <a:p>
            <a:pPr/>
          </a:p>
        </p:txBody>
      </p:sp>
      <p:sp>
        <p:nvSpPr>
          <p:cNvPr id="1645" name="Adding Partially Mutated Checks"/>
          <p:cNvSpPr/>
          <p:nvPr>
            <p:ph type="title"/>
          </p:nvPr>
        </p:nvSpPr>
        <p:spPr>
          <a:prstGeom prst="rect">
            <a:avLst/>
          </a:prstGeom>
        </p:spPr>
        <p:txBody>
          <a:bodyPr/>
          <a:lstStyle/>
          <a:p>
            <a:pPr/>
            <a:r>
              <a:t>Adding Partially Mutated Checks</a:t>
            </a:r>
          </a:p>
        </p:txBody>
      </p:sp>
      <p:sp>
        <p:nvSpPr>
          <p:cNvPr id="1646" name="void insert(size_t p, const pair&lt;T, U&gt;&amp; e)…"/>
          <p:cNvSpPr/>
          <p:nvPr>
            <p:ph type="body" idx="1"/>
          </p:nvPr>
        </p:nvSpPr>
        <p:spPr>
          <a:prstGeom prst="rect">
            <a:avLst/>
          </a:prstGeom>
        </p:spPr>
        <p:txBody>
          <a:bodyPr/>
          <a:lstStyle/>
          <a:p>
            <a:pPr lvl="4"/>
            <a:r>
              <a:t>  void insert(size_t p, const pair&lt;T, U&gt;&amp; e)</a:t>
            </a:r>
          </a:p>
          <a:p>
            <a:pPr lvl="4"/>
            <a:r>
              <a:t>    pre { !partially_mutated }</a:t>
            </a:r>
          </a:p>
          <a:p>
            <a:pPr lvl="4"/>
            <a:r>
              <a:t>    pre { p &lt;= size() }</a:t>
            </a:r>
          </a:p>
          <a:p>
            <a:pPr lvl="4"/>
            <a:r>
              <a:t>    post [old_size = size()​] { size() == old_size + 1 }</a:t>
            </a:r>
          </a:p>
          <a:p>
            <a:pPr lvl="4"/>
            <a:r>
              <a:t>    post { (*this)[p] == e }</a:t>
            </a:r>
          </a:p>
          <a:p>
            <a:pPr lvl="4"/>
            <a:r>
              <a:t>    post [old = *this] { !testing || (equal(begin(), begin() + p, begin(old))</a:t>
            </a:r>
          </a:p>
          <a:p>
            <a:pPr lvl="4"/>
            <a:r>
              <a:t>        &amp;&amp; equal(begin() + p + 1, end(), begin(old) + p)) };</a:t>
            </a:r>
          </a:p>
          <a:p>
            <a:pPr lvl="4"/>
          </a:p>
          <a:p>
            <a:pPr lvl="4"/>
            <a:r>
              <a:t> ...</a:t>
            </a:r>
          </a:p>
        </p:txBody>
      </p:sp>
      <p:sp>
        <p:nvSpPr>
          <p:cNvPr id="1647" name="Slide Number"/>
          <p:cNvSpPr/>
          <p:nvPr>
            <p:ph type="sldNum" sz="quarter" idx="2"/>
          </p:nvPr>
        </p:nvSpPr>
        <p:spPr>
          <a:xfrm>
            <a:off x="12014454" y="13085861"/>
            <a:ext cx="361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 name="void set_next(int&amp; y, int x) {… void set_next(int&amp; y, int x) {  y = x + 1;}" descr="void set_next(int&amp; y, int x) {… void set_next(int&amp; y, int x) {  y = x + 1;}"/>
          <p:cNvPicPr>
            <a:picLocks noChangeAspect="0"/>
          </p:cNvPicPr>
          <p:nvPr/>
        </p:nvPicPr>
        <p:blipFill>
          <a:blip r:embed="rId3">
            <a:extLst/>
          </a:blip>
          <a:stretch>
            <a:fillRect/>
          </a:stretch>
        </p:blipFill>
        <p:spPr>
          <a:xfrm>
            <a:off x="5664462" y="8301201"/>
            <a:ext cx="9203553" cy="3345180"/>
          </a:xfrm>
          <a:prstGeom prst="rect">
            <a:avLst/>
          </a:prstGeom>
          <a:effectLst>
            <a:outerShdw sx="100000" sy="100000" kx="0" ky="0" algn="b" rotWithShape="0" blurRad="190500" dist="12700" dir="5400000">
              <a:srgbClr val="000000"/>
            </a:outerShdw>
          </a:effectLst>
        </p:spPr>
      </p:pic>
      <p:sp>
        <p:nvSpPr>
          <p:cNvPr id="520" name="Rectangle"/>
          <p:cNvSpPr/>
          <p:nvPr/>
        </p:nvSpPr>
        <p:spPr>
          <a:xfrm>
            <a:off x="6814683" y="9613900"/>
            <a:ext cx="3958844" cy="825500"/>
          </a:xfrm>
          <a:prstGeom prst="rect">
            <a:avLst/>
          </a:prstGeom>
          <a:solidFill>
            <a:srgbClr val="00F900"/>
          </a:solidFill>
          <a:ln w="12700">
            <a:miter lim="400000"/>
          </a:ln>
        </p:spPr>
        <p:txBody>
          <a:bodyPr tIns="91439" bIns="91439" anchor="ctr"/>
          <a:lstStyle/>
          <a:p>
            <a:pPr>
              <a:defRPr b="1" sz="5000"/>
            </a:pPr>
          </a:p>
        </p:txBody>
      </p:sp>
      <p:sp>
        <p:nvSpPr>
          <p:cNvPr id="521" name="Rectangle"/>
          <p:cNvSpPr/>
          <p:nvPr/>
        </p:nvSpPr>
        <p:spPr>
          <a:xfrm>
            <a:off x="9597635" y="5321300"/>
            <a:ext cx="5531630" cy="825500"/>
          </a:xfrm>
          <a:prstGeom prst="rect">
            <a:avLst/>
          </a:prstGeom>
          <a:solidFill>
            <a:srgbClr val="00F900"/>
          </a:solidFill>
          <a:ln w="12700">
            <a:miter lim="400000"/>
          </a:ln>
        </p:spPr>
        <p:txBody>
          <a:bodyPr tIns="91439" bIns="91439" anchor="ctr"/>
          <a:lstStyle/>
          <a:p>
            <a:pPr>
              <a:defRPr sz="5000"/>
            </a:pPr>
          </a:p>
        </p:txBody>
      </p:sp>
      <p:sp>
        <p:nvSpPr>
          <p:cNvPr id="522" name="Innovation 1: Each component has a contract"/>
          <p:cNvSpPr/>
          <p:nvPr>
            <p:ph type="title"/>
          </p:nvPr>
        </p:nvSpPr>
        <p:spPr>
          <a:prstGeom prst="rect">
            <a:avLst/>
          </a:prstGeom>
        </p:spPr>
        <p:txBody>
          <a:bodyPr/>
          <a:lstStyle/>
          <a:p>
            <a:pPr/>
            <a:r>
              <a:t>Innovation 1: Each component has a contract</a:t>
            </a:r>
          </a:p>
        </p:txBody>
      </p:sp>
      <p:sp>
        <p:nvSpPr>
          <p:cNvPr id="523"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24" name="Slide Number"/>
          <p:cNvSpPr/>
          <p:nvPr>
            <p:ph type="sldNum" sz="quarter" idx="2"/>
          </p:nvPr>
        </p:nvSpPr>
        <p:spPr>
          <a:xfrm>
            <a:off x="11927281" y="13085861"/>
            <a:ext cx="44856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5" name="Text"/>
          <p:cNvSpPr/>
          <p:nvPr/>
        </p:nvSpPr>
        <p:spPr>
          <a:xfrm>
            <a:off x="12019127" y="13085861"/>
            <a:ext cx="356719"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526" name="{x &lt; INT_MAX}             {y == x + 1}"/>
          <p:cNvSpPr txBox="1"/>
          <p:nvPr/>
        </p:nvSpPr>
        <p:spPr>
          <a:xfrm>
            <a:off x="6431349" y="5126201"/>
            <a:ext cx="11521302"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&lt; INT_MAX</a:t>
            </a:r>
            <a:r>
              <a:rPr>
                <a:latin typeface="Times New Roman"/>
                <a:ea typeface="Times New Roman"/>
                <a:cs typeface="Times New Roman"/>
                <a:sym typeface="Times New Roman"/>
              </a:rPr>
              <a:t>}</a:t>
            </a:r>
            <a:r>
              <a:rPr>
                <a:latin typeface="Helvetica"/>
                <a:ea typeface="Helvetica"/>
                <a:cs typeface="Helvetica"/>
                <a:sym typeface="Helvetica"/>
              </a:rPr>
              <a:t>             </a:t>
            </a:r>
            <a:r>
              <a:rPr>
                <a:latin typeface="Times New Roman"/>
                <a:ea typeface="Times New Roman"/>
                <a:cs typeface="Times New Roman"/>
                <a:sym typeface="Times New Roman"/>
              </a:rPr>
              <a:t>{</a:t>
            </a:r>
            <a:r>
              <a:rPr>
                <a:latin typeface="Helvetica"/>
                <a:ea typeface="Helvetica"/>
                <a:cs typeface="Helvetica"/>
                <a:sym typeface="Helvetica"/>
              </a:rPr>
              <a:t>y == x + 1</a:t>
            </a:r>
            <a:r>
              <a:rPr>
                <a:latin typeface="Times New Roman"/>
                <a:ea typeface="Times New Roman"/>
                <a:cs typeface="Times New Roman"/>
                <a:sym typeface="Times New Roman"/>
              </a:rPr>
              <a:t>}</a:t>
            </a:r>
          </a:p>
        </p:txBody>
      </p:sp>
      <p:grpSp>
        <p:nvGrpSpPr>
          <p:cNvPr id="529" name="void set_next(int&amp; y, int x) {…"/>
          <p:cNvGrpSpPr/>
          <p:nvPr/>
        </p:nvGrpSpPr>
        <p:grpSpPr>
          <a:xfrm>
            <a:off x="5677162" y="8313901"/>
            <a:ext cx="9178153" cy="3319780"/>
            <a:chOff x="0" y="0"/>
            <a:chExt cx="9178151" cy="3319779"/>
          </a:xfrm>
        </p:grpSpPr>
        <p:sp>
          <p:nvSpPr>
            <p:cNvPr id="528" name="void set_next(int&amp; y, int x) {…"/>
            <p:cNvSpPr txBox="1"/>
            <p:nvPr/>
          </p:nvSpPr>
          <p:spPr>
            <a:xfrm>
              <a:off x="215899" y="139700"/>
              <a:ext cx="8746353" cy="2760980"/>
            </a:xfrm>
            <a:prstGeom prst="rect">
              <a:avLst/>
            </a:prstGeom>
            <a:noFill/>
            <a:ln>
              <a:noFill/>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2176582">
                <a:defRPr sz="5600">
                  <a:solidFill>
                    <a:srgbClr val="A7A7A7"/>
                  </a:solidFill>
                  <a:latin typeface="Adobe Clean SemiLight"/>
                  <a:ea typeface="Adobe Clean SemiLight"/>
                  <a:cs typeface="Adobe Clean SemiLight"/>
                  <a:sym typeface="Adobe Clean SemiLight"/>
                </a:defRPr>
              </a:pPr>
              <a:r>
                <a:rPr>
                  <a:latin typeface="Helvetica"/>
                  <a:ea typeface="Helvetica"/>
                  <a:cs typeface="Helvetica"/>
                  <a:sym typeface="Helvetica"/>
                </a:rPr>
                <a:t>void set_next(int&amp; y, int x) {</a:t>
              </a:r>
              <a:endParaRPr>
                <a:latin typeface="Helvetica"/>
                <a:ea typeface="Helvetica"/>
                <a:cs typeface="Helvetica"/>
                <a:sym typeface="Helvetica"/>
              </a:endParaRPr>
            </a:p>
            <a:p>
              <a:pPr defTabSz="2176582">
                <a:defRPr sz="5600">
                  <a:latin typeface="Adobe Clean SemiLight"/>
                  <a:ea typeface="Adobe Clean SemiLight"/>
                  <a:cs typeface="Adobe Clean SemiLight"/>
                  <a:sym typeface="Adobe Clean SemiLight"/>
                </a:defRPr>
              </a:pPr>
              <a:r>
                <a:rPr>
                  <a:latin typeface="Helvetica"/>
                  <a:ea typeface="Helvetica"/>
                  <a:cs typeface="Helvetica"/>
                  <a:sym typeface="Helvetica"/>
                </a:rPr>
                <a:t>  y = x + 1</a:t>
              </a:r>
              <a:r>
                <a:rPr>
                  <a:solidFill>
                    <a:srgbClr val="A7A7A7"/>
                  </a:solidFill>
                  <a:latin typeface="Helvetica"/>
                  <a:ea typeface="Helvetica"/>
                  <a:cs typeface="Helvetica"/>
                  <a:sym typeface="Helvetica"/>
                </a:rPr>
                <a:t>;</a:t>
              </a:r>
              <a:endParaRPr>
                <a:solidFill>
                  <a:srgbClr val="A7A7A7"/>
                </a:solidFill>
                <a:latin typeface="Helvetica"/>
                <a:ea typeface="Helvetica"/>
                <a:cs typeface="Helvetica"/>
                <a:sym typeface="Helvetica"/>
              </a:endParaRPr>
            </a:p>
            <a:p>
              <a:pPr defTabSz="2176582">
                <a:defRPr sz="5600">
                  <a:solidFill>
                    <a:srgbClr val="A7A7A7"/>
                  </a:solidFill>
                  <a:latin typeface="Adobe Clean SemiLight"/>
                  <a:ea typeface="Adobe Clean SemiLight"/>
                  <a:cs typeface="Adobe Clean SemiLight"/>
                  <a:sym typeface="Adobe Clean SemiLight"/>
                </a:defRPr>
              </a:pPr>
              <a:r>
                <a:rPr>
                  <a:latin typeface="Helvetica"/>
                  <a:ea typeface="Helvetica"/>
                  <a:cs typeface="Helvetica"/>
                  <a:sym typeface="Helvetica"/>
                </a:rPr>
                <a:t>}</a:t>
              </a:r>
            </a:p>
          </p:txBody>
        </p:sp>
        <p:pic>
          <p:nvPicPr>
            <p:cNvPr id="527" name="void set_next(int&amp; y, int x) {… void set_next(int&amp; y, int x) {  y = x + 1;}" descr="void set_next(int&amp; y, int x) {… void set_next(int&amp; y, int x) {  y = x + 1;}"/>
            <p:cNvPicPr>
              <a:picLocks noChangeAspect="0"/>
            </p:cNvPicPr>
            <p:nvPr/>
          </p:nvPicPr>
          <p:blipFill>
            <a:blip r:embed="rId4">
              <a:extLst/>
            </a:blip>
            <a:stretch>
              <a:fillRect/>
            </a:stretch>
          </p:blipFill>
          <p:spPr>
            <a:xfrm>
              <a:off x="0" y="0"/>
              <a:ext cx="9178152" cy="3319780"/>
            </a:xfrm>
            <a:prstGeom prst="rect">
              <a:avLst/>
            </a:prstGeom>
            <a:effectLst/>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750">
        <p159:morph option="byCha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500" fill="hold"/>
                                        <p:tgtEl>
                                          <p:spTgt spid="520"/>
                                        </p:tgtEl>
                                      </p:cBhvr>
                                    </p:animEffect>
                                    <p:set>
                                      <p:cBhvr>
                                        <p:cTn id="7" fill="hold">
                                          <p:stCondLst>
                                            <p:cond delay="499"/>
                                          </p:stCondLst>
                                        </p:cTn>
                                        <p:tgtEl>
                                          <p:spTgt spid="520"/>
                                        </p:tgtEl>
                                        <p:attrNameLst>
                                          <p:attrName>style.visibility</p:attrName>
                                        </p:attrNameLst>
                                      </p:cBhvr>
                                      <p:to>
                                        <p:strVal val="hidden"/>
                                      </p:to>
                                    </p:se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521"/>
                                        </p:tgtEl>
                                        <p:attrNameLst>
                                          <p:attrName>style.visibility</p:attrName>
                                        </p:attrNameLst>
                                      </p:cBhvr>
                                      <p:to>
                                        <p:strVal val="visible"/>
                                      </p:to>
                                    </p:set>
                                    <p:animEffect filter="fade" transition="in">
                                      <p:cBhvr>
                                        <p:cTn id="11" dur="5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1" grpId="2"/>
      <p:bldP build="whole" bldLvl="1" animBg="1" rev="0" advAuto="0" spid="52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Rectangle"/>
          <p:cNvSpPr/>
          <p:nvPr/>
        </p:nvSpPr>
        <p:spPr>
          <a:xfrm>
            <a:off x="9295286" y="5321300"/>
            <a:ext cx="6135817" cy="825500"/>
          </a:xfrm>
          <a:prstGeom prst="rect">
            <a:avLst/>
          </a:prstGeom>
          <a:solidFill>
            <a:srgbClr val="00F900"/>
          </a:solidFill>
          <a:ln w="12700">
            <a:miter lim="400000"/>
          </a:ln>
        </p:spPr>
        <p:txBody>
          <a:bodyPr tIns="91439" bIns="91439" anchor="ctr"/>
          <a:lstStyle/>
          <a:p>
            <a:pPr algn="ctr">
              <a:defRPr b="1" sz="5000"/>
            </a:pPr>
          </a:p>
        </p:txBody>
      </p:sp>
      <p:sp>
        <p:nvSpPr>
          <p:cNvPr id="534" name="Innovation 1: Each component has a contract"/>
          <p:cNvSpPr/>
          <p:nvPr>
            <p:ph type="title"/>
          </p:nvPr>
        </p:nvSpPr>
        <p:spPr>
          <a:prstGeom prst="rect">
            <a:avLst/>
          </a:prstGeom>
        </p:spPr>
        <p:txBody>
          <a:bodyPr/>
          <a:lstStyle/>
          <a:p>
            <a:pPr/>
            <a:r>
              <a:t>Innovation 1: Each component has a contract</a:t>
            </a:r>
          </a:p>
        </p:txBody>
      </p:sp>
      <p:sp>
        <p:nvSpPr>
          <p:cNvPr id="535"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36" name="Slide Number"/>
          <p:cNvSpPr/>
          <p:nvPr>
            <p:ph type="sldNum" sz="quarter" idx="2"/>
          </p:nvPr>
        </p:nvSpPr>
        <p:spPr>
          <a:xfrm>
            <a:off x="11910822" y="13085861"/>
            <a:ext cx="46502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7" name="Text"/>
          <p:cNvSpPr/>
          <p:nvPr/>
        </p:nvSpPr>
        <p:spPr>
          <a:xfrm>
            <a:off x="12008154" y="13085861"/>
            <a:ext cx="367692"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538" name="{x &lt; INT_MAX}  set_next(y, x) {y == x + 1}"/>
          <p:cNvSpPr txBox="1"/>
          <p:nvPr/>
        </p:nvSpPr>
        <p:spPr>
          <a:xfrm>
            <a:off x="5331038" y="5126201"/>
            <a:ext cx="13721924"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&lt; INT_MAX</a:t>
            </a:r>
            <a:r>
              <a:rPr>
                <a:latin typeface="Times New Roman"/>
                <a:ea typeface="Times New Roman"/>
                <a:cs typeface="Times New Roman"/>
                <a:sym typeface="Times New Roman"/>
              </a:rPr>
              <a:t>}  </a:t>
            </a:r>
            <a:r>
              <a:rPr>
                <a:latin typeface="Helvetica"/>
                <a:ea typeface="Helvetica"/>
                <a:cs typeface="Helvetica"/>
                <a:sym typeface="Helvetica"/>
              </a:rPr>
              <a:t>set_next(y, x) </a:t>
            </a:r>
            <a:r>
              <a:rPr>
                <a:latin typeface="Times New Roman"/>
                <a:ea typeface="Times New Roman"/>
                <a:cs typeface="Times New Roman"/>
                <a:sym typeface="Times New Roman"/>
              </a:rPr>
              <a:t>{</a:t>
            </a:r>
            <a:r>
              <a:rPr>
                <a:latin typeface="Helvetica"/>
                <a:ea typeface="Helvetica"/>
                <a:cs typeface="Helvetica"/>
                <a:sym typeface="Helvetica"/>
              </a:rPr>
              <a:t>y == x + 1</a:t>
            </a:r>
            <a:r>
              <a:rPr>
                <a:latin typeface="Times New Roman"/>
                <a:ea typeface="Times New Roman"/>
                <a:cs typeface="Times New Roman"/>
                <a:sym typeface="Times New Roman"/>
              </a:rPr>
              <a:t>}</a:t>
            </a:r>
          </a:p>
        </p:txBody>
      </p:sp>
      <p:pic>
        <p:nvPicPr>
          <p:cNvPr id="539" name="void set_next(int&amp; y, int x) {… void set_next(int&amp; y, int x) {  y = x + 1;}" descr="void set_next(int&amp; y, int x) {… void set_next(int&amp; y, int x) {  y = x + 1;}"/>
          <p:cNvPicPr>
            <a:picLocks noChangeAspect="0"/>
          </p:cNvPicPr>
          <p:nvPr/>
        </p:nvPicPr>
        <p:blipFill>
          <a:blip r:embed="rId3">
            <a:extLst/>
          </a:blip>
          <a:stretch>
            <a:fillRect/>
          </a:stretch>
        </p:blipFill>
        <p:spPr>
          <a:xfrm>
            <a:off x="5664462" y="8301201"/>
            <a:ext cx="9203553" cy="3345180"/>
          </a:xfrm>
          <a:prstGeom prst="rect">
            <a:avLst/>
          </a:prstGeom>
          <a:effectLst>
            <a:outerShdw sx="100000" sy="100000" kx="0" ky="0" algn="b" rotWithShape="0" blurRad="190500" dist="12700" dir="5400000">
              <a:srgbClr val="000000"/>
            </a:outerShdw>
          </a:effectLst>
        </p:spPr>
      </p:pic>
      <p:grpSp>
        <p:nvGrpSpPr>
          <p:cNvPr id="542" name="void set_next(int&amp; y, int x) {…"/>
          <p:cNvGrpSpPr/>
          <p:nvPr/>
        </p:nvGrpSpPr>
        <p:grpSpPr>
          <a:xfrm>
            <a:off x="5677162" y="8313901"/>
            <a:ext cx="9178153" cy="3319780"/>
            <a:chOff x="0" y="0"/>
            <a:chExt cx="9178151" cy="3319779"/>
          </a:xfrm>
        </p:grpSpPr>
        <p:sp>
          <p:nvSpPr>
            <p:cNvPr id="541" name="void set_next(int&amp; y, int x) {…"/>
            <p:cNvSpPr txBox="1"/>
            <p:nvPr/>
          </p:nvSpPr>
          <p:spPr>
            <a:xfrm>
              <a:off x="215899" y="139700"/>
              <a:ext cx="8746353" cy="2760980"/>
            </a:xfrm>
            <a:prstGeom prst="rect">
              <a:avLst/>
            </a:prstGeom>
            <a:noFill/>
            <a:ln>
              <a:noFill/>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2176582">
                <a:defRPr sz="5600">
                  <a:solidFill>
                    <a:srgbClr val="A7A7A7"/>
                  </a:solidFill>
                  <a:latin typeface="Helvetica"/>
                  <a:ea typeface="Helvetica"/>
                  <a:cs typeface="Helvetica"/>
                  <a:sym typeface="Helvetica"/>
                </a:defRPr>
              </a:pPr>
              <a:r>
                <a:t>void set_next(int&amp; y, int x) {</a:t>
              </a:r>
            </a:p>
            <a:p>
              <a:pPr defTabSz="2176582">
                <a:defRPr sz="5600">
                  <a:solidFill>
                    <a:srgbClr val="A7A7A7"/>
                  </a:solidFill>
                  <a:latin typeface="Helvetica"/>
                  <a:ea typeface="Helvetica"/>
                  <a:cs typeface="Helvetica"/>
                  <a:sym typeface="Helvetica"/>
                </a:defRPr>
              </a:pPr>
              <a:r>
                <a:t>  y = x + 1;</a:t>
              </a:r>
            </a:p>
            <a:p>
              <a:pPr defTabSz="2176582">
                <a:defRPr sz="5600">
                  <a:solidFill>
                    <a:srgbClr val="A7A7A7"/>
                  </a:solidFill>
                  <a:latin typeface="Helvetica"/>
                  <a:ea typeface="Helvetica"/>
                  <a:cs typeface="Helvetica"/>
                  <a:sym typeface="Helvetica"/>
                </a:defRPr>
              </a:pPr>
              <a:r>
                <a:t>}</a:t>
              </a:r>
            </a:p>
          </p:txBody>
        </p:sp>
        <p:pic>
          <p:nvPicPr>
            <p:cNvPr id="540" name="void set_next(int&amp; y, int x) {… void set_next(int&amp; y, int x) {  y = x + 1;}" descr="void set_next(int&amp; y, int x) {… void set_next(int&amp; y, int x) {  y = x + 1;}"/>
            <p:cNvPicPr>
              <a:picLocks noChangeAspect="0"/>
            </p:cNvPicPr>
            <p:nvPr/>
          </p:nvPicPr>
          <p:blipFill>
            <a:blip r:embed="rId4">
              <a:extLst/>
            </a:blip>
            <a:stretch>
              <a:fillRect/>
            </a:stretch>
          </p:blipFill>
          <p:spPr>
            <a:xfrm>
              <a:off x="0" y="0"/>
              <a:ext cx="9178152" cy="3319780"/>
            </a:xfrm>
            <a:prstGeom prst="rect">
              <a:avLst/>
            </a:prstGeom>
            <a:effectLst/>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Cha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1000"/>
                                  </p:stCondLst>
                                  <p:iterate type="el" backwards="0">
                                    <p:tmAbs val="0"/>
                                  </p:iterate>
                                  <p:childTnLst>
                                    <p:animEffect filter="fade" transition="out">
                                      <p:cBhvr>
                                        <p:cTn id="6" dur="500" fill="hold"/>
                                        <p:tgtEl>
                                          <p:spTgt spid="533"/>
                                        </p:tgtEl>
                                      </p:cBhvr>
                                    </p:animEffect>
                                    <p:set>
                                      <p:cBhvr>
                                        <p:cTn id="7" fill="hold">
                                          <p:stCondLst>
                                            <p:cond delay="499"/>
                                          </p:stCondLst>
                                        </p:cTn>
                                        <p:tgtEl>
                                          <p:spTgt spid="5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Rectangle"/>
          <p:cNvSpPr/>
          <p:nvPr/>
        </p:nvSpPr>
        <p:spPr>
          <a:xfrm>
            <a:off x="15738426" y="5321300"/>
            <a:ext cx="5094098" cy="825500"/>
          </a:xfrm>
          <a:prstGeom prst="rect">
            <a:avLst/>
          </a:prstGeom>
          <a:solidFill>
            <a:srgbClr val="00F900"/>
          </a:solidFill>
          <a:ln w="12700">
            <a:miter lim="400000"/>
          </a:ln>
        </p:spPr>
        <p:txBody>
          <a:bodyPr tIns="91439" bIns="91439" anchor="ctr"/>
          <a:lstStyle/>
          <a:p>
            <a:pPr>
              <a:defRPr sz="5000"/>
            </a:pPr>
          </a:p>
        </p:txBody>
      </p:sp>
      <p:sp>
        <p:nvSpPr>
          <p:cNvPr id="547" name="Rectangle"/>
          <p:cNvSpPr/>
          <p:nvPr/>
        </p:nvSpPr>
        <p:spPr>
          <a:xfrm>
            <a:off x="3673427" y="5321300"/>
            <a:ext cx="5337105" cy="825500"/>
          </a:xfrm>
          <a:prstGeom prst="rect">
            <a:avLst/>
          </a:prstGeom>
          <a:solidFill>
            <a:srgbClr val="00F900"/>
          </a:solidFill>
          <a:ln w="12700">
            <a:miter lim="400000"/>
          </a:ln>
        </p:spPr>
        <p:txBody>
          <a:bodyPr tIns="91439" bIns="91439" anchor="ctr"/>
          <a:lstStyle/>
          <a:p>
            <a:pPr>
              <a:defRPr b="1" sz="5000"/>
            </a:pPr>
          </a:p>
        </p:txBody>
      </p:sp>
      <p:sp>
        <p:nvSpPr>
          <p:cNvPr id="548" name="Innovation 1: Each component has a contract"/>
          <p:cNvSpPr/>
          <p:nvPr>
            <p:ph type="title"/>
          </p:nvPr>
        </p:nvSpPr>
        <p:spPr>
          <a:prstGeom prst="rect">
            <a:avLst/>
          </a:prstGeom>
        </p:spPr>
        <p:txBody>
          <a:bodyPr/>
          <a:lstStyle/>
          <a:p>
            <a:pPr/>
            <a:r>
              <a:t>Innovation 1: Each component has a contract</a:t>
            </a:r>
          </a:p>
        </p:txBody>
      </p:sp>
      <p:sp>
        <p:nvSpPr>
          <p:cNvPr id="549"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50" name="Slide Number"/>
          <p:cNvSpPr/>
          <p:nvPr>
            <p:ph type="sldNum" sz="quarter" idx="2"/>
          </p:nvPr>
        </p:nvSpPr>
        <p:spPr>
          <a:xfrm>
            <a:off x="11936120" y="13085861"/>
            <a:ext cx="43972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1" name="Text"/>
          <p:cNvSpPr/>
          <p:nvPr/>
        </p:nvSpPr>
        <p:spPr>
          <a:xfrm>
            <a:off x="12026036" y="13085861"/>
            <a:ext cx="349810" cy="436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r">
              <a:defRPr sz="1600">
                <a:solidFill>
                  <a:srgbClr val="808080"/>
                </a:solidFill>
              </a:defRPr>
            </a:lvl1pPr>
          </a:lstStyle>
          <a:p>
            <a:pPr/>
            <a:fld id="{86CB4B4D-7CA3-9044-876B-883B54F8677D}" type="slidenum"/>
          </a:p>
        </p:txBody>
      </p:sp>
      <p:sp>
        <p:nvSpPr>
          <p:cNvPr id="552" name="{x &lt; INT_MAX}  set_next(y, x) {y == x + 1}"/>
          <p:cNvSpPr txBox="1"/>
          <p:nvPr/>
        </p:nvSpPr>
        <p:spPr>
          <a:xfrm>
            <a:off x="5331038" y="5126201"/>
            <a:ext cx="13721924" cy="10337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sz="5600">
                <a:latin typeface="Adobe Clean SemiLight"/>
                <a:ea typeface="Adobe Clean SemiLight"/>
                <a:cs typeface="Adobe Clean SemiLight"/>
                <a:sym typeface="Adobe Clean SemiLight"/>
              </a:defRPr>
            </a:pPr>
            <a:r>
              <a:rPr>
                <a:latin typeface="Times New Roman"/>
                <a:ea typeface="Times New Roman"/>
                <a:cs typeface="Times New Roman"/>
                <a:sym typeface="Times New Roman"/>
              </a:rPr>
              <a:t>{</a:t>
            </a:r>
            <a:r>
              <a:rPr>
                <a:latin typeface="Helvetica"/>
                <a:ea typeface="Helvetica"/>
                <a:cs typeface="Helvetica"/>
                <a:sym typeface="Helvetica"/>
              </a:rPr>
              <a:t>x &lt; INT_MAX</a:t>
            </a:r>
            <a:r>
              <a:rPr>
                <a:latin typeface="Times New Roman"/>
                <a:ea typeface="Times New Roman"/>
                <a:cs typeface="Times New Roman"/>
                <a:sym typeface="Times New Roman"/>
              </a:rPr>
              <a:t>}  </a:t>
            </a:r>
            <a:r>
              <a:rPr>
                <a:solidFill>
                  <a:srgbClr val="A7A7A7"/>
                </a:solidFill>
                <a:latin typeface="Helvetica"/>
                <a:ea typeface="Helvetica"/>
                <a:cs typeface="Helvetica"/>
                <a:sym typeface="Helvetica"/>
              </a:rPr>
              <a:t>set_next(y, x)</a:t>
            </a:r>
            <a:r>
              <a:rPr>
                <a:latin typeface="Helvetica"/>
                <a:ea typeface="Helvetica"/>
                <a:cs typeface="Helvetica"/>
                <a:sym typeface="Helvetica"/>
              </a:rPr>
              <a:t> </a:t>
            </a:r>
            <a:r>
              <a:rPr>
                <a:latin typeface="Times New Roman"/>
                <a:ea typeface="Times New Roman"/>
                <a:cs typeface="Times New Roman"/>
                <a:sym typeface="Times New Roman"/>
              </a:rPr>
              <a:t>{</a:t>
            </a:r>
            <a:r>
              <a:rPr>
                <a:latin typeface="Helvetica"/>
                <a:ea typeface="Helvetica"/>
                <a:cs typeface="Helvetica"/>
                <a:sym typeface="Helvetica"/>
              </a:rPr>
              <a:t>y == x + 1</a:t>
            </a:r>
            <a:r>
              <a:rPr>
                <a:latin typeface="Times New Roman"/>
                <a:ea typeface="Times New Roman"/>
                <a:cs typeface="Times New Roman"/>
                <a:sym typeface="Times New Roman"/>
              </a:rPr>
              <a:t>}</a:t>
            </a:r>
          </a:p>
        </p:txBody>
      </p:sp>
      <p:pic>
        <p:nvPicPr>
          <p:cNvPr id="553" name="void set_next(int&amp; y, int x) {… void set_next(int&amp; y, int x) {  y = x + 1;}" descr="void set_next(int&amp; y, int x) {… void set_next(int&amp; y, int x) {  y = x + 1;}"/>
          <p:cNvPicPr>
            <a:picLocks noChangeAspect="0"/>
          </p:cNvPicPr>
          <p:nvPr/>
        </p:nvPicPr>
        <p:blipFill>
          <a:blip r:embed="rId3">
            <a:extLst/>
          </a:blip>
          <a:stretch>
            <a:fillRect/>
          </a:stretch>
        </p:blipFill>
        <p:spPr>
          <a:xfrm>
            <a:off x="5664462" y="8301201"/>
            <a:ext cx="9203553" cy="3345180"/>
          </a:xfrm>
          <a:prstGeom prst="rect">
            <a:avLst/>
          </a:prstGeom>
          <a:effectLst>
            <a:outerShdw sx="100000" sy="100000" kx="0" ky="0" algn="b" rotWithShape="0" blurRad="190500" dist="12700" dir="5400000">
              <a:srgbClr val="000000"/>
            </a:outerShdw>
          </a:effectLst>
        </p:spPr>
      </p:pic>
      <p:sp>
        <p:nvSpPr>
          <p:cNvPr id="554" name="Rectangle"/>
          <p:cNvSpPr/>
          <p:nvPr/>
        </p:nvSpPr>
        <p:spPr>
          <a:xfrm>
            <a:off x="5918301" y="8623300"/>
            <a:ext cx="12201653" cy="825500"/>
          </a:xfrm>
          <a:prstGeom prst="rect">
            <a:avLst/>
          </a:prstGeom>
          <a:solidFill>
            <a:srgbClr val="00F900"/>
          </a:solidFill>
          <a:ln w="12700">
            <a:miter lim="400000"/>
          </a:ln>
        </p:spPr>
        <p:txBody>
          <a:bodyPr tIns="91439" bIns="91439" anchor="ctr"/>
          <a:lstStyle/>
          <a:p>
            <a:pPr>
              <a:defRPr b="1" sz="5000"/>
            </a:pPr>
          </a:p>
        </p:txBody>
      </p:sp>
      <p:grpSp>
        <p:nvGrpSpPr>
          <p:cNvPr id="557" name="void set_next(int&amp; y, int x) {…"/>
          <p:cNvGrpSpPr/>
          <p:nvPr/>
        </p:nvGrpSpPr>
        <p:grpSpPr>
          <a:xfrm>
            <a:off x="5677162" y="8313901"/>
            <a:ext cx="9178153" cy="3319780"/>
            <a:chOff x="0" y="0"/>
            <a:chExt cx="9178151" cy="3319779"/>
          </a:xfrm>
        </p:grpSpPr>
        <p:sp>
          <p:nvSpPr>
            <p:cNvPr id="556" name="void set_next(int&amp; y, int x) {…"/>
            <p:cNvSpPr txBox="1"/>
            <p:nvPr/>
          </p:nvSpPr>
          <p:spPr>
            <a:xfrm>
              <a:off x="215899" y="139700"/>
              <a:ext cx="8746353" cy="2760980"/>
            </a:xfrm>
            <a:prstGeom prst="rect">
              <a:avLst/>
            </a:prstGeom>
            <a:noFill/>
            <a:ln>
              <a:noFill/>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2176582">
                <a:defRPr sz="5600">
                  <a:solidFill>
                    <a:srgbClr val="A7A7A7"/>
                  </a:solidFill>
                  <a:latin typeface="Helvetica"/>
                  <a:ea typeface="Helvetica"/>
                  <a:cs typeface="Helvetica"/>
                  <a:sym typeface="Helvetica"/>
                </a:defRPr>
              </a:pPr>
              <a:r>
                <a:rPr>
                  <a:solidFill>
                    <a:srgbClr val="000000"/>
                  </a:solidFill>
                </a:rPr>
                <a:t>void set_next(int&amp; y, int x)</a:t>
              </a:r>
              <a:r>
                <a:t> {</a:t>
              </a:r>
            </a:p>
            <a:p>
              <a:pPr defTabSz="2176582">
                <a:defRPr sz="5600">
                  <a:solidFill>
                    <a:srgbClr val="A7A7A7"/>
                  </a:solidFill>
                  <a:latin typeface="Helvetica"/>
                  <a:ea typeface="Helvetica"/>
                  <a:cs typeface="Helvetica"/>
                  <a:sym typeface="Helvetica"/>
                </a:defRPr>
              </a:pPr>
              <a:r>
                <a:t>  y = x + 1;</a:t>
              </a:r>
            </a:p>
            <a:p>
              <a:pPr defTabSz="2176582">
                <a:defRPr sz="5600">
                  <a:solidFill>
                    <a:srgbClr val="A7A7A7"/>
                  </a:solidFill>
                  <a:latin typeface="Helvetica"/>
                  <a:ea typeface="Helvetica"/>
                  <a:cs typeface="Helvetica"/>
                  <a:sym typeface="Helvetica"/>
                </a:defRPr>
              </a:pPr>
              <a:r>
                <a:t>}</a:t>
              </a:r>
            </a:p>
          </p:txBody>
        </p:sp>
        <p:pic>
          <p:nvPicPr>
            <p:cNvPr id="555" name="void set_next(int&amp; y, int x) {… void set_next(int&amp; y, int x) {  y = x + 1;}" descr="void set_next(int&amp; y, int x) {… void set_next(int&amp; y, int x) {  y = x + 1;}"/>
            <p:cNvPicPr>
              <a:picLocks noChangeAspect="0"/>
            </p:cNvPicPr>
            <p:nvPr/>
          </p:nvPicPr>
          <p:blipFill>
            <a:blip r:embed="rId4">
              <a:extLst/>
            </a:blip>
            <a:stretch>
              <a:fillRect/>
            </a:stretch>
          </p:blipFill>
          <p:spPr>
            <a:xfrm>
              <a:off x="0" y="0"/>
              <a:ext cx="9178152" cy="3319780"/>
            </a:xfrm>
            <a:prstGeom prst="rect">
              <a:avLst/>
            </a:prstGeom>
            <a:effectLst/>
          </p:spPr>
        </p:pic>
      </p:grpSp>
      <p:sp>
        <p:nvSpPr>
          <p:cNvPr id="558" name="precondition of set_next()"/>
          <p:cNvSpPr/>
          <p:nvPr/>
        </p:nvSpPr>
        <p:spPr>
          <a:xfrm>
            <a:off x="3564175" y="4038634"/>
            <a:ext cx="5751513" cy="1253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9" y="0"/>
                </a:moveTo>
                <a:cubicBezTo>
                  <a:pt x="255" y="0"/>
                  <a:pt x="0" y="1170"/>
                  <a:pt x="0" y="2612"/>
                </a:cubicBezTo>
                <a:lnTo>
                  <a:pt x="0" y="13962"/>
                </a:lnTo>
                <a:cubicBezTo>
                  <a:pt x="0" y="15404"/>
                  <a:pt x="255" y="16574"/>
                  <a:pt x="569" y="16574"/>
                </a:cubicBezTo>
                <a:lnTo>
                  <a:pt x="10186" y="16574"/>
                </a:lnTo>
                <a:lnTo>
                  <a:pt x="10721" y="21600"/>
                </a:lnTo>
                <a:lnTo>
                  <a:pt x="11256" y="16574"/>
                </a:lnTo>
                <a:lnTo>
                  <a:pt x="21032" y="16574"/>
                </a:lnTo>
                <a:cubicBezTo>
                  <a:pt x="21346" y="16574"/>
                  <a:pt x="21600" y="15404"/>
                  <a:pt x="21600" y="13962"/>
                </a:cubicBezTo>
                <a:lnTo>
                  <a:pt x="21600" y="2612"/>
                </a:lnTo>
                <a:cubicBezTo>
                  <a:pt x="21600" y="1170"/>
                  <a:pt x="21346" y="0"/>
                  <a:pt x="21032" y="0"/>
                </a:cubicBezTo>
                <a:lnTo>
                  <a:pt x="569"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p>
            <a:pPr algn="ctr">
              <a:defRPr b="1" sz="4000"/>
            </a:pPr>
            <a:r>
              <a:rPr b="0"/>
              <a:t>precondition</a:t>
            </a:r>
            <a:r>
              <a:t> of set_next()</a:t>
            </a:r>
          </a:p>
        </p:txBody>
      </p:sp>
      <p:sp>
        <p:nvSpPr>
          <p:cNvPr id="559" name="postcondition of set_next()"/>
          <p:cNvSpPr/>
          <p:nvPr/>
        </p:nvSpPr>
        <p:spPr>
          <a:xfrm>
            <a:off x="15051464" y="4026619"/>
            <a:ext cx="6136879" cy="1281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0"/>
                </a:moveTo>
                <a:cubicBezTo>
                  <a:pt x="233" y="0"/>
                  <a:pt x="0" y="1114"/>
                  <a:pt x="0" y="2488"/>
                </a:cubicBezTo>
                <a:lnTo>
                  <a:pt x="0" y="14315"/>
                </a:lnTo>
                <a:cubicBezTo>
                  <a:pt x="0" y="15690"/>
                  <a:pt x="233" y="16810"/>
                  <a:pt x="520" y="16810"/>
                </a:cubicBezTo>
                <a:lnTo>
                  <a:pt x="9303" y="16810"/>
                </a:lnTo>
                <a:lnTo>
                  <a:pt x="9792" y="21600"/>
                </a:lnTo>
                <a:lnTo>
                  <a:pt x="10281" y="16810"/>
                </a:lnTo>
                <a:lnTo>
                  <a:pt x="21080" y="16810"/>
                </a:lnTo>
                <a:cubicBezTo>
                  <a:pt x="21367" y="16810"/>
                  <a:pt x="21600" y="15690"/>
                  <a:pt x="21600" y="14315"/>
                </a:cubicBezTo>
                <a:lnTo>
                  <a:pt x="21600" y="2488"/>
                </a:lnTo>
                <a:cubicBezTo>
                  <a:pt x="21600" y="1114"/>
                  <a:pt x="21367" y="0"/>
                  <a:pt x="21080" y="0"/>
                </a:cubicBezTo>
                <a:lnTo>
                  <a:pt x="52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p>
            <a:pPr algn="ctr">
              <a:defRPr b="1" sz="4000"/>
            </a:pPr>
            <a:r>
              <a:rPr b="0"/>
              <a:t>postcondition</a:t>
            </a:r>
            <a:r>
              <a:t> of set_next()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7"/>
                                        </p:tgtEl>
                                        <p:attrNameLst>
                                          <p:attrName>style.visibility</p:attrName>
                                        </p:attrNameLst>
                                      </p:cBhvr>
                                      <p:to>
                                        <p:strVal val="visible"/>
                                      </p:to>
                                    </p:set>
                                    <p:animEffect filter="fade" transition="in">
                                      <p:cBhvr>
                                        <p:cTn id="7" dur="500"/>
                                        <p:tgtEl>
                                          <p:spTgt spid="547"/>
                                        </p:tgtEl>
                                      </p:cBhvr>
                                    </p:animEffect>
                                  </p:childTnLst>
                                </p:cTn>
                              </p:par>
                            </p:childTnLst>
                          </p:cTn>
                        </p:par>
                        <p:par>
                          <p:cTn id="8" fill="hold">
                            <p:stCondLst>
                              <p:cond delay="500"/>
                            </p:stCondLst>
                            <p:childTnLst>
                              <p:par>
                                <p:cTn id="9" presetClass="exit" nodeType="afterEffect" presetID="10" grpId="2" fill="hold">
                                  <p:stCondLst>
                                    <p:cond delay="0"/>
                                  </p:stCondLst>
                                  <p:iterate type="el" backwards="0">
                                    <p:tmAbs val="0"/>
                                  </p:iterate>
                                  <p:childTnLst>
                                    <p:animEffect filter="fade" transition="out">
                                      <p:cBhvr>
                                        <p:cTn id="10" dur="500" fill="hold"/>
                                        <p:tgtEl>
                                          <p:spTgt spid="554"/>
                                        </p:tgtEl>
                                      </p:cBhvr>
                                    </p:animEffect>
                                    <p:set>
                                      <p:cBhvr>
                                        <p:cTn id="11" fill="hold">
                                          <p:stCondLst>
                                            <p:cond delay="499"/>
                                          </p:stCondLst>
                                        </p:cTn>
                                        <p:tgtEl>
                                          <p:spTgt spid="554"/>
                                        </p:tgtEl>
                                        <p:attrNameLst>
                                          <p:attrName>style.visibility</p:attrName>
                                        </p:attrNameLst>
                                      </p:cBhvr>
                                      <p:to>
                                        <p:strVal val="hidden"/>
                                      </p:to>
                                    </p:set>
                                  </p:childTnLst>
                                </p:cTn>
                              </p:par>
                            </p:childTnLst>
                          </p:cTn>
                        </p:par>
                        <p:par>
                          <p:cTn id="12" fill="hold">
                            <p:stCondLst>
                              <p:cond delay="1000"/>
                            </p:stCondLst>
                            <p:childTnLst>
                              <p:par>
                                <p:cTn id="13" presetClass="entr" nodeType="afterEffect" presetSubtype="16" presetID="23" grpId="3" fill="hold">
                                  <p:stCondLst>
                                    <p:cond delay="0"/>
                                  </p:stCondLst>
                                  <p:iterate type="el" backwards="0">
                                    <p:tmAbs val="0"/>
                                  </p:iterate>
                                  <p:childTnLst>
                                    <p:set>
                                      <p:cBhvr>
                                        <p:cTn id="14" fill="hold"/>
                                        <p:tgtEl>
                                          <p:spTgt spid="558"/>
                                        </p:tgtEl>
                                        <p:attrNameLst>
                                          <p:attrName>style.visibility</p:attrName>
                                        </p:attrNameLst>
                                      </p:cBhvr>
                                      <p:to>
                                        <p:strVal val="visible"/>
                                      </p:to>
                                    </p:set>
                                    <p:anim calcmode="lin" valueType="num">
                                      <p:cBhvr>
                                        <p:cTn id="15" dur="500" fill="hold"/>
                                        <p:tgtEl>
                                          <p:spTgt spid="558"/>
                                        </p:tgtEl>
                                        <p:attrNameLst>
                                          <p:attrName>ppt_w</p:attrName>
                                        </p:attrNameLst>
                                      </p:cBhvr>
                                      <p:tavLst>
                                        <p:tav tm="0">
                                          <p:val>
                                            <p:fltVal val="0"/>
                                          </p:val>
                                        </p:tav>
                                        <p:tav tm="100000">
                                          <p:val>
                                            <p:strVal val="#ppt_w"/>
                                          </p:val>
                                        </p:tav>
                                      </p:tavLst>
                                    </p:anim>
                                    <p:anim calcmode="lin" valueType="num">
                                      <p:cBhvr>
                                        <p:cTn id="16" dur="500" fill="hold"/>
                                        <p:tgtEl>
                                          <p:spTgt spid="55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546"/>
                                        </p:tgtEl>
                                        <p:attrNameLst>
                                          <p:attrName>style.visibility</p:attrName>
                                        </p:attrNameLst>
                                      </p:cBhvr>
                                      <p:to>
                                        <p:strVal val="visible"/>
                                      </p:to>
                                    </p:set>
                                    <p:animEffect filter="fade" transition="in">
                                      <p:cBhvr>
                                        <p:cTn id="21" dur="500"/>
                                        <p:tgtEl>
                                          <p:spTgt spid="546"/>
                                        </p:tgtEl>
                                      </p:cBhvr>
                                    </p:animEffect>
                                  </p:childTnLst>
                                </p:cTn>
                              </p:par>
                            </p:childTnLst>
                          </p:cTn>
                        </p:par>
                        <p:par>
                          <p:cTn id="22" fill="hold">
                            <p:stCondLst>
                              <p:cond delay="500"/>
                            </p:stCondLst>
                            <p:childTnLst>
                              <p:par>
                                <p:cTn id="23" presetClass="entr" nodeType="afterEffect" presetSubtype="16" presetID="23" grpId="5" fill="hold">
                                  <p:stCondLst>
                                    <p:cond delay="0"/>
                                  </p:stCondLst>
                                  <p:iterate type="el" backwards="0">
                                    <p:tmAbs val="0"/>
                                  </p:iterate>
                                  <p:childTnLst>
                                    <p:set>
                                      <p:cBhvr>
                                        <p:cTn id="24" fill="hold"/>
                                        <p:tgtEl>
                                          <p:spTgt spid="559"/>
                                        </p:tgtEl>
                                        <p:attrNameLst>
                                          <p:attrName>style.visibility</p:attrName>
                                        </p:attrNameLst>
                                      </p:cBhvr>
                                      <p:to>
                                        <p:strVal val="visible"/>
                                      </p:to>
                                    </p:set>
                                    <p:anim calcmode="lin" valueType="num">
                                      <p:cBhvr>
                                        <p:cTn id="25" dur="500" fill="hold"/>
                                        <p:tgtEl>
                                          <p:spTgt spid="559"/>
                                        </p:tgtEl>
                                        <p:attrNameLst>
                                          <p:attrName>ppt_w</p:attrName>
                                        </p:attrNameLst>
                                      </p:cBhvr>
                                      <p:tavLst>
                                        <p:tav tm="0">
                                          <p:val>
                                            <p:fltVal val="0"/>
                                          </p:val>
                                        </p:tav>
                                        <p:tav tm="100000">
                                          <p:val>
                                            <p:strVal val="#ppt_w"/>
                                          </p:val>
                                        </p:tav>
                                      </p:tavLst>
                                    </p:anim>
                                    <p:anim calcmode="lin" valueType="num">
                                      <p:cBhvr>
                                        <p:cTn id="26" dur="500" fill="hold"/>
                                        <p:tgtEl>
                                          <p:spTgt spid="5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9" grpId="5"/>
      <p:bldP build="whole" bldLvl="1" animBg="1" rev="0" advAuto="0" spid="558" grpId="3"/>
      <p:bldP build="whole" bldLvl="1" animBg="1" rev="0" advAuto="0" spid="546" grpId="4"/>
      <p:bldP build="whole" bldLvl="1" animBg="1" rev="0" advAuto="0" spid="554" grpId="2"/>
      <p:bldP build="whole" bldLvl="1" animBg="1" rev="0" advAuto="0" spid="54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Rectangle"/>
          <p:cNvSpPr/>
          <p:nvPr/>
        </p:nvSpPr>
        <p:spPr>
          <a:xfrm>
            <a:off x="15738426" y="5321300"/>
            <a:ext cx="5094098" cy="825500"/>
          </a:xfrm>
          <a:prstGeom prst="rect">
            <a:avLst/>
          </a:prstGeom>
          <a:solidFill>
            <a:srgbClr val="00F900"/>
          </a:solidFill>
          <a:ln w="12700">
            <a:miter lim="400000"/>
          </a:ln>
        </p:spPr>
        <p:txBody>
          <a:bodyPr tIns="91439" bIns="91439" anchor="ctr"/>
          <a:lstStyle/>
          <a:p>
            <a:pPr>
              <a:defRPr sz="5000"/>
            </a:pPr>
          </a:p>
        </p:txBody>
      </p:sp>
      <p:sp>
        <p:nvSpPr>
          <p:cNvPr id="564" name="Rectangle"/>
          <p:cNvSpPr/>
          <p:nvPr/>
        </p:nvSpPr>
        <p:spPr>
          <a:xfrm>
            <a:off x="3673427" y="5321300"/>
            <a:ext cx="5337105" cy="825500"/>
          </a:xfrm>
          <a:prstGeom prst="rect">
            <a:avLst/>
          </a:prstGeom>
          <a:solidFill>
            <a:srgbClr val="00F900"/>
          </a:solidFill>
          <a:ln w="12700">
            <a:miter lim="400000"/>
          </a:ln>
        </p:spPr>
        <p:txBody>
          <a:bodyPr tIns="91439" bIns="91439" anchor="ctr"/>
          <a:lstStyle/>
          <a:p>
            <a:pPr>
              <a:defRPr b="1" sz="5000"/>
            </a:pPr>
          </a:p>
        </p:txBody>
      </p:sp>
      <p:sp>
        <p:nvSpPr>
          <p:cNvPr id="565" name="Innovation 1: Each component has a contract"/>
          <p:cNvSpPr/>
          <p:nvPr>
            <p:ph type="title"/>
          </p:nvPr>
        </p:nvSpPr>
        <p:spPr>
          <a:prstGeom prst="rect">
            <a:avLst/>
          </a:prstGeom>
        </p:spPr>
        <p:txBody>
          <a:bodyPr/>
          <a:lstStyle/>
          <a:p>
            <a:pPr/>
            <a:r>
              <a:t>Innovation 1: Each component has a contract</a:t>
            </a:r>
          </a:p>
        </p:txBody>
      </p:sp>
      <p:sp>
        <p:nvSpPr>
          <p:cNvPr id="566" name="Double-click to edit"/>
          <p:cNvSpPr/>
          <p:nvPr>
            <p:ph type="body" idx="1"/>
          </p:nvPr>
        </p:nvSpPr>
        <p:spPr>
          <a:prstGeom prst="rect">
            <a:avLst/>
          </a:prstGeom>
        </p:spPr>
        <p:txBody>
          <a:bodyPr/>
          <a:lstStyle/>
          <a:p>
            <a:pPr>
              <a:defRPr b="1">
                <a:latin typeface="+mn-lt"/>
                <a:ea typeface="+mn-ea"/>
                <a:cs typeface="+mn-cs"/>
                <a:sym typeface="Adobe Clean"/>
              </a:defRPr>
            </a:pPr>
          </a:p>
        </p:txBody>
      </p:sp>
      <p:sp>
        <p:nvSpPr>
          <p:cNvPr id="567" name="Slide Number"/>
          <p:cNvSpPr/>
          <p:nvPr>
            <p:ph type="sldNum" sz="quarter" idx="2"/>
          </p:nvPr>
        </p:nvSpPr>
        <p:spPr>
          <a:xfrm>
            <a:off x="11916918" y="13085861"/>
            <a:ext cx="45892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8" name="precondition                                              postcondition"/>
          <p:cNvSpPr txBox="1"/>
          <p:nvPr/>
        </p:nvSpPr>
        <p:spPr>
          <a:xfrm>
            <a:off x="4178984" y="5126201"/>
            <a:ext cx="16026032" cy="965468"/>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sz="5600">
                <a:latin typeface="Adobe Clean SemiLight"/>
                <a:ea typeface="Adobe Clean SemiLight"/>
                <a:cs typeface="Adobe Clean SemiLight"/>
                <a:sym typeface="Adobe Clean SemiLight"/>
              </a:defRPr>
            </a:pPr>
            <a:r>
              <a:rPr b="1">
                <a:latin typeface="Times New Roman"/>
                <a:ea typeface="Times New Roman"/>
                <a:cs typeface="Times New Roman"/>
                <a:sym typeface="Times New Roman"/>
              </a:rPr>
              <a:t>pre</a:t>
            </a:r>
            <a:r>
              <a:rPr>
                <a:latin typeface="Times New Roman"/>
                <a:ea typeface="Times New Roman"/>
                <a:cs typeface="Times New Roman"/>
                <a:sym typeface="Times New Roman"/>
              </a:rPr>
              <a:t>condition                                              </a:t>
            </a:r>
            <a:r>
              <a:rPr b="1">
                <a:latin typeface="Times New Roman"/>
                <a:ea typeface="Times New Roman"/>
                <a:cs typeface="Times New Roman"/>
                <a:sym typeface="Times New Roman"/>
              </a:rPr>
              <a:t>post</a:t>
            </a:r>
            <a:r>
              <a:rPr>
                <a:latin typeface="Times New Roman"/>
                <a:ea typeface="Times New Roman"/>
                <a:cs typeface="Times New Roman"/>
                <a:sym typeface="Times New Roman"/>
              </a:rPr>
              <a:t>condition</a:t>
            </a:r>
          </a:p>
        </p:txBody>
      </p:sp>
      <p:sp>
        <p:nvSpPr>
          <p:cNvPr id="569" name="Correct clients provide…"/>
          <p:cNvSpPr/>
          <p:nvPr/>
        </p:nvSpPr>
        <p:spPr>
          <a:xfrm>
            <a:off x="1923256" y="2343335"/>
            <a:ext cx="8101014" cy="2866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1" y="0"/>
                </a:moveTo>
                <a:cubicBezTo>
                  <a:pt x="166" y="0"/>
                  <a:pt x="0" y="469"/>
                  <a:pt x="0" y="1050"/>
                </a:cubicBezTo>
                <a:lnTo>
                  <a:pt x="0" y="18616"/>
                </a:lnTo>
                <a:cubicBezTo>
                  <a:pt x="0" y="19196"/>
                  <a:pt x="166" y="19665"/>
                  <a:pt x="371" y="19665"/>
                </a:cubicBezTo>
                <a:lnTo>
                  <a:pt x="10886" y="19665"/>
                </a:lnTo>
                <a:lnTo>
                  <a:pt x="11236" y="21600"/>
                </a:lnTo>
                <a:lnTo>
                  <a:pt x="11586" y="19665"/>
                </a:lnTo>
                <a:lnTo>
                  <a:pt x="21229" y="19665"/>
                </a:lnTo>
                <a:cubicBezTo>
                  <a:pt x="21434" y="19665"/>
                  <a:pt x="21600" y="19196"/>
                  <a:pt x="21600" y="18616"/>
                </a:cubicBezTo>
                <a:lnTo>
                  <a:pt x="21600" y="1050"/>
                </a:lnTo>
                <a:cubicBezTo>
                  <a:pt x="21600" y="469"/>
                  <a:pt x="21434" y="0"/>
                  <a:pt x="21229" y="0"/>
                </a:cubicBezTo>
                <a:lnTo>
                  <a:pt x="371"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p>
            <a:pPr algn="ctr">
              <a:defRPr b="1" sz="4000"/>
            </a:pPr>
            <a:r>
              <a:rPr b="0" sz="4400"/>
              <a:t>Correct clients provide</a:t>
            </a:r>
            <a:endParaRPr b="0" sz="4400"/>
          </a:p>
          <a:p>
            <a:pPr algn="ctr">
              <a:defRPr b="1" sz="4000"/>
            </a:pPr>
            <a:r>
              <a:t>Incoming state and argument values </a:t>
            </a:r>
            <a:r>
              <a:rPr b="0"/>
              <a:t>satisfying</a:t>
            </a:r>
          </a:p>
        </p:txBody>
      </p:sp>
      <p:sp>
        <p:nvSpPr>
          <p:cNvPr id="570" name="Correct implementation ensures…"/>
          <p:cNvSpPr/>
          <p:nvPr/>
        </p:nvSpPr>
        <p:spPr>
          <a:xfrm>
            <a:off x="13902562" y="2160511"/>
            <a:ext cx="8434785" cy="3024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8" y="0"/>
                </a:moveTo>
                <a:cubicBezTo>
                  <a:pt x="169" y="0"/>
                  <a:pt x="0" y="472"/>
                  <a:pt x="0" y="1054"/>
                </a:cubicBezTo>
                <a:lnTo>
                  <a:pt x="0" y="17830"/>
                </a:lnTo>
                <a:cubicBezTo>
                  <a:pt x="0" y="18412"/>
                  <a:pt x="169" y="18885"/>
                  <a:pt x="378" y="18885"/>
                </a:cubicBezTo>
                <a:lnTo>
                  <a:pt x="10704" y="18885"/>
                </a:lnTo>
                <a:lnTo>
                  <a:pt x="11060" y="21600"/>
                </a:lnTo>
                <a:lnTo>
                  <a:pt x="11414" y="18885"/>
                </a:lnTo>
                <a:lnTo>
                  <a:pt x="21223" y="18885"/>
                </a:lnTo>
                <a:cubicBezTo>
                  <a:pt x="21432" y="18885"/>
                  <a:pt x="21600" y="18412"/>
                  <a:pt x="21600" y="17830"/>
                </a:cubicBezTo>
                <a:lnTo>
                  <a:pt x="21600" y="1054"/>
                </a:lnTo>
                <a:cubicBezTo>
                  <a:pt x="21600" y="472"/>
                  <a:pt x="21432" y="0"/>
                  <a:pt x="21223" y="0"/>
                </a:cubicBezTo>
                <a:lnTo>
                  <a:pt x="378"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p>
            <a:pPr algn="ctr">
              <a:defRPr b="1" sz="4000"/>
            </a:pPr>
            <a:r>
              <a:rPr b="0" sz="4400"/>
              <a:t>Correct implementation ensures</a:t>
            </a:r>
            <a:endParaRPr b="0" sz="4400"/>
          </a:p>
          <a:p>
            <a:pPr algn="ctr">
              <a:defRPr b="1" sz="4000"/>
            </a:pPr>
            <a:r>
              <a:rPr sz="4400"/>
              <a:t>Outgoing state and return value</a:t>
            </a:r>
            <a:endParaRPr sz="4400"/>
          </a:p>
          <a:p>
            <a:pPr algn="ctr">
              <a:defRPr sz="4000"/>
            </a:pPr>
            <a:r>
              <a:rPr sz="4400"/>
              <a:t>satisfying</a:t>
            </a:r>
            <a:endParaRPr sz="4400"/>
          </a:p>
        </p:txBody>
      </p:sp>
      <p:grpSp>
        <p:nvGrpSpPr>
          <p:cNvPr id="573" name="auto any_function(parameters…) -&gt; R"/>
          <p:cNvGrpSpPr/>
          <p:nvPr/>
        </p:nvGrpSpPr>
        <p:grpSpPr>
          <a:xfrm>
            <a:off x="6100132" y="8313901"/>
            <a:ext cx="12610526" cy="1617981"/>
            <a:chOff x="0" y="0"/>
            <a:chExt cx="12610524" cy="1617980"/>
          </a:xfrm>
        </p:grpSpPr>
        <p:sp>
          <p:nvSpPr>
            <p:cNvPr id="572" name="auto any_function(parameters…) -&gt; R"/>
            <p:cNvSpPr txBox="1"/>
            <p:nvPr/>
          </p:nvSpPr>
          <p:spPr>
            <a:xfrm>
              <a:off x="215899" y="139699"/>
              <a:ext cx="12178726" cy="1059182"/>
            </a:xfrm>
            <a:prstGeom prst="rect">
              <a:avLst/>
            </a:prstGeom>
            <a:noFill/>
            <a:ln>
              <a:noFill/>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ctr" defTabSz="2176582">
                <a:defRPr sz="5600">
                  <a:solidFill>
                    <a:srgbClr val="A7A7A7"/>
                  </a:solidFill>
                  <a:latin typeface="Helvetica"/>
                  <a:ea typeface="Helvetica"/>
                  <a:cs typeface="Helvetica"/>
                  <a:sym typeface="Helvetica"/>
                </a:defRPr>
              </a:pPr>
              <a:r>
                <a:rPr>
                  <a:solidFill>
                    <a:srgbClr val="000000"/>
                  </a:solidFill>
                </a:rPr>
                <a:t>auto any_function(</a:t>
              </a:r>
              <a:r>
                <a:rPr i="1">
                  <a:solidFill>
                    <a:srgbClr val="000000"/>
                  </a:solidFill>
                </a:rPr>
                <a:t>parameters…</a:t>
              </a:r>
              <a:r>
                <a:rPr>
                  <a:solidFill>
                    <a:srgbClr val="000000"/>
                  </a:solidFill>
                </a:rPr>
                <a:t>) -&gt; R</a:t>
              </a:r>
            </a:p>
          </p:txBody>
        </p:sp>
        <p:pic>
          <p:nvPicPr>
            <p:cNvPr id="571" name="auto any_function(parameters…) -&gt; R auto any_function(parameters…) -&gt; R" descr="auto any_function(parameters…) -&gt; R auto any_function(parameters…) -&gt; R"/>
            <p:cNvPicPr>
              <a:picLocks noChangeAspect="0"/>
            </p:cNvPicPr>
            <p:nvPr/>
          </p:nvPicPr>
          <p:blipFill>
            <a:blip r:embed="rId3">
              <a:extLst/>
            </a:blip>
            <a:stretch>
              <a:fillRect/>
            </a:stretch>
          </p:blipFill>
          <p:spPr>
            <a:xfrm>
              <a:off x="0" y="0"/>
              <a:ext cx="12610525" cy="161798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Innovation 2: An ethos of blame (for code not people)"/>
          <p:cNvSpPr/>
          <p:nvPr>
            <p:ph type="title"/>
          </p:nvPr>
        </p:nvSpPr>
        <p:spPr>
          <a:prstGeom prst="rect">
            <a:avLst/>
          </a:prstGeom>
        </p:spPr>
        <p:txBody>
          <a:bodyPr/>
          <a:lstStyle/>
          <a:p>
            <a:pPr/>
            <a:r>
              <a:t>Innovation 2: An ethos of blame (for code not people)</a:t>
            </a:r>
          </a:p>
        </p:txBody>
      </p:sp>
      <p:sp>
        <p:nvSpPr>
          <p:cNvPr id="578" name="If preconditions are violated, that's a bug in the client.…"/>
          <p:cNvSpPr/>
          <p:nvPr>
            <p:ph type="body" idx="1"/>
          </p:nvPr>
        </p:nvSpPr>
        <p:spPr>
          <a:prstGeom prst="rect">
            <a:avLst/>
          </a:prstGeom>
        </p:spPr>
        <p:txBody>
          <a:bodyPr/>
          <a:lstStyle/>
          <a:p>
            <a:pPr/>
            <a:r>
              <a:t>If preconditions are violated, </a:t>
            </a:r>
            <a:r>
              <a:rPr b="1" u="sng">
                <a:latin typeface="+mn-lt"/>
                <a:ea typeface="+mn-ea"/>
                <a:cs typeface="+mn-cs"/>
                <a:sym typeface="Adobe Clean"/>
              </a:rPr>
              <a:t>that's a bug in the client</a:t>
            </a:r>
            <a:r>
              <a:t>.</a:t>
            </a:r>
          </a:p>
          <a:p>
            <a:pPr/>
            <a:r>
              <a:t>Otherwise, if the operation returns normally without fulfilling postconditions, </a:t>
            </a:r>
            <a:r>
              <a:rPr b="1" u="sng">
                <a:latin typeface="+mn-lt"/>
                <a:ea typeface="+mn-ea"/>
                <a:cs typeface="+mn-cs"/>
                <a:sym typeface="Adobe Clean"/>
              </a:rPr>
              <a:t>that's a bug in the operation</a:t>
            </a:r>
            <a:r>
              <a:t>.</a:t>
            </a:r>
          </a:p>
          <a:p>
            <a:pPr/>
            <a:r>
              <a:t>If software malfunctions and you can't clearly assign blame, a contract is missing somewhere.</a:t>
            </a:r>
          </a:p>
          <a:p>
            <a:pPr lvl="1"/>
          </a:p>
          <a:p>
            <a:pPr algn="r"/>
            <a:r>
              <a:rPr sz="3000"/>
              <a:t>* stay tuned</a:t>
            </a:r>
          </a:p>
        </p:txBody>
      </p:sp>
      <p:sp>
        <p:nvSpPr>
          <p:cNvPr id="579" name="Slide Number"/>
          <p:cNvSpPr/>
          <p:nvPr>
            <p:ph type="sldNum" sz="quarter" idx="2"/>
          </p:nvPr>
        </p:nvSpPr>
        <p:spPr>
          <a:xfrm>
            <a:off x="11914479" y="13085861"/>
            <a:ext cx="461367"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0" name="👉"/>
          <p:cNvSpPr txBox="1"/>
          <p:nvPr/>
        </p:nvSpPr>
        <p:spPr>
          <a:xfrm>
            <a:off x="6292201" y="5043526"/>
            <a:ext cx="6545581" cy="85140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50000"/>
            </a:lvl1pPr>
          </a:lstStyle>
          <a:p>
            <a:pPr/>
            <a:r>
              <a:t>👉</a:t>
            </a:r>
          </a:p>
        </p:txBody>
      </p:sp>
      <p:sp>
        <p:nvSpPr>
          <p:cNvPr id="581" name="👉"/>
          <p:cNvSpPr txBox="1"/>
          <p:nvPr/>
        </p:nvSpPr>
        <p:spPr>
          <a:xfrm rot="10800000">
            <a:off x="11205395" y="5043526"/>
            <a:ext cx="6545581" cy="85140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50000"/>
            </a:lvl1pPr>
          </a:lstStyle>
          <a:p>
            <a:pPr/>
            <a: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Better Code: Contracts…"/>
          <p:cNvSpPr txBox="1"/>
          <p:nvPr>
            <p:ph type="title"/>
          </p:nvPr>
        </p:nvSpPr>
        <p:spPr>
          <a:prstGeom prst="rect">
            <a:avLst/>
          </a:prstGeom>
        </p:spPr>
        <p:txBody>
          <a:bodyPr/>
          <a:lstStyle/>
          <a:p>
            <a:pPr/>
            <a:r>
              <a:t>Better Code: Contracts</a:t>
            </a:r>
          </a:p>
          <a:p>
            <a:pPr>
              <a:defRPr sz="4800"/>
            </a:pPr>
            <a:r>
              <a:t>Dave Abrahams &amp; Sean Parent</a:t>
            </a:r>
          </a:p>
        </p:txBody>
      </p:sp>
      <p:sp>
        <p:nvSpPr>
          <p:cNvPr id="383" name="What's holding our software together?  Can we do better than duct tape and good intentions?"/>
          <p:cNvSpPr txBox="1"/>
          <p:nvPr>
            <p:ph type="body" sz="quarter" idx="1"/>
          </p:nvPr>
        </p:nvSpPr>
        <p:spPr>
          <a:prstGeom prst="rect">
            <a:avLst/>
          </a:prstGeom>
        </p:spPr>
        <p:txBody>
          <a:bodyPr/>
          <a:lstStyle/>
          <a:p>
            <a:pPr/>
            <a:r>
              <a:t>What's holding our software together?  Can we do better than duct tape and good intentions?</a:t>
            </a: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Innovation 3: Language support in Eiffel"/>
          <p:cNvSpPr/>
          <p:nvPr>
            <p:ph type="title"/>
          </p:nvPr>
        </p:nvSpPr>
        <p:spPr>
          <a:prstGeom prst="rect">
            <a:avLst/>
          </a:prstGeom>
        </p:spPr>
        <p:txBody>
          <a:bodyPr/>
          <a:lstStyle/>
          <a:p>
            <a:pPr/>
            <a:r>
              <a:t>Innovation 3: Language support in Eiffel</a:t>
            </a:r>
          </a:p>
        </p:txBody>
      </p:sp>
      <p:sp>
        <p:nvSpPr>
          <p:cNvPr id="586"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587" name="Slide Number"/>
          <p:cNvSpPr/>
          <p:nvPr>
            <p:ph type="sldNum" sz="quarter" idx="2"/>
          </p:nvPr>
        </p:nvSpPr>
        <p:spPr>
          <a:xfrm>
            <a:off x="11864797" y="13085861"/>
            <a:ext cx="511049"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Rectangle"/>
          <p:cNvSpPr/>
          <p:nvPr/>
        </p:nvSpPr>
        <p:spPr>
          <a:xfrm>
            <a:off x="317500" y="2899963"/>
            <a:ext cx="11430000" cy="1270001"/>
          </a:xfrm>
          <a:prstGeom prst="rect">
            <a:avLst/>
          </a:prstGeom>
          <a:solidFill>
            <a:srgbClr val="00F900"/>
          </a:solidFill>
          <a:ln w="12700">
            <a:miter lim="400000"/>
          </a:ln>
        </p:spPr>
        <p:txBody>
          <a:bodyPr tIns="91439" bIns="91439" anchor="ctr"/>
          <a:lstStyle/>
          <a:p>
            <a:pPr/>
          </a:p>
        </p:txBody>
      </p:sp>
      <p:sp>
        <p:nvSpPr>
          <p:cNvPr id="592" name="Innovation 3: Language support in Eiffel"/>
          <p:cNvSpPr/>
          <p:nvPr>
            <p:ph type="title"/>
          </p:nvPr>
        </p:nvSpPr>
        <p:spPr>
          <a:prstGeom prst="rect">
            <a:avLst/>
          </a:prstGeom>
        </p:spPr>
        <p:txBody>
          <a:bodyPr/>
          <a:lstStyle/>
          <a:p>
            <a:pPr/>
            <a:r>
              <a:t>Innovation 3: Language support in Eiffel</a:t>
            </a:r>
          </a:p>
        </p:txBody>
      </p:sp>
      <p:sp>
        <p:nvSpPr>
          <p:cNvPr id="593"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594" name="Slide Number"/>
          <p:cNvSpPr/>
          <p:nvPr>
            <p:ph type="sldNum" sz="quarter" idx="2"/>
          </p:nvPr>
        </p:nvSpPr>
        <p:spPr>
          <a:xfrm>
            <a:off x="11926062" y="13085861"/>
            <a:ext cx="44978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Rectangle"/>
          <p:cNvSpPr/>
          <p:nvPr/>
        </p:nvSpPr>
        <p:spPr>
          <a:xfrm>
            <a:off x="317500" y="4804962"/>
            <a:ext cx="11430000" cy="635001"/>
          </a:xfrm>
          <a:prstGeom prst="rect">
            <a:avLst/>
          </a:prstGeom>
          <a:solidFill>
            <a:srgbClr val="00F900"/>
          </a:solidFill>
          <a:ln w="12700">
            <a:miter lim="400000"/>
          </a:ln>
        </p:spPr>
        <p:txBody>
          <a:bodyPr tIns="91439" bIns="91439" anchor="ctr"/>
          <a:lstStyle/>
          <a:p>
            <a:pPr/>
          </a:p>
        </p:txBody>
      </p:sp>
      <p:sp>
        <p:nvSpPr>
          <p:cNvPr id="599" name="Innovation 3: Language support in Eiffel"/>
          <p:cNvSpPr/>
          <p:nvPr>
            <p:ph type="title"/>
          </p:nvPr>
        </p:nvSpPr>
        <p:spPr>
          <a:prstGeom prst="rect">
            <a:avLst/>
          </a:prstGeom>
        </p:spPr>
        <p:txBody>
          <a:bodyPr/>
          <a:lstStyle/>
          <a:p>
            <a:pPr/>
            <a:r>
              <a:t>Innovation 3: Language support in Eiffel</a:t>
            </a:r>
          </a:p>
        </p:txBody>
      </p:sp>
      <p:sp>
        <p:nvSpPr>
          <p:cNvPr id="600"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601" name="Slide Number"/>
          <p:cNvSpPr/>
          <p:nvPr>
            <p:ph type="sldNum" sz="quarter" idx="2"/>
          </p:nvPr>
        </p:nvSpPr>
        <p:spPr>
          <a:xfrm>
            <a:off x="11872112" y="13085861"/>
            <a:ext cx="50373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Rectangle"/>
          <p:cNvSpPr/>
          <p:nvPr/>
        </p:nvSpPr>
        <p:spPr>
          <a:xfrm>
            <a:off x="317500" y="5439962"/>
            <a:ext cx="11430000" cy="1270001"/>
          </a:xfrm>
          <a:prstGeom prst="rect">
            <a:avLst/>
          </a:prstGeom>
          <a:solidFill>
            <a:srgbClr val="00F900"/>
          </a:solidFill>
          <a:ln w="12700">
            <a:miter lim="400000"/>
          </a:ln>
        </p:spPr>
        <p:txBody>
          <a:bodyPr tIns="91439" bIns="91439" anchor="ctr"/>
          <a:lstStyle/>
          <a:p>
            <a:pPr/>
          </a:p>
        </p:txBody>
      </p:sp>
      <p:sp>
        <p:nvSpPr>
          <p:cNvPr id="606" name="Innovation 3: Language support in Eiffel"/>
          <p:cNvSpPr/>
          <p:nvPr>
            <p:ph type="title"/>
          </p:nvPr>
        </p:nvSpPr>
        <p:spPr>
          <a:prstGeom prst="rect">
            <a:avLst/>
          </a:prstGeom>
        </p:spPr>
        <p:txBody>
          <a:bodyPr/>
          <a:lstStyle/>
          <a:p>
            <a:pPr/>
            <a:r>
              <a:t>Innovation 3: Language support in Eiffel</a:t>
            </a:r>
          </a:p>
        </p:txBody>
      </p:sp>
      <p:sp>
        <p:nvSpPr>
          <p:cNvPr id="607"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608" name="Slide Number"/>
          <p:cNvSpPr/>
          <p:nvPr>
            <p:ph type="sldNum" sz="quarter" idx="2"/>
          </p:nvPr>
        </p:nvSpPr>
        <p:spPr>
          <a:xfrm>
            <a:off x="11872112" y="13085861"/>
            <a:ext cx="50373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Rectangle"/>
          <p:cNvSpPr/>
          <p:nvPr/>
        </p:nvSpPr>
        <p:spPr>
          <a:xfrm>
            <a:off x="317500" y="7344962"/>
            <a:ext cx="11430000" cy="3175001"/>
          </a:xfrm>
          <a:prstGeom prst="rect">
            <a:avLst/>
          </a:prstGeom>
          <a:solidFill>
            <a:srgbClr val="00F900"/>
          </a:solidFill>
          <a:ln w="12700">
            <a:miter lim="400000"/>
          </a:ln>
        </p:spPr>
        <p:txBody>
          <a:bodyPr tIns="91439" bIns="91439" anchor="ctr"/>
          <a:lstStyle/>
          <a:p>
            <a:pPr/>
          </a:p>
        </p:txBody>
      </p:sp>
      <p:sp>
        <p:nvSpPr>
          <p:cNvPr id="613" name="Innovation 3: Language support in Eiffel"/>
          <p:cNvSpPr/>
          <p:nvPr>
            <p:ph type="title"/>
          </p:nvPr>
        </p:nvSpPr>
        <p:spPr>
          <a:prstGeom prst="rect">
            <a:avLst/>
          </a:prstGeom>
        </p:spPr>
        <p:txBody>
          <a:bodyPr/>
          <a:lstStyle/>
          <a:p>
            <a:pPr/>
            <a:r>
              <a:t>Innovation 3: Language support in Eiffel</a:t>
            </a:r>
          </a:p>
        </p:txBody>
      </p:sp>
      <p:sp>
        <p:nvSpPr>
          <p:cNvPr id="614"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615" name="Slide Number"/>
          <p:cNvSpPr/>
          <p:nvPr>
            <p:ph type="sldNum" sz="quarter" idx="2"/>
          </p:nvPr>
        </p:nvSpPr>
        <p:spPr>
          <a:xfrm>
            <a:off x="11870283" y="13085861"/>
            <a:ext cx="50556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Rectangle"/>
          <p:cNvSpPr/>
          <p:nvPr/>
        </p:nvSpPr>
        <p:spPr>
          <a:xfrm>
            <a:off x="317500" y="7979962"/>
            <a:ext cx="11430000" cy="1270001"/>
          </a:xfrm>
          <a:prstGeom prst="rect">
            <a:avLst/>
          </a:prstGeom>
          <a:solidFill>
            <a:srgbClr val="00F900"/>
          </a:solidFill>
          <a:ln w="12700">
            <a:miter lim="400000"/>
          </a:ln>
        </p:spPr>
        <p:txBody>
          <a:bodyPr tIns="91439" bIns="91439" anchor="ctr"/>
          <a:lstStyle/>
          <a:p>
            <a:pPr/>
          </a:p>
        </p:txBody>
      </p:sp>
      <p:sp>
        <p:nvSpPr>
          <p:cNvPr id="620" name="Innovation 3: Language support in Eiffel"/>
          <p:cNvSpPr/>
          <p:nvPr>
            <p:ph type="title"/>
          </p:nvPr>
        </p:nvSpPr>
        <p:spPr>
          <a:prstGeom prst="rect">
            <a:avLst/>
          </a:prstGeom>
        </p:spPr>
        <p:txBody>
          <a:bodyPr/>
          <a:lstStyle/>
          <a:p>
            <a:pPr/>
            <a:r>
              <a:t>Innovation 3: Language support in Eiffel</a:t>
            </a:r>
          </a:p>
        </p:txBody>
      </p:sp>
      <p:sp>
        <p:nvSpPr>
          <p:cNvPr id="621"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622" name="Slide Number"/>
          <p:cNvSpPr/>
          <p:nvPr>
            <p:ph type="sldNum" sz="quarter" idx="2"/>
          </p:nvPr>
        </p:nvSpPr>
        <p:spPr>
          <a:xfrm>
            <a:off x="11875160" y="13085861"/>
            <a:ext cx="50068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Rectangle"/>
          <p:cNvSpPr/>
          <p:nvPr/>
        </p:nvSpPr>
        <p:spPr>
          <a:xfrm>
            <a:off x="317500" y="9249962"/>
            <a:ext cx="11430000" cy="1270001"/>
          </a:xfrm>
          <a:prstGeom prst="rect">
            <a:avLst/>
          </a:prstGeom>
          <a:solidFill>
            <a:srgbClr val="00F900"/>
          </a:solidFill>
          <a:ln w="12700">
            <a:miter lim="400000"/>
          </a:ln>
        </p:spPr>
        <p:txBody>
          <a:bodyPr tIns="91439" bIns="91439" anchor="ctr"/>
          <a:lstStyle/>
          <a:p>
            <a:pPr/>
          </a:p>
        </p:txBody>
      </p:sp>
      <p:sp>
        <p:nvSpPr>
          <p:cNvPr id="627" name="Innovation 3: Language support in Eiffel"/>
          <p:cNvSpPr/>
          <p:nvPr>
            <p:ph type="title"/>
          </p:nvPr>
        </p:nvSpPr>
        <p:spPr>
          <a:prstGeom prst="rect">
            <a:avLst/>
          </a:prstGeom>
        </p:spPr>
        <p:txBody>
          <a:bodyPr/>
          <a:lstStyle/>
          <a:p>
            <a:pPr/>
            <a:r>
              <a:t>Innovation 3: Language support in Eiffel</a:t>
            </a:r>
          </a:p>
        </p:txBody>
      </p:sp>
      <p:sp>
        <p:nvSpPr>
          <p:cNvPr id="628" name="class interface   COUNTER feature…"/>
          <p:cNvSpPr/>
          <p:nvPr>
            <p:ph type="body" idx="1"/>
          </p:nvPr>
        </p:nvSpPr>
        <p:spPr>
          <a:prstGeom prst="rect">
            <a:avLst/>
          </a:prstGeom>
        </p:spPr>
        <p:txBody>
          <a:bodyPr/>
          <a:lstStyle/>
          <a:p>
            <a:pPr lvl="4"/>
            <a:r>
              <a:rPr b="1"/>
              <a:t>class</a:t>
            </a:r>
            <a:r>
              <a:t> </a:t>
            </a:r>
            <a:r>
              <a:rPr b="1"/>
              <a:t>interface</a:t>
            </a:r>
            <a:br/>
            <a:r>
              <a:t>  COUNTER</a:t>
            </a:r>
            <a:br/>
            <a:r>
              <a:rPr b="1"/>
              <a:t>feature</a:t>
            </a:r>
          </a:p>
          <a:p>
            <a:pPr lvl="4"/>
            <a:r>
              <a:t>  value: INTEGER  -- Counter's value.</a:t>
            </a:r>
          </a:p>
          <a:p>
            <a:pPr lvl="4"/>
            <a:r>
              <a:t>  </a:t>
            </a:r>
            <a:r>
              <a:rPr b="1"/>
              <a:t>invariant</a:t>
            </a:r>
            <a:br/>
            <a:r>
              <a:t>      value &gt;= 0</a:t>
            </a:r>
          </a:p>
          <a:p>
            <a:pPr lvl="4"/>
            <a:br/>
            <a:r>
              <a:t>  decrement </a:t>
            </a:r>
            <a:r>
              <a:rPr b="1"/>
              <a:t>is</a:t>
            </a:r>
            <a:r>
              <a:t>  -- Decrease counter by one.</a:t>
            </a:r>
            <a:br/>
            <a:r>
              <a:t>    </a:t>
            </a:r>
            <a:r>
              <a:rPr b="1"/>
              <a:t>require</a:t>
            </a:r>
            <a:br/>
            <a:r>
              <a:t>      value &gt; 0</a:t>
            </a:r>
            <a:br/>
            <a:r>
              <a:t>    </a:t>
            </a:r>
            <a:r>
              <a:rPr b="1"/>
              <a:t>ensure</a:t>
            </a:r>
            <a:br/>
            <a:r>
              <a:t>      value = </a:t>
            </a:r>
            <a:r>
              <a:rPr b="1"/>
              <a:t>old</a:t>
            </a:r>
            <a:r>
              <a:t> value - 1</a:t>
            </a:r>
            <a:br/>
            <a:r>
              <a:rPr b="1"/>
              <a:t>end</a:t>
            </a:r>
          </a:p>
        </p:txBody>
      </p:sp>
      <p:sp>
        <p:nvSpPr>
          <p:cNvPr id="629" name="Slide Number"/>
          <p:cNvSpPr/>
          <p:nvPr>
            <p:ph type="sldNum" sz="quarter" idx="2"/>
          </p:nvPr>
        </p:nvSpPr>
        <p:spPr>
          <a:xfrm>
            <a:off x="11866016" y="13085861"/>
            <a:ext cx="50983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zip_vector"/>
          <p:cNvSpPr/>
          <p:nvPr>
            <p:ph type="title"/>
          </p:nvPr>
        </p:nvSpPr>
        <p:spPr>
          <a:prstGeom prst="rect">
            <a:avLst/>
          </a:prstGeom>
        </p:spPr>
        <p:txBody>
          <a:bodyPr/>
          <a:lstStyle/>
          <a:p>
            <a:pPr/>
            <a:r>
              <a:t>zip_vector</a:t>
            </a:r>
          </a:p>
        </p:txBody>
      </p:sp>
      <p:sp>
        <p:nvSpPr>
          <p:cNvPr id="634" name="template &lt;class T, class U&gt; class zip_vector {…"/>
          <p:cNvSpPr/>
          <p:nvPr>
            <p:ph type="body" idx="1"/>
          </p:nvPr>
        </p:nvSpPr>
        <p:spPr>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35" name="Slide Number"/>
          <p:cNvSpPr/>
          <p:nvPr>
            <p:ph type="sldNum" sz="quarter" idx="2"/>
          </p:nvPr>
        </p:nvSpPr>
        <p:spPr>
          <a:xfrm>
            <a:off x="11887352" y="13085861"/>
            <a:ext cx="48849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Rectangle"/>
          <p:cNvSpPr/>
          <p:nvPr/>
        </p:nvSpPr>
        <p:spPr>
          <a:xfrm>
            <a:off x="317500" y="4169963"/>
            <a:ext cx="19050000" cy="1270001"/>
          </a:xfrm>
          <a:prstGeom prst="rect">
            <a:avLst/>
          </a:prstGeom>
          <a:solidFill>
            <a:srgbClr val="00F900"/>
          </a:solidFill>
          <a:ln w="12700">
            <a:miter lim="400000"/>
          </a:ln>
        </p:spPr>
        <p:txBody>
          <a:bodyPr tIns="91439" bIns="91439" anchor="ctr"/>
          <a:lstStyle/>
          <a:p>
            <a:pPr/>
          </a:p>
        </p:txBody>
      </p:sp>
      <p:sp>
        <p:nvSpPr>
          <p:cNvPr id="640" name="zip_vector"/>
          <p:cNvSpPr/>
          <p:nvPr>
            <p:ph type="title"/>
          </p:nvPr>
        </p:nvSpPr>
        <p:spPr>
          <a:prstGeom prst="rect">
            <a:avLst/>
          </a:prstGeom>
        </p:spPr>
        <p:txBody>
          <a:bodyPr/>
          <a:lstStyle/>
          <a:p>
            <a:pPr/>
            <a:r>
              <a:t>zip_vector</a:t>
            </a:r>
          </a:p>
        </p:txBody>
      </p:sp>
      <p:sp>
        <p:nvSpPr>
          <p:cNvPr id="641" name="template &lt;class T, class U&gt; class zip_vector {…"/>
          <p:cNvSpPr/>
          <p:nvPr>
            <p:ph type="body" sz="half" idx="1"/>
          </p:nvPr>
        </p:nvSpPr>
        <p:spPr>
          <a:xfrm>
            <a:off x="673100" y="2794000"/>
            <a:ext cx="12620099" cy="9271000"/>
          </a:xfrm>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42" name="Slide Number"/>
          <p:cNvSpPr/>
          <p:nvPr>
            <p:ph type="sldNum" sz="quarter" idx="2"/>
          </p:nvPr>
        </p:nvSpPr>
        <p:spPr>
          <a:xfrm>
            <a:off x="11869674" y="13085861"/>
            <a:ext cx="50617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3"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644"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645" name="T1"/>
          <p:cNvSpPr/>
          <p:nvPr/>
        </p:nvSpPr>
        <p:spPr>
          <a:xfrm>
            <a:off x="1972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1</a:t>
            </a:r>
          </a:p>
        </p:txBody>
      </p:sp>
      <p:sp>
        <p:nvSpPr>
          <p:cNvPr id="646" name="T2"/>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2</a:t>
            </a:r>
          </a:p>
        </p:txBody>
      </p:sp>
      <p:sp>
        <p:nvSpPr>
          <p:cNvPr id="647"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648" name="U1"/>
          <p:cNvSpPr/>
          <p:nvPr/>
        </p:nvSpPr>
        <p:spPr>
          <a:xfrm>
            <a:off x="1972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1</a:t>
            </a:r>
          </a:p>
        </p:txBody>
      </p:sp>
      <p:sp>
        <p:nvSpPr>
          <p:cNvPr id="649" name="U2"/>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2</a:t>
            </a:r>
          </a:p>
        </p:txBody>
      </p:sp>
      <p:sp>
        <p:nvSpPr>
          <p:cNvPr id="650" name=". . ."/>
          <p:cNvSpPr/>
          <p:nvPr/>
        </p:nvSpPr>
        <p:spPr>
          <a:xfrm>
            <a:off x="22390100" y="7862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
        <p:nvSpPr>
          <p:cNvPr id="651" name=". . ."/>
          <p:cNvSpPr/>
          <p:nvPr/>
        </p:nvSpPr>
        <p:spPr>
          <a:xfrm>
            <a:off x="22390100" y="22340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Rectangle"/>
          <p:cNvSpPr/>
          <p:nvPr/>
        </p:nvSpPr>
        <p:spPr>
          <a:xfrm>
            <a:off x="317500" y="4169963"/>
            <a:ext cx="19050000" cy="1270001"/>
          </a:xfrm>
          <a:prstGeom prst="rect">
            <a:avLst/>
          </a:prstGeom>
          <a:solidFill>
            <a:srgbClr val="00F900"/>
          </a:solidFill>
          <a:ln w="12700">
            <a:miter lim="400000"/>
          </a:ln>
        </p:spPr>
        <p:txBody>
          <a:bodyPr tIns="91439" bIns="91439" anchor="ctr"/>
          <a:lstStyle/>
          <a:p>
            <a:pPr/>
          </a:p>
        </p:txBody>
      </p:sp>
      <p:sp>
        <p:nvSpPr>
          <p:cNvPr id="656" name="zip_vector"/>
          <p:cNvSpPr/>
          <p:nvPr>
            <p:ph type="title"/>
          </p:nvPr>
        </p:nvSpPr>
        <p:spPr>
          <a:prstGeom prst="rect">
            <a:avLst/>
          </a:prstGeom>
        </p:spPr>
        <p:txBody>
          <a:bodyPr/>
          <a:lstStyle/>
          <a:p>
            <a:pPr/>
            <a:r>
              <a:t>zip_vector</a:t>
            </a:r>
          </a:p>
        </p:txBody>
      </p:sp>
      <p:sp>
        <p:nvSpPr>
          <p:cNvPr id="657" name="template &lt;class T, class U&gt; class zip_vector {…"/>
          <p:cNvSpPr/>
          <p:nvPr>
            <p:ph type="body" sz="half" idx="1"/>
          </p:nvPr>
        </p:nvSpPr>
        <p:spPr>
          <a:xfrm>
            <a:off x="673100" y="2794000"/>
            <a:ext cx="12620099" cy="9271000"/>
          </a:xfrm>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58" name="Slide Number"/>
          <p:cNvSpPr/>
          <p:nvPr>
            <p:ph type="sldNum" sz="quarter" idx="2"/>
          </p:nvPr>
        </p:nvSpPr>
        <p:spPr>
          <a:xfrm>
            <a:off x="11866626" y="13085861"/>
            <a:ext cx="50922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9"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660" name="T0"/>
          <p:cNvSpPr/>
          <p:nvPr/>
        </p:nvSpPr>
        <p:spPr>
          <a:xfrm>
            <a:off x="18453100" y="786292"/>
            <a:ext cx="1270000" cy="1270001"/>
          </a:xfrm>
          <a:prstGeom prst="rect">
            <a:avLst/>
          </a:prstGeom>
          <a:solidFill>
            <a:srgbClr val="FFCE2E"/>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661" name="T1"/>
          <p:cNvSpPr/>
          <p:nvPr/>
        </p:nvSpPr>
        <p:spPr>
          <a:xfrm>
            <a:off x="1972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1</a:t>
            </a:r>
          </a:p>
        </p:txBody>
      </p:sp>
      <p:sp>
        <p:nvSpPr>
          <p:cNvPr id="662" name="T2"/>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2</a:t>
            </a:r>
          </a:p>
        </p:txBody>
      </p:sp>
      <p:sp>
        <p:nvSpPr>
          <p:cNvPr id="663" name="U0"/>
          <p:cNvSpPr/>
          <p:nvPr/>
        </p:nvSpPr>
        <p:spPr>
          <a:xfrm>
            <a:off x="18453100" y="2234092"/>
            <a:ext cx="1270000" cy="1270001"/>
          </a:xfrm>
          <a:prstGeom prst="rect">
            <a:avLst/>
          </a:prstGeom>
          <a:solidFill>
            <a:srgbClr val="FFCE2E"/>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664" name="U1"/>
          <p:cNvSpPr/>
          <p:nvPr/>
        </p:nvSpPr>
        <p:spPr>
          <a:xfrm>
            <a:off x="1972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1</a:t>
            </a:r>
          </a:p>
        </p:txBody>
      </p:sp>
      <p:sp>
        <p:nvSpPr>
          <p:cNvPr id="665" name="U2"/>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2</a:t>
            </a:r>
          </a:p>
        </p:txBody>
      </p:sp>
      <p:sp>
        <p:nvSpPr>
          <p:cNvPr id="666" name=". . ."/>
          <p:cNvSpPr/>
          <p:nvPr/>
        </p:nvSpPr>
        <p:spPr>
          <a:xfrm>
            <a:off x="22390100" y="7862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
        <p:nvSpPr>
          <p:cNvPr id="667" name=". . ."/>
          <p:cNvSpPr/>
          <p:nvPr/>
        </p:nvSpPr>
        <p:spPr>
          <a:xfrm>
            <a:off x="22390100" y="22340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1"/>
          <p:cNvSpPr txBox="1"/>
          <p:nvPr>
            <p:ph type="title"/>
          </p:nvPr>
        </p:nvSpPr>
        <p:spPr>
          <a:prstGeom prst="rect">
            <a:avLst/>
          </a:prstGeom>
        </p:spPr>
        <p:txBody>
          <a:bodyPr/>
          <a:lstStyle/>
          <a:p>
            <a:pPr/>
            <a:r>
              <a:t>Adobe’s Software Technology Lab</a:t>
            </a:r>
          </a:p>
        </p:txBody>
      </p:sp>
      <p:sp>
        <p:nvSpPr>
          <p:cNvPr id="389" name="Double-click to edit"/>
          <p:cNvSpPr txBox="1"/>
          <p:nvPr>
            <p:ph type="body" idx="1"/>
          </p:nvPr>
        </p:nvSpPr>
        <p:spPr>
          <a:prstGeom prst="rect">
            <a:avLst/>
          </a:prstGeom>
        </p:spPr>
        <p:txBody>
          <a:bodyPr/>
          <a:lstStyle/>
          <a:p>
            <a:pPr/>
          </a:p>
        </p:txBody>
      </p:sp>
      <p:sp>
        <p:nvSpPr>
          <p:cNvPr id="390" name="Slide Number"/>
          <p:cNvSpPr txBox="1"/>
          <p:nvPr>
            <p:ph type="sldNum" sz="quarter" idx="2"/>
          </p:nvPr>
        </p:nvSpPr>
        <p:spPr>
          <a:xfrm>
            <a:off x="12027255" y="13085861"/>
            <a:ext cx="34859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Picture 1" descr="Picture 1"/>
          <p:cNvPicPr>
            <a:picLocks noChangeAspect="1"/>
          </p:cNvPicPr>
          <p:nvPr/>
        </p:nvPicPr>
        <p:blipFill>
          <a:blip r:embed="rId3">
            <a:extLst/>
          </a:blip>
          <a:srcRect l="1388" t="3544" r="83311" b="58506"/>
          <a:stretch>
            <a:fillRect/>
          </a:stretch>
        </p:blipFill>
        <p:spPr>
          <a:xfrm>
            <a:off x="2035847" y="2978908"/>
            <a:ext cx="3117669" cy="3200402"/>
          </a:xfrm>
          <a:prstGeom prst="rect">
            <a:avLst/>
          </a:prstGeom>
          <a:ln w="12700">
            <a:miter lim="400000"/>
          </a:ln>
        </p:spPr>
      </p:pic>
      <p:pic>
        <p:nvPicPr>
          <p:cNvPr id="392" name="Picture 1" descr="Picture 1"/>
          <p:cNvPicPr>
            <a:picLocks noChangeAspect="1"/>
          </p:cNvPicPr>
          <p:nvPr/>
        </p:nvPicPr>
        <p:blipFill>
          <a:blip r:embed="rId3">
            <a:extLst/>
          </a:blip>
          <a:srcRect l="1460" t="53035" r="83239" b="9360"/>
          <a:stretch>
            <a:fillRect/>
          </a:stretch>
        </p:blipFill>
        <p:spPr>
          <a:xfrm>
            <a:off x="602551" y="7118780"/>
            <a:ext cx="3117669" cy="3171193"/>
          </a:xfrm>
          <a:prstGeom prst="rect">
            <a:avLst/>
          </a:prstGeom>
          <a:ln w="12700">
            <a:miter lim="400000"/>
          </a:ln>
        </p:spPr>
      </p:pic>
      <p:pic>
        <p:nvPicPr>
          <p:cNvPr id="393" name="Picture 1" descr="Picture 1"/>
          <p:cNvPicPr>
            <a:picLocks noChangeAspect="1"/>
          </p:cNvPicPr>
          <p:nvPr/>
        </p:nvPicPr>
        <p:blipFill>
          <a:blip r:embed="rId3">
            <a:extLst/>
          </a:blip>
          <a:srcRect l="55384" t="3957" r="28716" b="58082"/>
          <a:stretch>
            <a:fillRect/>
          </a:stretch>
        </p:blipFill>
        <p:spPr>
          <a:xfrm>
            <a:off x="13077684" y="2978908"/>
            <a:ext cx="3239591" cy="3201287"/>
          </a:xfrm>
          <a:prstGeom prst="rect">
            <a:avLst/>
          </a:prstGeom>
          <a:ln w="12700">
            <a:miter lim="400000"/>
          </a:ln>
        </p:spPr>
      </p:pic>
      <p:pic>
        <p:nvPicPr>
          <p:cNvPr id="394" name="Picture 1" descr="Picture 1"/>
          <p:cNvPicPr>
            <a:picLocks noChangeAspect="1"/>
          </p:cNvPicPr>
          <p:nvPr/>
        </p:nvPicPr>
        <p:blipFill>
          <a:blip r:embed="rId3">
            <a:extLst/>
          </a:blip>
          <a:srcRect l="55580" t="53046" r="28783" b="9351"/>
          <a:stretch>
            <a:fillRect/>
          </a:stretch>
        </p:blipFill>
        <p:spPr>
          <a:xfrm>
            <a:off x="15052542" y="6857999"/>
            <a:ext cx="3185952" cy="3171193"/>
          </a:xfrm>
          <a:prstGeom prst="rect">
            <a:avLst/>
          </a:prstGeom>
          <a:ln w="12700">
            <a:miter lim="400000"/>
          </a:ln>
        </p:spPr>
      </p:pic>
      <p:sp>
        <p:nvSpPr>
          <p:cNvPr id="395" name="TextBox 7"/>
          <p:cNvSpPr txBox="1"/>
          <p:nvPr/>
        </p:nvSpPr>
        <p:spPr>
          <a:xfrm>
            <a:off x="5623073" y="2978908"/>
            <a:ext cx="6644639" cy="3611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r>
              <a:t>Sean Parent</a:t>
            </a:r>
          </a:p>
          <a:p>
            <a:pPr/>
          </a:p>
          <a:p>
            <a:pPr/>
            <a:r>
              <a:t>Senior Principal Scientist</a:t>
            </a:r>
          </a:p>
          <a:p>
            <a:pPr/>
            <a:r>
              <a:t>Manager, Software Technology Lab</a:t>
            </a:r>
          </a:p>
          <a:p>
            <a:pPr/>
            <a:r>
              <a:t>Adobe Veteran</a:t>
            </a:r>
          </a:p>
        </p:txBody>
      </p:sp>
      <p:sp>
        <p:nvSpPr>
          <p:cNvPr id="396" name="TextBox 8"/>
          <p:cNvSpPr txBox="1"/>
          <p:nvPr/>
        </p:nvSpPr>
        <p:spPr>
          <a:xfrm>
            <a:off x="4192867" y="7118780"/>
            <a:ext cx="6644639" cy="30403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r>
              <a:t>David Sankel</a:t>
            </a:r>
          </a:p>
          <a:p>
            <a:pPr/>
          </a:p>
          <a:p>
            <a:pPr/>
            <a:r>
              <a:t>Principal Scientist</a:t>
            </a:r>
          </a:p>
          <a:p>
            <a:pPr/>
            <a:r>
              <a:t>Software Technology Lab</a:t>
            </a:r>
          </a:p>
          <a:p>
            <a:pPr/>
            <a:r>
              <a:t>Adobe’s C++ Standardization Lead</a:t>
            </a:r>
          </a:p>
        </p:txBody>
      </p:sp>
      <p:sp>
        <p:nvSpPr>
          <p:cNvPr id="397" name="TextBox 9"/>
          <p:cNvSpPr txBox="1"/>
          <p:nvPr/>
        </p:nvSpPr>
        <p:spPr>
          <a:xfrm>
            <a:off x="19102100" y="6858000"/>
            <a:ext cx="6644639" cy="304038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r>
              <a:t>Dave Abrahams</a:t>
            </a:r>
          </a:p>
          <a:p>
            <a:pPr/>
          </a:p>
          <a:p>
            <a:pPr/>
            <a:r>
              <a:t>Principal Scientist</a:t>
            </a:r>
          </a:p>
          <a:p>
            <a:pPr/>
            <a:r>
              <a:t>Software Technology Lab</a:t>
            </a:r>
          </a:p>
          <a:p>
            <a:pPr/>
            <a:r>
              <a:t>Hylo Language Co-creator</a:t>
            </a:r>
          </a:p>
        </p:txBody>
      </p:sp>
      <p:sp>
        <p:nvSpPr>
          <p:cNvPr id="398" name="TextBox 10"/>
          <p:cNvSpPr txBox="1"/>
          <p:nvPr/>
        </p:nvSpPr>
        <p:spPr>
          <a:xfrm>
            <a:off x="17180881" y="2863848"/>
            <a:ext cx="6644639" cy="30403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r>
              <a:t>Nick DeMarco</a:t>
            </a:r>
          </a:p>
          <a:p>
            <a:pPr/>
          </a:p>
          <a:p>
            <a:pPr/>
            <a:r>
              <a:t>Senior Computer Scientist</a:t>
            </a:r>
          </a:p>
          <a:p>
            <a:pPr/>
            <a:r>
              <a:t>Software Technology Lab</a:t>
            </a:r>
          </a:p>
          <a:p>
            <a:pPr/>
            <a:r>
              <a:t>Photoshop iPad Async Dev</a:t>
            </a:r>
          </a:p>
        </p:txBody>
      </p:sp>
      <p:grpSp>
        <p:nvGrpSpPr>
          <p:cNvPr id="401" name="Oval 11"/>
          <p:cNvGrpSpPr/>
          <p:nvPr/>
        </p:nvGrpSpPr>
        <p:grpSpPr>
          <a:xfrm>
            <a:off x="8228487" y="10608637"/>
            <a:ext cx="2882757" cy="2882749"/>
            <a:chOff x="0" y="0"/>
            <a:chExt cx="2882756" cy="2882748"/>
          </a:xfrm>
        </p:grpSpPr>
        <p:sp>
          <p:nvSpPr>
            <p:cNvPr id="399" name="Circle"/>
            <p:cNvSpPr/>
            <p:nvPr/>
          </p:nvSpPr>
          <p:spPr>
            <a:xfrm>
              <a:off x="-1" y="-1"/>
              <a:ext cx="2882758" cy="2882750"/>
            </a:xfrm>
            <a:prstGeom prst="ellipse">
              <a:avLst/>
            </a:prstGeom>
            <a:solidFill>
              <a:srgbClr val="BFBFBF"/>
            </a:solidFill>
            <a:ln w="25400" cap="flat">
              <a:solidFill>
                <a:srgbClr val="BFBFBF"/>
              </a:solidFill>
              <a:prstDash val="solid"/>
              <a:round/>
            </a:ln>
            <a:effectLst/>
          </p:spPr>
          <p:txBody>
            <a:bodyPr wrap="square" lIns="91439" tIns="91439" rIns="91439" bIns="91439" numCol="1" anchor="ctr">
              <a:noAutofit/>
            </a:bodyPr>
            <a:lstStyle/>
            <a:p>
              <a:pPr algn="ctr">
                <a:spcBef>
                  <a:spcPts val="2400"/>
                </a:spcBef>
                <a:defRPr>
                  <a:solidFill>
                    <a:srgbClr val="FFFFFF"/>
                  </a:solidFill>
                </a:defRPr>
              </a:pPr>
            </a:p>
          </p:txBody>
        </p:sp>
        <p:sp>
          <p:nvSpPr>
            <p:cNvPr id="400" name="Education"/>
            <p:cNvSpPr txBox="1"/>
            <p:nvPr/>
          </p:nvSpPr>
          <p:spPr>
            <a:xfrm>
              <a:off x="434869" y="1083234"/>
              <a:ext cx="2013018" cy="7162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a:spcBef>
                  <a:spcPts val="2400"/>
                </a:spcBef>
                <a:defRPr sz="3400"/>
              </a:lvl1pPr>
            </a:lstStyle>
            <a:p>
              <a:pPr/>
              <a:r>
                <a:t>Education</a:t>
              </a:r>
            </a:p>
          </p:txBody>
        </p:sp>
      </p:grpSp>
      <p:grpSp>
        <p:nvGrpSpPr>
          <p:cNvPr id="404" name="Oval 12"/>
          <p:cNvGrpSpPr/>
          <p:nvPr/>
        </p:nvGrpSpPr>
        <p:grpSpPr>
          <a:xfrm>
            <a:off x="11146777" y="7164044"/>
            <a:ext cx="2801521" cy="2801513"/>
            <a:chOff x="0" y="0"/>
            <a:chExt cx="2801520" cy="2801511"/>
          </a:xfrm>
        </p:grpSpPr>
        <p:sp>
          <p:nvSpPr>
            <p:cNvPr id="402" name="Circle"/>
            <p:cNvSpPr/>
            <p:nvPr/>
          </p:nvSpPr>
          <p:spPr>
            <a:xfrm>
              <a:off x="-1" y="0"/>
              <a:ext cx="2801522" cy="2801512"/>
            </a:xfrm>
            <a:prstGeom prst="ellipse">
              <a:avLst/>
            </a:prstGeom>
            <a:solidFill>
              <a:srgbClr val="BFBFBF"/>
            </a:solidFill>
            <a:ln w="25400" cap="flat">
              <a:solidFill>
                <a:srgbClr val="BFBFBF"/>
              </a:solidFill>
              <a:prstDash val="solid"/>
              <a:round/>
            </a:ln>
            <a:effectLst/>
          </p:spPr>
          <p:txBody>
            <a:bodyPr wrap="square" lIns="91439" tIns="91439" rIns="91439" bIns="91439" numCol="1" anchor="ctr">
              <a:noAutofit/>
            </a:bodyPr>
            <a:lstStyle/>
            <a:p>
              <a:pPr algn="ctr">
                <a:spcBef>
                  <a:spcPts val="2400"/>
                </a:spcBef>
                <a:defRPr>
                  <a:solidFill>
                    <a:srgbClr val="FFFFFF"/>
                  </a:solidFill>
                </a:defRPr>
              </a:pPr>
            </a:p>
          </p:txBody>
        </p:sp>
        <p:sp>
          <p:nvSpPr>
            <p:cNvPr id="403" name="Tooling/ Libraries"/>
            <p:cNvSpPr txBox="1"/>
            <p:nvPr/>
          </p:nvSpPr>
          <p:spPr>
            <a:xfrm>
              <a:off x="422971" y="737815"/>
              <a:ext cx="1955575" cy="1325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a:spcBef>
                  <a:spcPts val="2400"/>
                </a:spcBef>
              </a:pPr>
              <a:r>
                <a:t>Tooling/</a:t>
              </a:r>
              <a:br/>
              <a:r>
                <a:t>Libraries</a:t>
              </a:r>
            </a:p>
          </p:txBody>
        </p:sp>
      </p:grpSp>
      <p:grpSp>
        <p:nvGrpSpPr>
          <p:cNvPr id="407" name="Oval 13"/>
          <p:cNvGrpSpPr/>
          <p:nvPr/>
        </p:nvGrpSpPr>
        <p:grpSpPr>
          <a:xfrm>
            <a:off x="13948295" y="10615579"/>
            <a:ext cx="2697225" cy="2697217"/>
            <a:chOff x="0" y="0"/>
            <a:chExt cx="2697224" cy="2697215"/>
          </a:xfrm>
        </p:grpSpPr>
        <p:sp>
          <p:nvSpPr>
            <p:cNvPr id="405" name="Circle"/>
            <p:cNvSpPr/>
            <p:nvPr/>
          </p:nvSpPr>
          <p:spPr>
            <a:xfrm>
              <a:off x="-1" y="0"/>
              <a:ext cx="2697226" cy="2697216"/>
            </a:xfrm>
            <a:prstGeom prst="ellipse">
              <a:avLst/>
            </a:prstGeom>
            <a:solidFill>
              <a:srgbClr val="BFBFBF"/>
            </a:solidFill>
            <a:ln w="25400" cap="flat">
              <a:solidFill>
                <a:srgbClr val="BFBFBF"/>
              </a:solidFill>
              <a:prstDash val="solid"/>
              <a:round/>
            </a:ln>
            <a:effectLst/>
          </p:spPr>
          <p:txBody>
            <a:bodyPr wrap="square" lIns="91439" tIns="91439" rIns="91439" bIns="91439" numCol="1" anchor="ctr">
              <a:noAutofit/>
            </a:bodyPr>
            <a:lstStyle/>
            <a:p>
              <a:pPr algn="ctr">
                <a:spcBef>
                  <a:spcPts val="2400"/>
                </a:spcBef>
                <a:defRPr>
                  <a:solidFill>
                    <a:srgbClr val="FFFFFF"/>
                  </a:solidFill>
                </a:defRPr>
              </a:pPr>
            </a:p>
          </p:txBody>
        </p:sp>
        <p:sp>
          <p:nvSpPr>
            <p:cNvPr id="406" name="Research"/>
            <p:cNvSpPr txBox="1"/>
            <p:nvPr/>
          </p:nvSpPr>
          <p:spPr>
            <a:xfrm>
              <a:off x="407700" y="971417"/>
              <a:ext cx="1881822" cy="7543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a:spcBef>
                  <a:spcPts val="2400"/>
                </a:spcBef>
              </a:lvl1pPr>
            </a:lstStyle>
            <a:p>
              <a:pPr/>
              <a:r>
                <a:t>Research</a:t>
              </a:r>
            </a:p>
          </p:txBody>
        </p:sp>
      </p:grpSp>
      <p:sp>
        <p:nvSpPr>
          <p:cNvPr id="411" name="Straight Arrow Connector 14"/>
          <p:cNvSpPr/>
          <p:nvPr/>
        </p:nvSpPr>
        <p:spPr>
          <a:xfrm>
            <a:off x="10595824" y="9654886"/>
            <a:ext cx="1051651" cy="1273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14300">
            <a:solidFill>
              <a:srgbClr val="BFBFBF"/>
            </a:solidFill>
            <a:headEnd type="triangle"/>
            <a:tailEnd type="triangle"/>
          </a:ln>
        </p:spPr>
        <p:txBody>
          <a:bodyPr/>
          <a:lstStyle/>
          <a:p>
            <a:pPr/>
          </a:p>
        </p:txBody>
      </p:sp>
      <p:sp>
        <p:nvSpPr>
          <p:cNvPr id="412" name="Straight Arrow Connector 15"/>
          <p:cNvSpPr/>
          <p:nvPr/>
        </p:nvSpPr>
        <p:spPr>
          <a:xfrm>
            <a:off x="13436523" y="9663963"/>
            <a:ext cx="1004376" cy="1241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114300">
            <a:solidFill>
              <a:srgbClr val="BFBFBF"/>
            </a:solidFill>
            <a:headEnd type="triangle"/>
            <a:tailEnd type="triangle"/>
          </a:ln>
        </p:spPr>
        <p:txBody>
          <a:bodyPr/>
          <a:lstStyle/>
          <a:p>
            <a:pPr/>
          </a:p>
        </p:txBody>
      </p:sp>
      <p:sp>
        <p:nvSpPr>
          <p:cNvPr id="413" name="Straight Arrow Connector 16"/>
          <p:cNvSpPr/>
          <p:nvPr/>
        </p:nvSpPr>
        <p:spPr>
          <a:xfrm>
            <a:off x="11123918" y="11984948"/>
            <a:ext cx="2811836" cy="42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14300">
            <a:solidFill>
              <a:srgbClr val="BFBFBF"/>
            </a:solidFill>
            <a:headEnd type="triangle"/>
            <a:tailEnd type="triangle"/>
          </a:ln>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Rectangle"/>
          <p:cNvSpPr/>
          <p:nvPr/>
        </p:nvSpPr>
        <p:spPr>
          <a:xfrm>
            <a:off x="317500" y="4169963"/>
            <a:ext cx="19050000" cy="1270001"/>
          </a:xfrm>
          <a:prstGeom prst="rect">
            <a:avLst/>
          </a:prstGeom>
          <a:solidFill>
            <a:srgbClr val="00F900"/>
          </a:solidFill>
          <a:ln w="12700">
            <a:miter lim="400000"/>
          </a:ln>
        </p:spPr>
        <p:txBody>
          <a:bodyPr tIns="91439" bIns="91439" anchor="ctr"/>
          <a:lstStyle/>
          <a:p>
            <a:pPr/>
          </a:p>
        </p:txBody>
      </p:sp>
      <p:sp>
        <p:nvSpPr>
          <p:cNvPr id="672" name="zip_vector"/>
          <p:cNvSpPr/>
          <p:nvPr>
            <p:ph type="title"/>
          </p:nvPr>
        </p:nvSpPr>
        <p:spPr>
          <a:prstGeom prst="rect">
            <a:avLst/>
          </a:prstGeom>
        </p:spPr>
        <p:txBody>
          <a:bodyPr/>
          <a:lstStyle/>
          <a:p>
            <a:pPr/>
            <a:r>
              <a:t>zip_vector</a:t>
            </a:r>
          </a:p>
        </p:txBody>
      </p:sp>
      <p:sp>
        <p:nvSpPr>
          <p:cNvPr id="673" name="template &lt;class T, class U&gt; class zip_vector {…"/>
          <p:cNvSpPr/>
          <p:nvPr>
            <p:ph type="body" sz="half" idx="1"/>
          </p:nvPr>
        </p:nvSpPr>
        <p:spPr>
          <a:xfrm>
            <a:off x="673100" y="2794000"/>
            <a:ext cx="12620099" cy="9271000"/>
          </a:xfrm>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74" name="Slide Number"/>
          <p:cNvSpPr/>
          <p:nvPr>
            <p:ph type="sldNum" sz="quarter" idx="2"/>
          </p:nvPr>
        </p:nvSpPr>
        <p:spPr>
          <a:xfrm>
            <a:off x="11862054" y="13085861"/>
            <a:ext cx="5137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5"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676"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677" name="T1"/>
          <p:cNvSpPr/>
          <p:nvPr/>
        </p:nvSpPr>
        <p:spPr>
          <a:xfrm>
            <a:off x="19723100" y="786292"/>
            <a:ext cx="1270000" cy="1270001"/>
          </a:xfrm>
          <a:prstGeom prst="rect">
            <a:avLst/>
          </a:prstGeom>
          <a:solidFill>
            <a:srgbClr val="FFCE2E"/>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1</a:t>
            </a:r>
          </a:p>
        </p:txBody>
      </p:sp>
      <p:sp>
        <p:nvSpPr>
          <p:cNvPr id="678" name="T2"/>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2</a:t>
            </a:r>
          </a:p>
        </p:txBody>
      </p:sp>
      <p:sp>
        <p:nvSpPr>
          <p:cNvPr id="679"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680" name="U1"/>
          <p:cNvSpPr/>
          <p:nvPr/>
        </p:nvSpPr>
        <p:spPr>
          <a:xfrm>
            <a:off x="19723100" y="2234092"/>
            <a:ext cx="1270000" cy="1270001"/>
          </a:xfrm>
          <a:prstGeom prst="rect">
            <a:avLst/>
          </a:prstGeom>
          <a:solidFill>
            <a:srgbClr val="FFCE2E"/>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1</a:t>
            </a:r>
          </a:p>
        </p:txBody>
      </p:sp>
      <p:sp>
        <p:nvSpPr>
          <p:cNvPr id="681" name="U2"/>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2</a:t>
            </a:r>
          </a:p>
        </p:txBody>
      </p:sp>
      <p:sp>
        <p:nvSpPr>
          <p:cNvPr id="682" name=". . ."/>
          <p:cNvSpPr/>
          <p:nvPr/>
        </p:nvSpPr>
        <p:spPr>
          <a:xfrm>
            <a:off x="22390100" y="7862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
        <p:nvSpPr>
          <p:cNvPr id="683" name=". . ."/>
          <p:cNvSpPr/>
          <p:nvPr/>
        </p:nvSpPr>
        <p:spPr>
          <a:xfrm>
            <a:off x="22390100" y="2234092"/>
            <a:ext cx="1270000" cy="1270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tIns="91439" bIns="91439" anchor="ctr"/>
          <a:lstStyle>
            <a:lvl1pPr>
              <a:defRPr sz="4400"/>
            </a:lvl1pPr>
          </a:lstStyle>
          <a:p>
            <a:pPr/>
            <a:r>
              <a:t>. .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Rectangle"/>
          <p:cNvSpPr/>
          <p:nvPr/>
        </p:nvSpPr>
        <p:spPr>
          <a:xfrm>
            <a:off x="317500" y="6074963"/>
            <a:ext cx="19050000" cy="1270001"/>
          </a:xfrm>
          <a:prstGeom prst="rect">
            <a:avLst/>
          </a:prstGeom>
          <a:solidFill>
            <a:srgbClr val="00F900"/>
          </a:solidFill>
          <a:ln w="12700">
            <a:miter lim="400000"/>
          </a:ln>
        </p:spPr>
        <p:txBody>
          <a:bodyPr tIns="91439" bIns="91439" anchor="ctr"/>
          <a:lstStyle/>
          <a:p>
            <a:pPr/>
          </a:p>
        </p:txBody>
      </p:sp>
      <p:sp>
        <p:nvSpPr>
          <p:cNvPr id="688" name="zip_vector"/>
          <p:cNvSpPr/>
          <p:nvPr>
            <p:ph type="title"/>
          </p:nvPr>
        </p:nvSpPr>
        <p:spPr>
          <a:prstGeom prst="rect">
            <a:avLst/>
          </a:prstGeom>
        </p:spPr>
        <p:txBody>
          <a:bodyPr/>
          <a:lstStyle/>
          <a:p>
            <a:pPr/>
            <a:r>
              <a:t>zip_vector</a:t>
            </a:r>
          </a:p>
        </p:txBody>
      </p:sp>
      <p:sp>
        <p:nvSpPr>
          <p:cNvPr id="689" name="template &lt;class T, class U&gt; class zip_vector {…"/>
          <p:cNvSpPr/>
          <p:nvPr>
            <p:ph type="body" idx="1"/>
          </p:nvPr>
        </p:nvSpPr>
        <p:spPr>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90" name="Slide Number"/>
          <p:cNvSpPr/>
          <p:nvPr>
            <p:ph type="sldNum" sz="quarter" idx="2"/>
          </p:nvPr>
        </p:nvSpPr>
        <p:spPr>
          <a:xfrm>
            <a:off x="11926366" y="13085861"/>
            <a:ext cx="44948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Rectangle"/>
          <p:cNvSpPr/>
          <p:nvPr/>
        </p:nvSpPr>
        <p:spPr>
          <a:xfrm>
            <a:off x="317500" y="7340600"/>
            <a:ext cx="19050000" cy="1905000"/>
          </a:xfrm>
          <a:prstGeom prst="rect">
            <a:avLst/>
          </a:prstGeom>
          <a:solidFill>
            <a:srgbClr val="00F900"/>
          </a:solidFill>
          <a:ln w="12700">
            <a:miter lim="400000"/>
          </a:ln>
        </p:spPr>
        <p:txBody>
          <a:bodyPr tIns="91439" bIns="91439" anchor="ctr"/>
          <a:lstStyle/>
          <a:p>
            <a:pPr/>
          </a:p>
        </p:txBody>
      </p:sp>
      <p:sp>
        <p:nvSpPr>
          <p:cNvPr id="695" name="zip_vector"/>
          <p:cNvSpPr/>
          <p:nvPr>
            <p:ph type="title"/>
          </p:nvPr>
        </p:nvSpPr>
        <p:spPr>
          <a:prstGeom prst="rect">
            <a:avLst/>
          </a:prstGeom>
        </p:spPr>
        <p:txBody>
          <a:bodyPr/>
          <a:lstStyle/>
          <a:p>
            <a:pPr/>
            <a:r>
              <a:t>zip_vector</a:t>
            </a:r>
          </a:p>
        </p:txBody>
      </p:sp>
      <p:sp>
        <p:nvSpPr>
          <p:cNvPr id="696" name="template &lt;class T, class U&gt; class zip_vector {…"/>
          <p:cNvSpPr/>
          <p:nvPr>
            <p:ph type="body" idx="1"/>
          </p:nvPr>
        </p:nvSpPr>
        <p:spPr>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697" name="Slide Number"/>
          <p:cNvSpPr/>
          <p:nvPr>
            <p:ph type="sldNum" sz="quarter" idx="2"/>
          </p:nvPr>
        </p:nvSpPr>
        <p:spPr>
          <a:xfrm>
            <a:off x="11876379" y="13085861"/>
            <a:ext cx="499467"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Rectangle"/>
          <p:cNvSpPr/>
          <p:nvPr/>
        </p:nvSpPr>
        <p:spPr>
          <a:xfrm>
            <a:off x="317500" y="9884963"/>
            <a:ext cx="19050000" cy="635001"/>
          </a:xfrm>
          <a:prstGeom prst="rect">
            <a:avLst/>
          </a:prstGeom>
          <a:solidFill>
            <a:srgbClr val="00F900"/>
          </a:solidFill>
          <a:ln w="12700">
            <a:miter lim="400000"/>
          </a:ln>
        </p:spPr>
        <p:txBody>
          <a:bodyPr tIns="91439" bIns="91439" anchor="ctr"/>
          <a:lstStyle/>
          <a:p>
            <a:pPr/>
          </a:p>
        </p:txBody>
      </p:sp>
      <p:sp>
        <p:nvSpPr>
          <p:cNvPr id="702" name="zip_vector"/>
          <p:cNvSpPr/>
          <p:nvPr>
            <p:ph type="title"/>
          </p:nvPr>
        </p:nvSpPr>
        <p:spPr>
          <a:prstGeom prst="rect">
            <a:avLst/>
          </a:prstGeom>
        </p:spPr>
        <p:txBody>
          <a:bodyPr/>
          <a:lstStyle/>
          <a:p>
            <a:pPr/>
            <a:r>
              <a:t>zip_vector</a:t>
            </a:r>
          </a:p>
        </p:txBody>
      </p:sp>
      <p:sp>
        <p:nvSpPr>
          <p:cNvPr id="703" name="template &lt;class T, class U&gt; class zip_vector {…"/>
          <p:cNvSpPr/>
          <p:nvPr>
            <p:ph type="body" idx="1"/>
          </p:nvPr>
        </p:nvSpPr>
        <p:spPr>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a:p>
            <a:pPr lvl="4"/>
            <a:r>
              <a:t>};</a:t>
            </a:r>
          </a:p>
        </p:txBody>
      </p:sp>
      <p:sp>
        <p:nvSpPr>
          <p:cNvPr id="704" name="Slide Number"/>
          <p:cNvSpPr/>
          <p:nvPr>
            <p:ph type="sldNum" sz="quarter" idx="2"/>
          </p:nvPr>
        </p:nvSpPr>
        <p:spPr>
          <a:xfrm>
            <a:off x="11874246" y="13085861"/>
            <a:ext cx="50160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zip_vector"/>
          <p:cNvSpPr/>
          <p:nvPr>
            <p:ph type="title"/>
          </p:nvPr>
        </p:nvSpPr>
        <p:spPr>
          <a:prstGeom prst="rect">
            <a:avLst/>
          </a:prstGeom>
        </p:spPr>
        <p:txBody>
          <a:bodyPr/>
          <a:lstStyle/>
          <a:p>
            <a:pPr/>
            <a:r>
              <a:t>zip_vector</a:t>
            </a:r>
          </a:p>
        </p:txBody>
      </p:sp>
      <p:sp>
        <p:nvSpPr>
          <p:cNvPr id="709" name="void pop_back() {     _first.pop_back();     _second.pop_back();   }"/>
          <p:cNvSpPr/>
          <p:nvPr>
            <p:ph type="body" idx="1"/>
          </p:nvPr>
        </p:nvSpPr>
        <p:spPr>
          <a:prstGeom prst="rect">
            <a:avLst/>
          </a:prstGeom>
        </p:spPr>
        <p:txBody>
          <a:bodyPr/>
          <a:lstStyle/>
          <a:p>
            <a:pPr lvl="4"/>
            <a:r>
              <a:t>  void pop_back() {</a:t>
            </a:r>
            <a:br/>
            <a:r>
              <a:t>    _first.pop_back();</a:t>
            </a:r>
            <a:br/>
            <a:r>
              <a:t>    _second.pop_back();</a:t>
            </a:r>
            <a:br/>
            <a:r>
              <a:t>  }</a:t>
            </a:r>
          </a:p>
        </p:txBody>
      </p:sp>
      <p:sp>
        <p:nvSpPr>
          <p:cNvPr id="710" name="Slide Number"/>
          <p:cNvSpPr/>
          <p:nvPr>
            <p:ph type="sldNum" sz="quarter" idx="2"/>
          </p:nvPr>
        </p:nvSpPr>
        <p:spPr>
          <a:xfrm>
            <a:off x="11862054" y="13085861"/>
            <a:ext cx="5137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
        <p:nvSpPr>
          <p:cNvPr id="715" name="zip_vector"/>
          <p:cNvSpPr/>
          <p:nvPr>
            <p:ph type="title"/>
          </p:nvPr>
        </p:nvSpPr>
        <p:spPr>
          <a:prstGeom prst="rect">
            <a:avLst/>
          </a:prstGeom>
        </p:spPr>
        <p:txBody>
          <a:bodyPr/>
          <a:lstStyle/>
          <a:p>
            <a:pPr/>
            <a:r>
              <a:t>zip_vector</a:t>
            </a:r>
          </a:p>
        </p:txBody>
      </p:sp>
      <p:sp>
        <p:nvSpPr>
          <p:cNvPr id="716" name="void pop_back() {…"/>
          <p:cNvSpPr/>
          <p:nvPr>
            <p:ph type="body" idx="1"/>
          </p:nvPr>
        </p:nvSpPr>
        <p:spPr>
          <a:prstGeom prst="rect">
            <a:avLst/>
          </a:prstGeom>
        </p:spPr>
        <p:txBody>
          <a:bodyPr/>
          <a:lstStyle/>
          <a:p>
            <a:pPr lvl="4"/>
            <a:r>
              <a:t>  void pop_back() {</a:t>
            </a:r>
          </a:p>
          <a:p>
            <a:pPr lvl="4"/>
          </a:p>
          <a:p>
            <a:pPr lvl="4"/>
          </a:p>
          <a:p>
            <a:pPr lvl="4"/>
            <a:r>
              <a:t>    _first.pop_back();</a:t>
            </a:r>
            <a:br/>
            <a:r>
              <a:t>    _second.pop_back();</a:t>
            </a:r>
            <a:br/>
            <a:r>
              <a:t>  }</a:t>
            </a:r>
          </a:p>
        </p:txBody>
      </p:sp>
      <p:sp>
        <p:nvSpPr>
          <p:cNvPr id="717" name="Slide Number"/>
          <p:cNvSpPr/>
          <p:nvPr>
            <p:ph type="sldNum" sz="quarter" idx="2"/>
          </p:nvPr>
        </p:nvSpPr>
        <p:spPr>
          <a:xfrm>
            <a:off x="11876684" y="13085861"/>
            <a:ext cx="49916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
        <p:nvSpPr>
          <p:cNvPr id="720" name="zip_vector"/>
          <p:cNvSpPr/>
          <p:nvPr>
            <p:ph type="title"/>
          </p:nvPr>
        </p:nvSpPr>
        <p:spPr>
          <a:prstGeom prst="rect">
            <a:avLst/>
          </a:prstGeom>
        </p:spPr>
        <p:txBody>
          <a:bodyPr/>
          <a:lstStyle/>
          <a:p>
            <a:pPr/>
            <a:r>
              <a:t>zip_vector</a:t>
            </a:r>
          </a:p>
        </p:txBody>
      </p:sp>
      <p:sp>
        <p:nvSpPr>
          <p:cNvPr id="721" name="void pop_back() {…"/>
          <p:cNvSpPr/>
          <p:nvPr>
            <p:ph type="body" idx="1"/>
          </p:nvPr>
        </p:nvSpPr>
        <p:spPr>
          <a:prstGeom prst="rect">
            <a:avLst/>
          </a:prstGeom>
        </p:spPr>
        <p:txBody>
          <a:bodyPr/>
          <a:lstStyle/>
          <a:p>
            <a:pPr lvl="4"/>
            <a:r>
              <a:t>  void pop_back() {</a:t>
            </a:r>
          </a:p>
          <a:p>
            <a:pPr lvl="4"/>
            <a:r>
              <a:t>    assert("​pre " &amp;&amp; (size() &gt; 0));</a:t>
            </a:r>
          </a:p>
          <a:p>
            <a:pPr lvl="4"/>
          </a:p>
          <a:p>
            <a:pPr lvl="4"/>
            <a:r>
              <a:t>    _first.pop_back();</a:t>
            </a:r>
            <a:br/>
            <a:r>
              <a:t>    _second.pop_back();</a:t>
            </a:r>
            <a:br/>
            <a:r>
              <a:t>  }</a:t>
            </a:r>
          </a:p>
        </p:txBody>
      </p:sp>
      <p:sp>
        <p:nvSpPr>
          <p:cNvPr id="722" name="Slide Number"/>
          <p:cNvSpPr/>
          <p:nvPr>
            <p:ph type="sldNum" sz="quarter" idx="2"/>
          </p:nvPr>
        </p:nvSpPr>
        <p:spPr>
          <a:xfrm>
            <a:off x="11861749" y="13085861"/>
            <a:ext cx="514097"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Rectangle"/>
          <p:cNvSpPr/>
          <p:nvPr/>
        </p:nvSpPr>
        <p:spPr>
          <a:xfrm>
            <a:off x="317500" y="4169963"/>
            <a:ext cx="19050000" cy="1905001"/>
          </a:xfrm>
          <a:prstGeom prst="rect">
            <a:avLst/>
          </a:prstGeom>
          <a:solidFill>
            <a:srgbClr val="00F900"/>
          </a:solidFill>
          <a:ln w="12700">
            <a:miter lim="400000"/>
          </a:ln>
        </p:spPr>
        <p:txBody>
          <a:bodyPr tIns="91439" bIns="91439" anchor="ctr"/>
          <a:lstStyle/>
          <a:p>
            <a:pPr/>
          </a:p>
        </p:txBody>
      </p:sp>
      <p:sp>
        <p:nvSpPr>
          <p:cNvPr id="727" name="zip_vector"/>
          <p:cNvSpPr/>
          <p:nvPr>
            <p:ph type="title"/>
          </p:nvPr>
        </p:nvSpPr>
        <p:spPr>
          <a:prstGeom prst="rect">
            <a:avLst/>
          </a:prstGeom>
        </p:spPr>
        <p:txBody>
          <a:bodyPr/>
          <a:lstStyle/>
          <a:p>
            <a:pPr/>
            <a:r>
              <a:t>zip_vector</a:t>
            </a:r>
          </a:p>
        </p:txBody>
      </p:sp>
      <p:sp>
        <p:nvSpPr>
          <p:cNvPr id="728" name="void pop_back() {…"/>
          <p:cNvSpPr/>
          <p:nvPr>
            <p:ph type="body" idx="1"/>
          </p:nvPr>
        </p:nvSpPr>
        <p:spPr>
          <a:prstGeom prst="rect">
            <a:avLst/>
          </a:prstGeom>
        </p:spPr>
        <p:txBody>
          <a:bodyPr/>
          <a:lstStyle/>
          <a:p>
            <a:pPr lvl="4"/>
            <a:r>
              <a:t>  void pop_back() {</a:t>
            </a:r>
          </a:p>
          <a:p>
            <a:pPr lvl="4"/>
            <a:r>
              <a:t>    assert("​pre " &amp;&amp; (size() &gt; 0));</a:t>
            </a:r>
          </a:p>
          <a:p>
            <a:pPr lvl="4"/>
          </a:p>
          <a:p>
            <a:pPr lvl="4"/>
          </a:p>
          <a:p>
            <a:pPr lvl="4"/>
          </a:p>
          <a:p>
            <a:pPr lvl="4"/>
          </a:p>
          <a:p>
            <a:pPr lvl="4"/>
            <a:r>
              <a:t>    _first.pop_back();</a:t>
            </a:r>
            <a:br/>
            <a:r>
              <a:t>    _second.pop_back();</a:t>
            </a:r>
            <a:br/>
            <a:r>
              <a:t>  }</a:t>
            </a:r>
          </a:p>
        </p:txBody>
      </p:sp>
      <p:sp>
        <p:nvSpPr>
          <p:cNvPr id="729" name="Slide Number"/>
          <p:cNvSpPr/>
          <p:nvPr>
            <p:ph type="sldNum" sz="quarter" idx="2"/>
          </p:nvPr>
        </p:nvSpPr>
        <p:spPr>
          <a:xfrm>
            <a:off x="11888571" y="13085861"/>
            <a:ext cx="48727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Rectangle"/>
          <p:cNvSpPr/>
          <p:nvPr/>
        </p:nvSpPr>
        <p:spPr>
          <a:xfrm>
            <a:off x="317500" y="4169963"/>
            <a:ext cx="19050000" cy="1905001"/>
          </a:xfrm>
          <a:prstGeom prst="rect">
            <a:avLst/>
          </a:prstGeom>
          <a:solidFill>
            <a:srgbClr val="00F900"/>
          </a:solidFill>
          <a:ln w="12700">
            <a:miter lim="400000"/>
          </a:ln>
        </p:spPr>
        <p:txBody>
          <a:bodyPr tIns="91439" bIns="91439" anchor="ctr"/>
          <a:lstStyle/>
          <a:p>
            <a:pPr/>
          </a:p>
        </p:txBody>
      </p:sp>
      <p:sp>
        <p:nvSpPr>
          <p:cNvPr id="732" name="zip_vector"/>
          <p:cNvSpPr/>
          <p:nvPr>
            <p:ph type="title"/>
          </p:nvPr>
        </p:nvSpPr>
        <p:spPr>
          <a:prstGeom prst="rect">
            <a:avLst/>
          </a:prstGeom>
        </p:spPr>
        <p:txBody>
          <a:bodyPr/>
          <a:lstStyle/>
          <a:p>
            <a:pPr/>
            <a:r>
              <a:t>zip_vector</a:t>
            </a:r>
          </a:p>
        </p:txBody>
      </p:sp>
      <p:sp>
        <p:nvSpPr>
          <p:cNvPr id="733" name="void pop_back() {…"/>
          <p:cNvSpPr/>
          <p:nvPr>
            <p:ph type="body" idx="1"/>
          </p:nvPr>
        </p:nvSpPr>
        <p:spPr>
          <a:prstGeom prst="rect">
            <a:avLst/>
          </a:prstGeom>
        </p:spPr>
        <p:txBody>
          <a:bodyPr/>
          <a:lstStyle/>
          <a:p>
            <a:pPr lvl="4"/>
            <a:r>
              <a:t>  void pop_back() {</a:t>
            </a:r>
          </a:p>
          <a:p>
            <a:pPr lvl="4"/>
            <a:r>
              <a:t>    assert("​pre " &amp;&amp; (size() &gt; 0));</a:t>
            </a:r>
          </a:p>
          <a:p>
            <a:pPr lvl="4"/>
            <a:r>
              <a:t>    #ifndef NDEBUG</a:t>
            </a:r>
          </a:p>
          <a:p>
            <a:pPr lvl="4"/>
            <a:r>
              <a:t>    auto old_size = size()​;</a:t>
            </a:r>
          </a:p>
          <a:p>
            <a:pPr lvl="4"/>
            <a:r>
              <a:t>    #endif</a:t>
            </a:r>
          </a:p>
          <a:p>
            <a:pPr lvl="4"/>
          </a:p>
          <a:p>
            <a:pPr lvl="4"/>
            <a:r>
              <a:t>    _first.pop_back();</a:t>
            </a:r>
            <a:br/>
            <a:r>
              <a:t>    _second.pop_back();</a:t>
            </a:r>
            <a:br/>
            <a:r>
              <a:t>  }</a:t>
            </a:r>
          </a:p>
        </p:txBody>
      </p:sp>
      <p:sp>
        <p:nvSpPr>
          <p:cNvPr id="734" name="Slide Number"/>
          <p:cNvSpPr/>
          <p:nvPr>
            <p:ph type="sldNum" sz="quarter" idx="2"/>
          </p:nvPr>
        </p:nvSpPr>
        <p:spPr>
          <a:xfrm>
            <a:off x="11865406" y="13085861"/>
            <a:ext cx="51044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Rectangle"/>
          <p:cNvSpPr/>
          <p:nvPr/>
        </p:nvSpPr>
        <p:spPr>
          <a:xfrm>
            <a:off x="317500" y="8614963"/>
            <a:ext cx="19050000" cy="635001"/>
          </a:xfrm>
          <a:prstGeom prst="rect">
            <a:avLst/>
          </a:prstGeom>
          <a:solidFill>
            <a:srgbClr val="00F900"/>
          </a:solidFill>
          <a:ln w="12700">
            <a:miter lim="400000"/>
          </a:ln>
        </p:spPr>
        <p:txBody>
          <a:bodyPr tIns="91439" bIns="91439" anchor="ctr"/>
          <a:lstStyle/>
          <a:p>
            <a:pPr/>
          </a:p>
        </p:txBody>
      </p:sp>
      <p:sp>
        <p:nvSpPr>
          <p:cNvPr id="739" name="zip_vector"/>
          <p:cNvSpPr/>
          <p:nvPr>
            <p:ph type="title"/>
          </p:nvPr>
        </p:nvSpPr>
        <p:spPr>
          <a:prstGeom prst="rect">
            <a:avLst/>
          </a:prstGeom>
        </p:spPr>
        <p:txBody>
          <a:bodyPr/>
          <a:lstStyle/>
          <a:p>
            <a:pPr/>
            <a:r>
              <a:t>zip_vector</a:t>
            </a:r>
          </a:p>
        </p:txBody>
      </p:sp>
      <p:sp>
        <p:nvSpPr>
          <p:cNvPr id="740" name="void pop_back() {…"/>
          <p:cNvSpPr/>
          <p:nvPr>
            <p:ph type="body" idx="1"/>
          </p:nvPr>
        </p:nvSpPr>
        <p:spPr>
          <a:prstGeom prst="rect">
            <a:avLst/>
          </a:prstGeom>
        </p:spPr>
        <p:txBody>
          <a:bodyPr/>
          <a:lstStyle/>
          <a:p>
            <a:pPr lvl="4"/>
            <a:r>
              <a:t>  void pop_back() {</a:t>
            </a:r>
          </a:p>
          <a:p>
            <a:pPr lvl="4"/>
            <a:r>
              <a:t>    assert("​pre " &amp;&amp; (size() &gt; 0));</a:t>
            </a:r>
          </a:p>
          <a:p>
            <a:pPr lvl="4"/>
            <a:r>
              <a:t>    #ifndef NDEBUG</a:t>
            </a:r>
          </a:p>
          <a:p>
            <a:pPr lvl="4"/>
            <a:r>
              <a:t>    auto old_size = size()​;</a:t>
            </a:r>
          </a:p>
          <a:p>
            <a:pPr lvl="4"/>
            <a:r>
              <a:t>    #endif</a:t>
            </a:r>
          </a:p>
          <a:p>
            <a:pPr lvl="4"/>
          </a:p>
          <a:p>
            <a:pPr lvl="4"/>
            <a:r>
              <a:t>    _first.pop_back();</a:t>
            </a:r>
            <a:br/>
            <a:r>
              <a:t>    _second.pop_back();</a:t>
            </a:r>
            <a:br/>
          </a:p>
          <a:p>
            <a:pPr lvl="4"/>
            <a:br/>
            <a:r>
              <a:t>  }</a:t>
            </a:r>
          </a:p>
        </p:txBody>
      </p:sp>
      <p:sp>
        <p:nvSpPr>
          <p:cNvPr id="741" name="Slide Number"/>
          <p:cNvSpPr/>
          <p:nvPr>
            <p:ph type="sldNum" sz="quarter" idx="2"/>
          </p:nvPr>
        </p:nvSpPr>
        <p:spPr>
          <a:xfrm>
            <a:off x="11866321" y="13085861"/>
            <a:ext cx="50952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Documentation &gt; Code"/>
          <p:cNvSpPr txBox="1"/>
          <p:nvPr>
            <p:ph type="title"/>
          </p:nvPr>
        </p:nvSpPr>
        <p:spPr>
          <a:prstGeom prst="rect">
            <a:avLst/>
          </a:prstGeom>
        </p:spPr>
        <p:txBody>
          <a:bodyPr/>
          <a:lstStyle/>
          <a:p>
            <a:pPr/>
            <a:r>
              <a:t>Documentation &gt; Code</a:t>
            </a:r>
          </a:p>
        </p:txBody>
      </p:sp>
      <p:sp>
        <p:nvSpPr>
          <p:cNvPr id="4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Rectangle"/>
          <p:cNvSpPr/>
          <p:nvPr/>
        </p:nvSpPr>
        <p:spPr>
          <a:xfrm>
            <a:off x="317500" y="8614963"/>
            <a:ext cx="19050000" cy="635001"/>
          </a:xfrm>
          <a:prstGeom prst="rect">
            <a:avLst/>
          </a:prstGeom>
          <a:solidFill>
            <a:srgbClr val="00F900"/>
          </a:solidFill>
          <a:ln w="12700">
            <a:miter lim="400000"/>
          </a:ln>
        </p:spPr>
        <p:txBody>
          <a:bodyPr tIns="91439" bIns="91439" anchor="ctr"/>
          <a:lstStyle/>
          <a:p>
            <a:pPr/>
          </a:p>
        </p:txBody>
      </p:sp>
      <p:sp>
        <p:nvSpPr>
          <p:cNvPr id="746" name="zip_vector"/>
          <p:cNvSpPr/>
          <p:nvPr>
            <p:ph type="title"/>
          </p:nvPr>
        </p:nvSpPr>
        <p:spPr>
          <a:prstGeom prst="rect">
            <a:avLst/>
          </a:prstGeom>
        </p:spPr>
        <p:txBody>
          <a:bodyPr/>
          <a:lstStyle/>
          <a:p>
            <a:pPr/>
            <a:r>
              <a:t>zip_vector</a:t>
            </a:r>
          </a:p>
        </p:txBody>
      </p:sp>
      <p:sp>
        <p:nvSpPr>
          <p:cNvPr id="747" name="void pop_back() {…"/>
          <p:cNvSpPr/>
          <p:nvPr>
            <p:ph type="body" idx="1"/>
          </p:nvPr>
        </p:nvSpPr>
        <p:spPr>
          <a:prstGeom prst="rect">
            <a:avLst/>
          </a:prstGeom>
        </p:spPr>
        <p:txBody>
          <a:bodyPr/>
          <a:lstStyle/>
          <a:p>
            <a:pPr lvl="4"/>
            <a:r>
              <a:t>  void pop_back() {</a:t>
            </a:r>
          </a:p>
          <a:p>
            <a:pPr lvl="4"/>
            <a:r>
              <a:t>    assert("​pre " &amp;&amp; (size() &gt; 0));</a:t>
            </a:r>
          </a:p>
          <a:p>
            <a:pPr lvl="4"/>
            <a:r>
              <a:t>    #ifndef NDEBUG</a:t>
            </a:r>
          </a:p>
          <a:p>
            <a:pPr lvl="4"/>
            <a:r>
              <a:t>    auto old_size = size()​;</a:t>
            </a:r>
          </a:p>
          <a:p>
            <a:pPr lvl="4"/>
            <a:r>
              <a:t>    #endif</a:t>
            </a:r>
          </a:p>
          <a:p>
            <a:pPr lvl="4"/>
          </a:p>
          <a:p>
            <a:pPr lvl="4"/>
            <a:r>
              <a:t>    _first.pop_back();</a:t>
            </a:r>
            <a:br/>
            <a:r>
              <a:t>    _second.pop_back();</a:t>
            </a:r>
            <a:br/>
          </a:p>
          <a:p>
            <a:pPr lvl="4"/>
            <a:r>
              <a:t>    assert("​post " &amp;&amp; (size() == old_size - 1));</a:t>
            </a:r>
            <a:br/>
            <a:r>
              <a:t>  }</a:t>
            </a:r>
          </a:p>
        </p:txBody>
      </p:sp>
      <p:sp>
        <p:nvSpPr>
          <p:cNvPr id="748" name="Slide Number"/>
          <p:cNvSpPr/>
          <p:nvPr>
            <p:ph type="sldNum" sz="quarter" idx="2"/>
          </p:nvPr>
        </p:nvSpPr>
        <p:spPr>
          <a:xfrm>
            <a:off x="11847423" y="13085861"/>
            <a:ext cx="52842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500">
        <p:wipe dir="r"/>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Maybe someday  |  C++26?"/>
          <p:cNvSpPr/>
          <p:nvPr>
            <p:ph type="title"/>
          </p:nvPr>
        </p:nvSpPr>
        <p:spPr>
          <a:prstGeom prst="rect">
            <a:avLst/>
          </a:prstGeom>
        </p:spPr>
        <p:txBody>
          <a:bodyPr/>
          <a:lstStyle/>
          <a:p>
            <a:pPr/>
            <a:r>
              <a:t>Maybe someday  |  C++26?</a:t>
            </a:r>
          </a:p>
        </p:txBody>
      </p:sp>
      <p:sp>
        <p:nvSpPr>
          <p:cNvPr id="753" name="Slide Number"/>
          <p:cNvSpPr/>
          <p:nvPr>
            <p:ph type="sldNum" sz="quarter" idx="2"/>
          </p:nvPr>
        </p:nvSpPr>
        <p:spPr>
          <a:xfrm>
            <a:off x="11913870" y="13085861"/>
            <a:ext cx="46197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4" name="void pop_back() {…"/>
          <p:cNvSpPr/>
          <p:nvPr>
            <p:ph type="body" idx="1"/>
          </p:nvPr>
        </p:nvSpPr>
        <p:spPr>
          <a:prstGeom prst="rect">
            <a:avLst/>
          </a:prstGeom>
        </p:spPr>
        <p:txBody>
          <a:bodyPr/>
          <a:lstStyle/>
          <a:p>
            <a:pPr lvl="4"/>
            <a:r>
              <a:t>  void pop_back() {</a:t>
            </a:r>
          </a:p>
          <a:p>
            <a:pPr lvl="4"/>
            <a:r>
              <a:t>    assert("​pre " &amp;&amp; (size() &gt; 0));</a:t>
            </a:r>
          </a:p>
          <a:p>
            <a:pPr lvl="4"/>
            <a:r>
              <a:t>    #ifndef NDEBUG</a:t>
            </a:r>
          </a:p>
          <a:p>
            <a:pPr lvl="4"/>
            <a:r>
              <a:t>    auto old_size = size()​;</a:t>
            </a:r>
          </a:p>
          <a:p>
            <a:pPr lvl="4"/>
            <a:r>
              <a:t>    #endif</a:t>
            </a:r>
          </a:p>
          <a:p>
            <a:pPr lvl="4"/>
          </a:p>
          <a:p>
            <a:pPr lvl="4"/>
            <a:r>
              <a:t>    _first.pop_back();</a:t>
            </a:r>
            <a:br/>
            <a:r>
              <a:t>    _second.pop_back();</a:t>
            </a:r>
          </a:p>
          <a:p>
            <a:pPr lvl="4"/>
          </a:p>
          <a:p>
            <a:pPr lvl="4"/>
            <a:r>
              <a:t>    assert("​post " &amp;&amp; (size() == old_size - 1));</a:t>
            </a:r>
            <a:br/>
            <a:r>
              <a:t>  }</a:t>
            </a:r>
          </a:p>
        </p:txBody>
      </p:sp>
    </p:spTree>
  </p:cSld>
  <p:clrMapOvr>
    <a:masterClrMapping/>
  </p:clrMapOvr>
  <mc:AlternateContent xmlns:mc="http://schemas.openxmlformats.org/markup-compatibility/2006">
    <mc:Choice xmlns:p14="http://schemas.microsoft.com/office/powerpoint/2010/main" Requires="p14">
      <p:transition spd="fast" advClick="1" p14:dur="699">
        <p:fad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
        <p:nvSpPr>
          <p:cNvPr id="759" name="Maybe someday  |  C++26?"/>
          <p:cNvSpPr/>
          <p:nvPr>
            <p:ph type="title"/>
          </p:nvPr>
        </p:nvSpPr>
        <p:spPr>
          <a:prstGeom prst="rect">
            <a:avLst/>
          </a:prstGeom>
        </p:spPr>
        <p:txBody>
          <a:bodyPr/>
          <a:lstStyle/>
          <a:p>
            <a:pPr/>
            <a:r>
              <a:t>Maybe someday  |  C++26?</a:t>
            </a:r>
          </a:p>
        </p:txBody>
      </p:sp>
      <p:sp>
        <p:nvSpPr>
          <p:cNvPr id="760" name="Slide Number"/>
          <p:cNvSpPr/>
          <p:nvPr>
            <p:ph type="sldNum" sz="quarter" idx="2"/>
          </p:nvPr>
        </p:nvSpPr>
        <p:spPr>
          <a:xfrm>
            <a:off x="11862663" y="13085861"/>
            <a:ext cx="51318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1" name="void pop_back() {…"/>
          <p:cNvSpPr/>
          <p:nvPr>
            <p:ph type="body" idx="1"/>
          </p:nvPr>
        </p:nvSpPr>
        <p:spPr>
          <a:prstGeom prst="rect">
            <a:avLst/>
          </a:prstGeom>
        </p:spPr>
        <p:txBody>
          <a:bodyPr/>
          <a:lstStyle/>
          <a:p>
            <a:pPr lvl="4"/>
            <a:r>
              <a:t>  void pop_back() {</a:t>
            </a:r>
          </a:p>
          <a:p>
            <a:pPr lvl="4"/>
            <a:r>
              <a:t>    assert("​pre " &amp;&amp; (size() &gt; 0));</a:t>
            </a:r>
          </a:p>
          <a:p>
            <a:pPr lvl="4"/>
            <a:r>
              <a:t>    #ifndef NDEBUG</a:t>
            </a:r>
          </a:p>
          <a:p>
            <a:pPr lvl="4"/>
            <a:r>
              <a:t>    auto old_size = size()​;</a:t>
            </a:r>
          </a:p>
          <a:p>
            <a:pPr lvl="4"/>
            <a:r>
              <a:t>    #endif</a:t>
            </a:r>
          </a:p>
          <a:p>
            <a:pPr lvl="4"/>
          </a:p>
          <a:p>
            <a:pPr lvl="4"/>
            <a:r>
              <a:t>    _first.pop_back();</a:t>
            </a:r>
            <a:br/>
            <a:r>
              <a:t>    _second.pop_back();</a:t>
            </a:r>
          </a:p>
          <a:p>
            <a:pPr lvl="4"/>
          </a:p>
          <a:p>
            <a:pPr lvl="4"/>
            <a:r>
              <a:t>    assert("​post " &amp;&amp; (size() == old_size - 1));</a:t>
            </a:r>
            <a:br/>
            <a:r>
              <a:t>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Rectangle"/>
          <p:cNvSpPr/>
          <p:nvPr/>
        </p:nvSpPr>
        <p:spPr>
          <a:xfrm>
            <a:off x="317500" y="4169963"/>
            <a:ext cx="19050000" cy="635001"/>
          </a:xfrm>
          <a:prstGeom prst="rect">
            <a:avLst/>
          </a:prstGeom>
          <a:solidFill>
            <a:srgbClr val="00F900"/>
          </a:solidFill>
          <a:ln w="12700">
            <a:miter lim="400000"/>
          </a:ln>
        </p:spPr>
        <p:txBody>
          <a:bodyPr tIns="91439" bIns="91439" anchor="ctr"/>
          <a:lstStyle/>
          <a:p>
            <a:pPr/>
          </a:p>
        </p:txBody>
      </p:sp>
      <p:sp>
        <p:nvSpPr>
          <p:cNvPr id="766" name="Maybe someday  |  C++26?"/>
          <p:cNvSpPr/>
          <p:nvPr>
            <p:ph type="title"/>
          </p:nvPr>
        </p:nvSpPr>
        <p:spPr>
          <a:prstGeom prst="rect">
            <a:avLst/>
          </a:prstGeom>
        </p:spPr>
        <p:txBody>
          <a:bodyPr/>
          <a:lstStyle/>
          <a:p>
            <a:pPr/>
            <a:r>
              <a:t>Maybe someday  |  C++26?</a:t>
            </a:r>
          </a:p>
        </p:txBody>
      </p:sp>
      <p:sp>
        <p:nvSpPr>
          <p:cNvPr id="767" name="void pop_back() {$…"/>
          <p:cNvSpPr/>
          <p:nvPr>
            <p:ph type="body" idx="1"/>
          </p:nvPr>
        </p:nvSpPr>
        <p:spPr>
          <a:prstGeom prst="rect">
            <a:avLst/>
          </a:prstGeom>
        </p:spPr>
        <p:txBody>
          <a:bodyPr/>
          <a:lstStyle/>
          <a:p>
            <a:pPr lvl="4"/>
            <a:r>
              <a:t>  void pop_back() {</a:t>
            </a:r>
            <a:r>
              <a:rPr>
                <a:solidFill>
                  <a:srgbClr val="000000">
                    <a:alpha val="0"/>
                  </a:srgbClr>
                </a:solidFill>
              </a:rPr>
              <a:t>$</a:t>
            </a:r>
          </a:p>
          <a:p>
            <a:pPr lvl="4"/>
          </a:p>
          <a:p>
            <a:pPr lvl="4"/>
            <a:r>
              <a:t>    assert("​pre " &amp;&amp; (size() &gt; 0));</a:t>
            </a:r>
          </a:p>
          <a:p>
            <a:pPr lvl="4"/>
            <a:r>
              <a:t>    #ifndef NDEBUG</a:t>
            </a:r>
          </a:p>
          <a:p>
            <a:pPr lvl="4"/>
            <a:r>
              <a:t>    auto old_size = size()​;</a:t>
            </a:r>
          </a:p>
          <a:p>
            <a:pPr lvl="4"/>
            <a:r>
              <a:t>    #endif</a:t>
            </a:r>
          </a:p>
          <a:p>
            <a:pPr lvl="4"/>
          </a:p>
          <a:p>
            <a:pPr lvl="4"/>
            <a:r>
              <a:t>    _first.pop_back();</a:t>
            </a:r>
            <a:br/>
            <a:r>
              <a:t>    _second.pop_back();</a:t>
            </a:r>
          </a:p>
          <a:p>
            <a:pPr lvl="4"/>
          </a:p>
          <a:p>
            <a:pPr lvl="4"/>
            <a:r>
              <a:t>    assert("​post " &amp;&amp; (size() == old_size - 1));</a:t>
            </a:r>
            <a:br/>
            <a:r>
              <a:t>  }</a:t>
            </a:r>
          </a:p>
        </p:txBody>
      </p:sp>
      <p:sp>
        <p:nvSpPr>
          <p:cNvPr id="768" name="Slide Number"/>
          <p:cNvSpPr/>
          <p:nvPr>
            <p:ph type="sldNum" sz="quarter" idx="2"/>
          </p:nvPr>
        </p:nvSpPr>
        <p:spPr>
          <a:xfrm>
            <a:off x="11863578" y="13085861"/>
            <a:ext cx="51226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
        <p:nvSpPr>
          <p:cNvPr id="771" name="Maybe someday  |  C++26?"/>
          <p:cNvSpPr/>
          <p:nvPr>
            <p:ph type="title"/>
          </p:nvPr>
        </p:nvSpPr>
        <p:spPr>
          <a:prstGeom prst="rect">
            <a:avLst/>
          </a:prstGeom>
        </p:spPr>
        <p:txBody>
          <a:bodyPr/>
          <a:lstStyle/>
          <a:p>
            <a:pPr/>
            <a:r>
              <a:t>Maybe someday  |  C++26?</a:t>
            </a:r>
          </a:p>
        </p:txBody>
      </p:sp>
      <p:sp>
        <p:nvSpPr>
          <p:cNvPr id="772" name="void pop_back()…"/>
          <p:cNvSpPr/>
          <p:nvPr>
            <p:ph type="body" idx="1"/>
          </p:nvPr>
        </p:nvSpPr>
        <p:spPr>
          <a:prstGeom prst="rect">
            <a:avLst/>
          </a:prstGeom>
        </p:spPr>
        <p:txBody>
          <a:bodyPr/>
          <a:lstStyle/>
          <a:p>
            <a:pPr lvl="4"/>
            <a:r>
              <a:t>  void pop_back()</a:t>
            </a:r>
          </a:p>
          <a:p>
            <a:pPr lvl="4"/>
            <a:r>
              <a:t>    pre { size() &gt; 0 }</a:t>
            </a:r>
          </a:p>
          <a:p>
            <a:pPr lvl="4"/>
            <a:r>
              <a:t>  {</a:t>
            </a:r>
            <a:r>
              <a:rPr>
                <a:solidFill>
                  <a:srgbClr val="000000">
                    <a:alpha val="0"/>
                  </a:srgbClr>
                </a:solidFill>
              </a:rPr>
              <a:t>$</a:t>
            </a:r>
          </a:p>
          <a:p>
            <a:pPr lvl="4"/>
            <a:r>
              <a:t>    #ifndef NDEBUG</a:t>
            </a:r>
          </a:p>
          <a:p>
            <a:pPr lvl="4"/>
            <a:r>
              <a:t>    auto old_size = size()​;</a:t>
            </a:r>
          </a:p>
          <a:p>
            <a:pPr lvl="4"/>
            <a:r>
              <a:t>    #endif</a:t>
            </a:r>
          </a:p>
          <a:p>
            <a:pPr lvl="4"/>
          </a:p>
          <a:p>
            <a:pPr lvl="4"/>
            <a:r>
              <a:t>    _first.pop_back();</a:t>
            </a:r>
            <a:br/>
            <a:r>
              <a:t>    _second.pop_back();</a:t>
            </a:r>
          </a:p>
          <a:p>
            <a:pPr lvl="4"/>
          </a:p>
          <a:p>
            <a:pPr lvl="4"/>
            <a:r>
              <a:t>    assert("​post " &amp;&amp; (size() == old_size - 1));</a:t>
            </a:r>
            <a:br/>
            <a:r>
              <a:t>  }</a:t>
            </a:r>
          </a:p>
        </p:txBody>
      </p:sp>
      <p:sp>
        <p:nvSpPr>
          <p:cNvPr id="773" name="Slide Number"/>
          <p:cNvSpPr/>
          <p:nvPr>
            <p:ph type="sldNum" sz="quarter" idx="2"/>
          </p:nvPr>
        </p:nvSpPr>
        <p:spPr>
          <a:xfrm>
            <a:off x="11851081" y="13085861"/>
            <a:ext cx="52476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med" advClick="1" p14:dur="1000">
        <p159:morph option="byWord"/>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Rectangle"/>
          <p:cNvSpPr/>
          <p:nvPr/>
        </p:nvSpPr>
        <p:spPr>
          <a:xfrm>
            <a:off x="444500" y="9262663"/>
            <a:ext cx="19050000" cy="635001"/>
          </a:xfrm>
          <a:prstGeom prst="rect">
            <a:avLst/>
          </a:prstGeom>
          <a:solidFill>
            <a:srgbClr val="00F900"/>
          </a:solidFill>
          <a:ln w="12700">
            <a:miter lim="400000"/>
          </a:ln>
        </p:spPr>
        <p:txBody>
          <a:bodyPr tIns="91439" bIns="91439" anchor="ctr"/>
          <a:lstStyle/>
          <a:p>
            <a:pPr/>
          </a:p>
        </p:txBody>
      </p:sp>
      <p:sp>
        <p:nvSpPr>
          <p:cNvPr id="778" name="Rectangle"/>
          <p:cNvSpPr/>
          <p:nvPr/>
        </p:nvSpPr>
        <p:spPr>
          <a:xfrm>
            <a:off x="317500" y="4804963"/>
            <a:ext cx="19050000" cy="1905001"/>
          </a:xfrm>
          <a:prstGeom prst="rect">
            <a:avLst/>
          </a:prstGeom>
          <a:solidFill>
            <a:srgbClr val="00F900"/>
          </a:solidFill>
          <a:ln w="12700">
            <a:miter lim="400000"/>
          </a:ln>
        </p:spPr>
        <p:txBody>
          <a:bodyPr tIns="91439" bIns="91439" anchor="ctr"/>
          <a:lstStyle/>
          <a:p>
            <a:pPr/>
          </a:p>
        </p:txBody>
      </p:sp>
      <p:sp>
        <p:nvSpPr>
          <p:cNvPr id="779" name="Maybe someday  |  C++26?"/>
          <p:cNvSpPr/>
          <p:nvPr>
            <p:ph type="title"/>
          </p:nvPr>
        </p:nvSpPr>
        <p:spPr>
          <a:prstGeom prst="rect">
            <a:avLst/>
          </a:prstGeom>
        </p:spPr>
        <p:txBody>
          <a:bodyPr/>
          <a:lstStyle/>
          <a:p>
            <a:pPr/>
            <a:r>
              <a:t>Maybe someday  |  C++26?</a:t>
            </a:r>
          </a:p>
        </p:txBody>
      </p:sp>
      <p:sp>
        <p:nvSpPr>
          <p:cNvPr id="780" name="void pop_back()…"/>
          <p:cNvSpPr/>
          <p:nvPr>
            <p:ph type="body" idx="1"/>
          </p:nvPr>
        </p:nvSpPr>
        <p:spPr>
          <a:prstGeom prst="rect">
            <a:avLst/>
          </a:prstGeom>
        </p:spPr>
        <p:txBody>
          <a:bodyPr/>
          <a:lstStyle/>
          <a:p>
            <a:pPr lvl="4"/>
            <a:r>
              <a:t>  void pop_back()</a:t>
            </a:r>
          </a:p>
          <a:p>
            <a:pPr lvl="4"/>
            <a:r>
              <a:t>    pre { size() &gt; 0 }</a:t>
            </a:r>
          </a:p>
          <a:p>
            <a:pPr lvl="4"/>
            <a:r>
              <a:t>  {</a:t>
            </a:r>
          </a:p>
          <a:p>
            <a:pPr lvl="4"/>
            <a:r>
              <a:t>    #ifndef NDEBUG</a:t>
            </a:r>
          </a:p>
          <a:p>
            <a:pPr lvl="4"/>
            <a:r>
              <a:t>    auto old_size = size()​;</a:t>
            </a:r>
          </a:p>
          <a:p>
            <a:pPr lvl="4"/>
            <a:r>
              <a:t>    #endif</a:t>
            </a:r>
          </a:p>
          <a:p>
            <a:pPr lvl="4"/>
          </a:p>
          <a:p>
            <a:pPr lvl="4"/>
            <a:r>
              <a:t>    _first.pop_back();</a:t>
            </a:r>
            <a:br/>
            <a:r>
              <a:t>    _second.pop_back();</a:t>
            </a:r>
          </a:p>
          <a:p>
            <a:pPr lvl="4"/>
          </a:p>
          <a:p>
            <a:pPr lvl="4"/>
            <a:r>
              <a:t>    assert("​post " &amp;&amp; (size() == old_size - 1));</a:t>
            </a:r>
            <a:br/>
            <a:r>
              <a:t>  }</a:t>
            </a:r>
          </a:p>
        </p:txBody>
      </p:sp>
      <p:sp>
        <p:nvSpPr>
          <p:cNvPr id="781" name="Slide Number"/>
          <p:cNvSpPr/>
          <p:nvPr>
            <p:ph type="sldNum" sz="quarter" idx="2"/>
          </p:nvPr>
        </p:nvSpPr>
        <p:spPr>
          <a:xfrm>
            <a:off x="11863578" y="13085861"/>
            <a:ext cx="51226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Rectangle"/>
          <p:cNvSpPr/>
          <p:nvPr/>
        </p:nvSpPr>
        <p:spPr>
          <a:xfrm>
            <a:off x="317500" y="4169963"/>
            <a:ext cx="19050000" cy="635001"/>
          </a:xfrm>
          <a:prstGeom prst="rect">
            <a:avLst/>
          </a:prstGeom>
          <a:solidFill>
            <a:srgbClr val="00F900"/>
          </a:solidFill>
          <a:ln w="12700">
            <a:miter lim="400000"/>
          </a:ln>
        </p:spPr>
        <p:txBody>
          <a:bodyPr tIns="91439" bIns="91439" anchor="ctr"/>
          <a:lstStyle/>
          <a:p>
            <a:pPr/>
          </a:p>
        </p:txBody>
      </p:sp>
      <p:sp>
        <p:nvSpPr>
          <p:cNvPr id="786" name="Maybe someday  |  C++26?"/>
          <p:cNvSpPr/>
          <p:nvPr>
            <p:ph type="title"/>
          </p:nvPr>
        </p:nvSpPr>
        <p:spPr>
          <a:prstGeom prst="rect">
            <a:avLst/>
          </a:prstGeom>
        </p:spPr>
        <p:txBody>
          <a:bodyPr/>
          <a:lstStyle/>
          <a:p>
            <a:pPr/>
            <a:r>
              <a:t>Maybe someday  |  C++26?</a:t>
            </a:r>
          </a:p>
        </p:txBody>
      </p:sp>
      <p:sp>
        <p:nvSpPr>
          <p:cNvPr id="787" name="void pop_back()…"/>
          <p:cNvSpPr/>
          <p:nvPr>
            <p:ph type="body" idx="1"/>
          </p:nvPr>
        </p:nvSpPr>
        <p:spPr>
          <a:prstGeom prst="rect">
            <a:avLst/>
          </a:prstGeom>
        </p:spPr>
        <p:txBody>
          <a:bodyPr/>
          <a:lstStyle/>
          <a:p>
            <a:pPr lvl="4"/>
            <a:r>
              <a:t>  void pop_back()</a:t>
            </a:r>
          </a:p>
          <a:p>
            <a:pPr lvl="4"/>
            <a:r>
              <a:t>    pre { size() &lt; 0 }</a:t>
            </a:r>
          </a:p>
          <a:p>
            <a:pPr lvl="4"/>
            <a:r>
              <a:t>    post [old_size = size()​] { size() == old_size - 1 }</a:t>
            </a:r>
          </a:p>
          <a:p>
            <a:pPr lvl="4"/>
            <a:r>
              <a:t>  {</a:t>
            </a:r>
          </a:p>
          <a:p>
            <a:pPr lvl="4"/>
            <a:r>
              <a:t>    _first.pop_back();</a:t>
            </a:r>
            <a:br/>
            <a:r>
              <a:t>    _second.pop_back();</a:t>
            </a:r>
            <a:br/>
            <a:r>
              <a:t>  }</a:t>
            </a:r>
          </a:p>
        </p:txBody>
      </p:sp>
      <p:sp>
        <p:nvSpPr>
          <p:cNvPr id="788" name="Slide Number"/>
          <p:cNvSpPr/>
          <p:nvPr>
            <p:ph type="sldNum" sz="quarter" idx="2"/>
          </p:nvPr>
        </p:nvSpPr>
        <p:spPr>
          <a:xfrm>
            <a:off x="11848033" y="13085861"/>
            <a:ext cx="52781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Maybe someday  |  C++26?"/>
          <p:cNvSpPr/>
          <p:nvPr>
            <p:ph type="title"/>
          </p:nvPr>
        </p:nvSpPr>
        <p:spPr>
          <a:prstGeom prst="rect">
            <a:avLst/>
          </a:prstGeom>
        </p:spPr>
        <p:txBody>
          <a:bodyPr/>
          <a:lstStyle/>
          <a:p>
            <a:pPr/>
            <a:r>
              <a:t>Maybe someday  |  C++26?</a:t>
            </a:r>
          </a:p>
        </p:txBody>
      </p:sp>
      <p:sp>
        <p:nvSpPr>
          <p:cNvPr id="793" name="void pop_back()…"/>
          <p:cNvSpPr/>
          <p:nvPr>
            <p:ph type="body" idx="1"/>
          </p:nvPr>
        </p:nvSpPr>
        <p:spPr>
          <a:prstGeom prst="rect">
            <a:avLst/>
          </a:prstGeom>
        </p:spPr>
        <p:txBody>
          <a:bodyPr/>
          <a:lstStyle/>
          <a:p>
            <a:pPr lvl="4"/>
            <a:r>
              <a:t>  void pop_back()</a:t>
            </a:r>
          </a:p>
          <a:p>
            <a:pPr lvl="4"/>
            <a:r>
              <a:t>    pre { size() &lt; 0 }</a:t>
            </a:r>
          </a:p>
          <a:p>
            <a:pPr lvl="4"/>
            <a:r>
              <a:t>    post [old_size = size()​] { size() == old_size - 1 }</a:t>
            </a:r>
          </a:p>
          <a:p>
            <a:pPr lvl="4"/>
          </a:p>
          <a:p>
            <a:pPr lvl="4"/>
            <a:r>
              <a:t>  {</a:t>
            </a:r>
          </a:p>
          <a:p>
            <a:pPr lvl="4"/>
            <a:r>
              <a:t>    _first.pop_back();</a:t>
            </a:r>
            <a:br/>
            <a:r>
              <a:t>    _second.pop_back();</a:t>
            </a:r>
            <a:br/>
            <a:r>
              <a:t>  }</a:t>
            </a:r>
          </a:p>
        </p:txBody>
      </p:sp>
      <p:sp>
        <p:nvSpPr>
          <p:cNvPr id="794" name="Slide Number"/>
          <p:cNvSpPr/>
          <p:nvPr>
            <p:ph type="sldNum" sz="quarter" idx="2"/>
          </p:nvPr>
        </p:nvSpPr>
        <p:spPr>
          <a:xfrm>
            <a:off x="11877598" y="13085861"/>
            <a:ext cx="49824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5" name="Rectangle"/>
          <p:cNvSpPr/>
          <p:nvPr/>
        </p:nvSpPr>
        <p:spPr>
          <a:xfrm>
            <a:off x="317500" y="4804963"/>
            <a:ext cx="19050000" cy="635001"/>
          </a:xfrm>
          <a:prstGeom prst="rect">
            <a:avLst/>
          </a:prstGeom>
          <a:solidFill>
            <a:srgbClr val="00F900"/>
          </a:solidFill>
          <a:ln w="12700">
            <a:miter lim="400000"/>
          </a:ln>
        </p:spPr>
        <p:txBody>
          <a:bodyPr tIns="91439" bIns="91439" anchor="ctr"/>
          <a:lstStyle/>
          <a:p>
            <a:pPr/>
          </a:p>
        </p:txBody>
      </p:sp>
    </p:spTree>
  </p:cSld>
  <p:clrMapOvr>
    <a:masterClrMapping/>
  </p:clrMapOvr>
  <p:transition xmlns:p14="http://schemas.microsoft.com/office/powerpoint/2010/main" spd="med" advClick="0" advTm="0"/>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Rectangle"/>
          <p:cNvSpPr/>
          <p:nvPr/>
        </p:nvSpPr>
        <p:spPr>
          <a:xfrm>
            <a:off x="317500" y="4804963"/>
            <a:ext cx="19050000" cy="635001"/>
          </a:xfrm>
          <a:prstGeom prst="rect">
            <a:avLst/>
          </a:prstGeom>
          <a:solidFill>
            <a:srgbClr val="00F900"/>
          </a:solidFill>
          <a:ln w="12700">
            <a:miter lim="400000"/>
          </a:ln>
        </p:spPr>
        <p:txBody>
          <a:bodyPr tIns="91439" bIns="91439" anchor="ctr"/>
          <a:lstStyle/>
          <a:p>
            <a:pPr/>
          </a:p>
        </p:txBody>
      </p:sp>
      <p:sp>
        <p:nvSpPr>
          <p:cNvPr id="798" name="Maybe someday  |  C++26?"/>
          <p:cNvSpPr/>
          <p:nvPr>
            <p:ph type="title"/>
          </p:nvPr>
        </p:nvSpPr>
        <p:spPr>
          <a:prstGeom prst="rect">
            <a:avLst/>
          </a:prstGeom>
        </p:spPr>
        <p:txBody>
          <a:bodyPr/>
          <a:lstStyle/>
          <a:p>
            <a:pPr/>
            <a:r>
              <a:t>Maybe someday  |  C++26?</a:t>
            </a:r>
          </a:p>
        </p:txBody>
      </p:sp>
      <p:sp>
        <p:nvSpPr>
          <p:cNvPr id="799" name="void pop_back()…"/>
          <p:cNvSpPr/>
          <p:nvPr>
            <p:ph type="body" idx="1"/>
          </p:nvPr>
        </p:nvSpPr>
        <p:spPr>
          <a:prstGeom prst="rect">
            <a:avLst/>
          </a:prstGeom>
        </p:spPr>
        <p:txBody>
          <a:bodyPr/>
          <a:lstStyle/>
          <a:p>
            <a:pPr lvl="4"/>
            <a:r>
              <a:t>  void pop_back()</a:t>
            </a:r>
          </a:p>
          <a:p>
            <a:pPr lvl="4"/>
            <a:r>
              <a:t>    pre { size() &lt; 0 }</a:t>
            </a:r>
          </a:p>
          <a:p>
            <a:pPr lvl="4"/>
            <a:r>
              <a:t>    post [old_size = size()​] { size() == old_size - 1 }</a:t>
            </a:r>
          </a:p>
          <a:p>
            <a:pPr lvl="4"/>
            <a:r>
              <a:t>    post [old = *this] { equal(begin(), end(), begin(old)) }</a:t>
            </a:r>
          </a:p>
          <a:p>
            <a:pPr lvl="4"/>
            <a:r>
              <a:t>  {</a:t>
            </a:r>
          </a:p>
          <a:p>
            <a:pPr lvl="4"/>
            <a:r>
              <a:t>    _first.pop_back();</a:t>
            </a:r>
            <a:br/>
            <a:r>
              <a:t>    _second.pop_back();</a:t>
            </a:r>
            <a:br/>
            <a:r>
              <a:t>  }</a:t>
            </a:r>
          </a:p>
        </p:txBody>
      </p:sp>
      <p:sp>
        <p:nvSpPr>
          <p:cNvPr id="800" name="Slide Number"/>
          <p:cNvSpPr/>
          <p:nvPr>
            <p:ph type="sldNum" sz="quarter" idx="2"/>
          </p:nvPr>
        </p:nvSpPr>
        <p:spPr>
          <a:xfrm>
            <a:off x="11853214" y="13085861"/>
            <a:ext cx="52263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Rectangle"/>
          <p:cNvSpPr/>
          <p:nvPr/>
        </p:nvSpPr>
        <p:spPr>
          <a:xfrm>
            <a:off x="317500" y="4804963"/>
            <a:ext cx="19050000" cy="635001"/>
          </a:xfrm>
          <a:prstGeom prst="rect">
            <a:avLst/>
          </a:prstGeom>
          <a:solidFill>
            <a:srgbClr val="00F900"/>
          </a:solidFill>
          <a:ln w="12700">
            <a:miter lim="400000"/>
          </a:ln>
        </p:spPr>
        <p:txBody>
          <a:bodyPr tIns="91439" bIns="91439" anchor="ctr"/>
          <a:lstStyle/>
          <a:p>
            <a:pPr/>
          </a:p>
        </p:txBody>
      </p:sp>
      <p:sp>
        <p:nvSpPr>
          <p:cNvPr id="805" name="Maybe someday  |  C++26?"/>
          <p:cNvSpPr/>
          <p:nvPr>
            <p:ph type="title"/>
          </p:nvPr>
        </p:nvSpPr>
        <p:spPr>
          <a:prstGeom prst="rect">
            <a:avLst/>
          </a:prstGeom>
        </p:spPr>
        <p:txBody>
          <a:bodyPr/>
          <a:lstStyle/>
          <a:p>
            <a:pPr/>
            <a:r>
              <a:t>Maybe someday  |  C++26?</a:t>
            </a:r>
          </a:p>
        </p:txBody>
      </p:sp>
      <p:sp>
        <p:nvSpPr>
          <p:cNvPr id="806" name="void pop_back()…"/>
          <p:cNvSpPr/>
          <p:nvPr>
            <p:ph type="body" idx="1"/>
          </p:nvPr>
        </p:nvSpPr>
        <p:spPr>
          <a:prstGeom prst="rect">
            <a:avLst/>
          </a:prstGeom>
        </p:spPr>
        <p:txBody>
          <a:bodyPr/>
          <a:lstStyle/>
          <a:p>
            <a:pPr lvl="4"/>
            <a:r>
              <a:t>  void pop_back()</a:t>
            </a:r>
          </a:p>
          <a:p>
            <a:pPr lvl="4"/>
            <a:r>
              <a:t>    pre { size() &lt; 0 }</a:t>
            </a:r>
          </a:p>
          <a:p>
            <a:pPr lvl="4"/>
            <a:r>
              <a:t>    post [old_size = size()​] { size() == old_size - 1 }</a:t>
            </a:r>
          </a:p>
          <a:p>
            <a:pPr lvl="4"/>
            <a:r>
              <a:t>    post [old = *this] {             equal(begin(), end(), begin(old)) }</a:t>
            </a:r>
          </a:p>
          <a:p>
            <a:pPr lvl="4"/>
            <a:r>
              <a:t>  {</a:t>
            </a:r>
          </a:p>
          <a:p>
            <a:pPr lvl="4"/>
            <a:r>
              <a:t>    _first.pop_back();</a:t>
            </a:r>
            <a:br/>
            <a:r>
              <a:t>    _second.pop_back();</a:t>
            </a:r>
            <a:br/>
            <a:r>
              <a:t>  }</a:t>
            </a:r>
          </a:p>
        </p:txBody>
      </p:sp>
      <p:sp>
        <p:nvSpPr>
          <p:cNvPr id="807" name="Slide Number"/>
          <p:cNvSpPr/>
          <p:nvPr>
            <p:ph type="sldNum" sz="quarter" idx="2"/>
          </p:nvPr>
        </p:nvSpPr>
        <p:spPr>
          <a:xfrm>
            <a:off x="11856872" y="13085861"/>
            <a:ext cx="51897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Local reasoning"/>
          <p:cNvSpPr/>
          <p:nvPr>
            <p:ph type="title"/>
          </p:nvPr>
        </p:nvSpPr>
        <p:spPr>
          <a:prstGeom prst="rect">
            <a:avLst/>
          </a:prstGeom>
        </p:spPr>
        <p:txBody>
          <a:bodyPr/>
          <a:lstStyle/>
          <a:p>
            <a:pPr/>
            <a:r>
              <a:t>Local reasoning</a:t>
            </a:r>
          </a:p>
        </p:txBody>
      </p:sp>
      <p:sp>
        <p:nvSpPr>
          <p:cNvPr id="423" name="Local reasoning is the idea that the reader can make sense of the code directly in front of them, without going on a journey discovering how the code works.…"/>
          <p:cNvSpPr/>
          <p:nvPr>
            <p:ph type="body" idx="1"/>
          </p:nvPr>
        </p:nvSpPr>
        <p:spPr>
          <a:prstGeom prst="rect">
            <a:avLst/>
          </a:prstGeom>
        </p:spPr>
        <p:txBody>
          <a:bodyPr/>
          <a:lstStyle/>
          <a:p>
            <a:pPr>
              <a:defRPr i="1">
                <a:latin typeface="+mn-lt"/>
                <a:ea typeface="+mn-ea"/>
                <a:cs typeface="+mn-cs"/>
                <a:sym typeface="Adobe Clean"/>
              </a:defRPr>
            </a:pPr>
          </a:p>
          <a:p>
            <a:pPr>
              <a:defRPr i="1">
                <a:latin typeface="+mn-lt"/>
                <a:ea typeface="+mn-ea"/>
                <a:cs typeface="+mn-cs"/>
                <a:sym typeface="Adobe Clean"/>
              </a:defRPr>
            </a:pPr>
          </a:p>
          <a:p>
            <a:pPr>
              <a:defRPr i="1">
                <a:latin typeface="+mn-lt"/>
                <a:ea typeface="+mn-ea"/>
                <a:cs typeface="+mn-cs"/>
                <a:sym typeface="Adobe Clean"/>
              </a:defRPr>
            </a:pPr>
          </a:p>
          <a:p>
            <a:pPr>
              <a:defRPr b="1" i="1">
                <a:latin typeface="+mn-lt"/>
                <a:ea typeface="+mn-ea"/>
                <a:cs typeface="+mn-cs"/>
                <a:sym typeface="Adobe Clean"/>
              </a:defRPr>
            </a:pPr>
            <a:r>
              <a:t>Local reasoning is the idea that the reader can make sense of the code directly in front of them, without going on a journey discovering how the code works.</a:t>
            </a:r>
          </a:p>
          <a:p>
            <a:pPr>
              <a:defRPr b="1" i="1">
                <a:latin typeface="+mn-lt"/>
                <a:ea typeface="+mn-ea"/>
                <a:cs typeface="+mn-cs"/>
                <a:sym typeface="Adobe Clean"/>
              </a:defRPr>
            </a:pPr>
            <a:r>
              <a:t>—Nathan Gitter</a:t>
            </a:r>
          </a:p>
          <a:p>
            <a:pPr>
              <a:defRPr b="1" i="1">
                <a:latin typeface="+mn-lt"/>
                <a:ea typeface="+mn-ea"/>
                <a:cs typeface="+mn-cs"/>
                <a:sym typeface="Adobe Clean"/>
              </a:defRPr>
            </a:pPr>
            <a:r>
              <a:rPr b="0"/>
              <a:t>(</a:t>
            </a:r>
            <a:r>
              <a:rPr b="0" u="sng">
                <a:solidFill>
                  <a:srgbClr val="5F5F5F"/>
                </a:solidFill>
                <a:uFill>
                  <a:solidFill>
                    <a:srgbClr val="5F5F5F"/>
                  </a:solidFill>
                </a:uFill>
                <a:hlinkClick r:id="rId3" invalidUrl="" action="" tgtFrame="" tooltip="" history="1" highlightClick="0" endSnd="0"/>
              </a:rPr>
              <a:t>https://medium.com/@nathangitter/local-reasoning-in-swift-6782e459d</a:t>
            </a:r>
            <a:r>
              <a:rPr b="0"/>
              <a:t>)</a:t>
            </a:r>
            <a:endParaRPr b="0"/>
          </a:p>
        </p:txBody>
      </p:sp>
      <p:sp>
        <p:nvSpPr>
          <p:cNvPr id="424" name="Slide Number"/>
          <p:cNvSpPr/>
          <p:nvPr>
            <p:ph type="sldNum" sz="quarter" idx="2"/>
          </p:nvPr>
        </p:nvSpPr>
        <p:spPr>
          <a:xfrm>
            <a:off x="12027255" y="13085861"/>
            <a:ext cx="34859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Image" descr="Image"/>
          <p:cNvPicPr>
            <a:picLocks noChangeAspect="1"/>
          </p:cNvPicPr>
          <p:nvPr/>
        </p:nvPicPr>
        <p:blipFill>
          <a:blip r:embed="rId4">
            <a:extLst/>
          </a:blip>
          <a:stretch>
            <a:fillRect/>
          </a:stretch>
        </p:blipFill>
        <p:spPr>
          <a:xfrm>
            <a:off x="19584880" y="1270000"/>
            <a:ext cx="4493339" cy="4493339"/>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9" name="Rectangle"/>
          <p:cNvSpPr/>
          <p:nvPr/>
        </p:nvSpPr>
        <p:spPr>
          <a:xfrm>
            <a:off x="317500" y="4804963"/>
            <a:ext cx="19050000" cy="635001"/>
          </a:xfrm>
          <a:prstGeom prst="rect">
            <a:avLst/>
          </a:prstGeom>
          <a:solidFill>
            <a:srgbClr val="00F900"/>
          </a:solidFill>
          <a:ln w="12700">
            <a:miter lim="400000"/>
          </a:ln>
        </p:spPr>
        <p:txBody>
          <a:bodyPr tIns="91439" bIns="91439" anchor="ctr"/>
          <a:lstStyle/>
          <a:p>
            <a:pPr/>
          </a:p>
        </p:txBody>
      </p:sp>
      <p:sp>
        <p:nvSpPr>
          <p:cNvPr id="810" name="Maybe someday  |  C++26?"/>
          <p:cNvSpPr/>
          <p:nvPr>
            <p:ph type="title"/>
          </p:nvPr>
        </p:nvSpPr>
        <p:spPr>
          <a:prstGeom prst="rect">
            <a:avLst/>
          </a:prstGeom>
        </p:spPr>
        <p:txBody>
          <a:bodyPr/>
          <a:lstStyle/>
          <a:p>
            <a:pPr/>
            <a:r>
              <a:t>Maybe someday  |  C++26?</a:t>
            </a:r>
          </a:p>
        </p:txBody>
      </p:sp>
      <p:sp>
        <p:nvSpPr>
          <p:cNvPr id="811" name="void pop_back()…"/>
          <p:cNvSpPr/>
          <p:nvPr>
            <p:ph type="body" idx="1"/>
          </p:nvPr>
        </p:nvSpPr>
        <p:spPr>
          <a:prstGeom prst="rect">
            <a:avLst/>
          </a:prstGeom>
        </p:spPr>
        <p:txBody>
          <a:bodyPr/>
          <a:lstStyle/>
          <a:p>
            <a:pPr lvl="4"/>
            <a:r>
              <a:t>  void pop_back()</a:t>
            </a:r>
          </a:p>
          <a:p>
            <a:pPr lvl="4"/>
            <a:r>
              <a:t>    pre { size() &lt; 0 }</a:t>
            </a:r>
          </a:p>
          <a:p>
            <a:pPr lvl="4"/>
            <a:r>
              <a:t>    post [old_size = size()​] { size() == old_size - 1 }</a:t>
            </a:r>
          </a:p>
          <a:p>
            <a:pPr lvl="4"/>
            <a:r>
              <a:t>    post [old = *this] { !testing || equal(begin(), end(), begin(old)) }</a:t>
            </a:r>
          </a:p>
          <a:p>
            <a:pPr lvl="4"/>
            <a:r>
              <a:t>  {</a:t>
            </a:r>
          </a:p>
          <a:p>
            <a:pPr lvl="4"/>
            <a:r>
              <a:t>    _first.pop_back();</a:t>
            </a:r>
            <a:br/>
            <a:r>
              <a:t>    _second.pop_back();</a:t>
            </a:r>
            <a:br/>
            <a:r>
              <a:t>  }</a:t>
            </a:r>
          </a:p>
        </p:txBody>
      </p:sp>
      <p:sp>
        <p:nvSpPr>
          <p:cNvPr id="812" name="Slide Number"/>
          <p:cNvSpPr/>
          <p:nvPr>
            <p:ph type="sldNum" sz="quarter" idx="2"/>
          </p:nvPr>
        </p:nvSpPr>
        <p:spPr>
          <a:xfrm>
            <a:off x="11860530" y="13085861"/>
            <a:ext cx="51531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Checking adds generic constraints"/>
          <p:cNvSpPr/>
          <p:nvPr>
            <p:ph type="title"/>
          </p:nvPr>
        </p:nvSpPr>
        <p:spPr>
          <a:prstGeom prst="rect">
            <a:avLst/>
          </a:prstGeom>
        </p:spPr>
        <p:txBody>
          <a:bodyPr/>
          <a:lstStyle/>
          <a:p>
            <a:pPr/>
            <a:r>
              <a:t>Checking adds generic constraints</a:t>
            </a:r>
          </a:p>
        </p:txBody>
      </p:sp>
      <p:sp>
        <p:nvSpPr>
          <p:cNvPr id="817" name="template &lt;class T, class U&gt; class zip_vector {…"/>
          <p:cNvSpPr/>
          <p:nvPr>
            <p:ph type="body" idx="1"/>
          </p:nvPr>
        </p:nvSpPr>
        <p:spPr>
          <a:prstGeom prst="rect">
            <a:avLst/>
          </a:prstGeom>
        </p:spPr>
        <p:txBody>
          <a:bodyPr/>
          <a:lstStyle/>
          <a:p>
            <a:pPr lvl="4"/>
            <a:r>
              <a:t>template &lt;class T, class U&gt;</a:t>
            </a:r>
            <a:br/>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a:p>
            <a:pPr lvl="4"/>
            <a:r>
              <a:t>  void pop_back()</a:t>
            </a:r>
          </a:p>
          <a:p>
            <a:pPr lvl="4"/>
            <a:r>
              <a:t>  ...</a:t>
            </a:r>
          </a:p>
        </p:txBody>
      </p:sp>
      <p:sp>
        <p:nvSpPr>
          <p:cNvPr id="818" name="Slide Number"/>
          <p:cNvSpPr/>
          <p:nvPr>
            <p:ph type="sldNum" sz="quarter" idx="2"/>
          </p:nvPr>
        </p:nvSpPr>
        <p:spPr>
          <a:xfrm>
            <a:off x="11926366" y="13085861"/>
            <a:ext cx="44948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0" advTm="0" p14:dur="1500">
        <p14:flip dir="l"/>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Checking adds generic constraints"/>
          <p:cNvSpPr/>
          <p:nvPr>
            <p:ph type="title"/>
          </p:nvPr>
        </p:nvSpPr>
        <p:spPr>
          <a:prstGeom prst="rect">
            <a:avLst/>
          </a:prstGeom>
        </p:spPr>
        <p:txBody>
          <a:bodyPr/>
          <a:lstStyle/>
          <a:p>
            <a:pPr/>
            <a:r>
              <a:t>Checking adds generic constraints</a:t>
            </a:r>
          </a:p>
        </p:txBody>
      </p:sp>
      <p:sp>
        <p:nvSpPr>
          <p:cNvPr id="821" name="template &lt;class T, class U&gt;…"/>
          <p:cNvSpPr/>
          <p:nvPr>
            <p:ph type="body" idx="1"/>
          </p:nvPr>
        </p:nvSpPr>
        <p:spPr>
          <a:prstGeom prst="rect">
            <a:avLst/>
          </a:prstGeom>
        </p:spPr>
        <p:txBody>
          <a:bodyPr/>
          <a:lstStyle/>
          <a:p>
            <a:pPr lvl="4"/>
            <a:r>
              <a:t>template &lt;class T, class U&gt;</a:t>
            </a:r>
            <a:b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p:txBody>
      </p:sp>
      <p:sp>
        <p:nvSpPr>
          <p:cNvPr id="822" name="Slide Number"/>
          <p:cNvSpPr/>
          <p:nvPr>
            <p:ph type="sldNum" sz="quarter" idx="2"/>
          </p:nvPr>
        </p:nvSpPr>
        <p:spPr>
          <a:xfrm>
            <a:off x="11878208" y="13085861"/>
            <a:ext cx="49763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3"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Rectangle"/>
          <p:cNvSpPr/>
          <p:nvPr/>
        </p:nvSpPr>
        <p:spPr>
          <a:xfrm>
            <a:off x="317500" y="3534963"/>
            <a:ext cx="19050000" cy="635001"/>
          </a:xfrm>
          <a:prstGeom prst="rect">
            <a:avLst/>
          </a:prstGeom>
          <a:solidFill>
            <a:srgbClr val="00F900"/>
          </a:solidFill>
          <a:ln w="12700">
            <a:miter lim="400000"/>
          </a:ln>
        </p:spPr>
        <p:txBody>
          <a:bodyPr tIns="91439" bIns="91439" anchor="ctr"/>
          <a:lstStyle/>
          <a:p>
            <a:pPr/>
          </a:p>
        </p:txBody>
      </p:sp>
      <p:sp>
        <p:nvSpPr>
          <p:cNvPr id="826" name="Checking adds generic constraints"/>
          <p:cNvSpPr/>
          <p:nvPr>
            <p:ph type="title"/>
          </p:nvPr>
        </p:nvSpPr>
        <p:spPr>
          <a:prstGeom prst="rect">
            <a:avLst/>
          </a:prstGeom>
        </p:spPr>
        <p:txBody>
          <a:bodyPr/>
          <a:lstStyle/>
          <a:p>
            <a:pPr/>
            <a:r>
              <a:t>Checking adds generic constraints</a:t>
            </a:r>
          </a:p>
        </p:txBody>
      </p:sp>
      <p:sp>
        <p:nvSpPr>
          <p:cNvPr id="827"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p:txBody>
      </p:sp>
      <p:sp>
        <p:nvSpPr>
          <p:cNvPr id="828" name="Slide Number"/>
          <p:cNvSpPr/>
          <p:nvPr>
            <p:ph type="sldNum" sz="quarter" idx="2"/>
          </p:nvPr>
        </p:nvSpPr>
        <p:spPr>
          <a:xfrm>
            <a:off x="11874246" y="13085861"/>
            <a:ext cx="50160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pecifying and checking invariants"/>
          <p:cNvSpPr/>
          <p:nvPr>
            <p:ph type="title"/>
          </p:nvPr>
        </p:nvSpPr>
        <p:spPr>
          <a:prstGeom prst="rect">
            <a:avLst/>
          </a:prstGeom>
        </p:spPr>
        <p:txBody>
          <a:bodyPr/>
          <a:lstStyle/>
          <a:p>
            <a:pPr/>
            <a:r>
              <a:t>Specifying and checking invariants</a:t>
            </a:r>
          </a:p>
        </p:txBody>
      </p:sp>
      <p:sp>
        <p:nvSpPr>
          <p:cNvPr id="833"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r>
              <a:t>  size_t size() const;</a:t>
            </a:r>
          </a:p>
          <a:p>
            <a:pPr lvl="4"/>
            <a:r>
              <a:t>  bool empty() const;</a:t>
            </a:r>
          </a:p>
          <a:p>
            <a:pPr lvl="4"/>
            <a:r>
              <a:t>  ...</a:t>
            </a:r>
          </a:p>
        </p:txBody>
      </p:sp>
      <p:sp>
        <p:nvSpPr>
          <p:cNvPr id="834" name="Slide Number"/>
          <p:cNvSpPr/>
          <p:nvPr>
            <p:ph type="sldNum" sz="quarter" idx="2"/>
          </p:nvPr>
        </p:nvSpPr>
        <p:spPr>
          <a:xfrm>
            <a:off x="11862358" y="13085861"/>
            <a:ext cx="51348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Rectangle"/>
          <p:cNvSpPr/>
          <p:nvPr/>
        </p:nvSpPr>
        <p:spPr>
          <a:xfrm>
            <a:off x="317500" y="8614963"/>
            <a:ext cx="19050000" cy="635001"/>
          </a:xfrm>
          <a:prstGeom prst="rect">
            <a:avLst/>
          </a:prstGeom>
          <a:solidFill>
            <a:srgbClr val="00F900"/>
          </a:solidFill>
          <a:ln w="12700">
            <a:miter lim="400000"/>
          </a:ln>
        </p:spPr>
        <p:txBody>
          <a:bodyPr tIns="91439" bIns="91439" anchor="ctr"/>
          <a:lstStyle/>
          <a:p>
            <a:pPr/>
          </a:p>
        </p:txBody>
      </p:sp>
      <p:sp>
        <p:nvSpPr>
          <p:cNvPr id="839" name="Specifying and checking invariants"/>
          <p:cNvSpPr/>
          <p:nvPr>
            <p:ph type="title"/>
          </p:nvPr>
        </p:nvSpPr>
        <p:spPr>
          <a:prstGeom prst="rect">
            <a:avLst/>
          </a:prstGeom>
        </p:spPr>
        <p:txBody>
          <a:bodyPr/>
          <a:lstStyle/>
          <a:p>
            <a:pPr/>
            <a:r>
              <a:t>Specifying and checking invariants</a:t>
            </a:r>
          </a:p>
        </p:txBody>
      </p:sp>
      <p:sp>
        <p:nvSpPr>
          <p:cNvPr id="840"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r>
              <a:t> </a:t>
            </a:r>
          </a:p>
          <a:p>
            <a:pPr lvl="4"/>
          </a:p>
          <a:p>
            <a:pPr lvl="4"/>
          </a:p>
          <a:p>
            <a:pPr lvl="4"/>
            <a:r>
              <a:t>  size_t size() const;</a:t>
            </a:r>
          </a:p>
          <a:p>
            <a:pPr lvl="4"/>
            <a:r>
              <a:t>  bool empty() const;</a:t>
            </a:r>
          </a:p>
          <a:p>
            <a:pPr lvl="4"/>
            <a:r>
              <a:t>  ...</a:t>
            </a:r>
          </a:p>
          <a:p>
            <a:pPr lvl="4"/>
            <a:r>
              <a:t>public: </a:t>
            </a:r>
            <a:r>
              <a:rPr>
                <a:solidFill>
                  <a:srgbClr val="A7A7A7"/>
                </a:solidFill>
              </a:rPr>
              <a:t>// mutations</a:t>
            </a:r>
          </a:p>
          <a:p>
            <a:pPr lvl="4"/>
            <a:r>
              <a:t>  void pop_back()</a:t>
            </a:r>
          </a:p>
        </p:txBody>
      </p:sp>
      <p:sp>
        <p:nvSpPr>
          <p:cNvPr id="841" name="Slide Number"/>
          <p:cNvSpPr/>
          <p:nvPr>
            <p:ph type="sldNum" sz="quarter" idx="2"/>
          </p:nvPr>
        </p:nvSpPr>
        <p:spPr>
          <a:xfrm>
            <a:off x="11876074" y="13085861"/>
            <a:ext cx="49977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Rectangle"/>
          <p:cNvSpPr/>
          <p:nvPr/>
        </p:nvSpPr>
        <p:spPr>
          <a:xfrm>
            <a:off x="317500" y="8614963"/>
            <a:ext cx="19050000" cy="635001"/>
          </a:xfrm>
          <a:prstGeom prst="rect">
            <a:avLst/>
          </a:prstGeom>
          <a:solidFill>
            <a:srgbClr val="00F900"/>
          </a:solidFill>
          <a:ln w="12700">
            <a:miter lim="400000"/>
          </a:ln>
        </p:spPr>
        <p:txBody>
          <a:bodyPr tIns="91439" bIns="91439" anchor="ctr"/>
          <a:lstStyle/>
          <a:p>
            <a:pPr/>
          </a:p>
        </p:txBody>
      </p:sp>
      <p:sp>
        <p:nvSpPr>
          <p:cNvPr id="844" name="Specifying and checking invariants"/>
          <p:cNvSpPr/>
          <p:nvPr>
            <p:ph type="title"/>
          </p:nvPr>
        </p:nvSpPr>
        <p:spPr>
          <a:prstGeom prst="rect">
            <a:avLst/>
          </a:prstGeom>
        </p:spPr>
        <p:txBody>
          <a:bodyPr/>
          <a:lstStyle/>
          <a:p>
            <a:pPr/>
            <a:r>
              <a:t>Specifying and checking invariants</a:t>
            </a:r>
          </a:p>
        </p:txBody>
      </p:sp>
      <p:sp>
        <p:nvSpPr>
          <p:cNvPr id="845"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p>
          <a:p>
            <a:pPr lvl="4"/>
            <a:r>
              <a:t>  invariant { size(first()) == size(second()) }</a:t>
            </a:r>
          </a:p>
          <a:p>
            <a:pPr lvl="4"/>
          </a:p>
          <a:p>
            <a:pPr lvl="4"/>
            <a:r>
              <a:t>  size_t size() const;</a:t>
            </a:r>
          </a:p>
          <a:p>
            <a:pPr lvl="4"/>
            <a:r>
              <a:t>  bool empty() const;</a:t>
            </a:r>
          </a:p>
          <a:p>
            <a:pPr lvl="4"/>
            <a:r>
              <a:t>  ...</a:t>
            </a:r>
          </a:p>
        </p:txBody>
      </p:sp>
      <p:sp>
        <p:nvSpPr>
          <p:cNvPr id="846" name="Slide Number"/>
          <p:cNvSpPr/>
          <p:nvPr>
            <p:ph type="sldNum" sz="quarter" idx="2"/>
          </p:nvPr>
        </p:nvSpPr>
        <p:spPr>
          <a:xfrm>
            <a:off x="11860225" y="13085861"/>
            <a:ext cx="51562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Checking invariants automatically"/>
          <p:cNvSpPr/>
          <p:nvPr>
            <p:ph type="title"/>
          </p:nvPr>
        </p:nvSpPr>
        <p:spPr>
          <a:prstGeom prst="rect">
            <a:avLst/>
          </a:prstGeom>
        </p:spPr>
        <p:txBody>
          <a:bodyPr/>
          <a:lstStyle/>
          <a:p>
            <a:pPr/>
            <a:r>
              <a:t>Checking invariants automatically</a:t>
            </a:r>
          </a:p>
        </p:txBody>
      </p:sp>
      <p:sp>
        <p:nvSpPr>
          <p:cNvPr id="851" name="When  returning from:…"/>
          <p:cNvSpPr/>
          <p:nvPr>
            <p:ph type="body" idx="1"/>
          </p:nvPr>
        </p:nvSpPr>
        <p:spPr>
          <a:prstGeom prst="rect">
            <a:avLst/>
          </a:prstGeom>
        </p:spPr>
        <p:txBody>
          <a:bodyPr/>
          <a:lstStyle/>
          <a:p>
            <a:pPr/>
            <a:r>
              <a:t>When  returning from:</a:t>
            </a:r>
          </a:p>
          <a:p>
            <a:pPr lvl="1"/>
            <a:r>
              <a:t>Constructors</a:t>
            </a:r>
          </a:p>
          <a:p>
            <a:pPr lvl="1"/>
            <a:r>
              <a:t>Public mutating member functions</a:t>
            </a:r>
          </a:p>
        </p:txBody>
      </p:sp>
      <p:sp>
        <p:nvSpPr>
          <p:cNvPr id="852" name="Slide Number"/>
          <p:cNvSpPr/>
          <p:nvPr>
            <p:ph type="sldNum" sz="quarter" idx="2"/>
          </p:nvPr>
        </p:nvSpPr>
        <p:spPr>
          <a:xfrm>
            <a:off x="11886438" y="13085861"/>
            <a:ext cx="48940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3" name="that directly use private mutating API"/>
          <p:cNvSpPr txBox="1"/>
          <p:nvPr/>
        </p:nvSpPr>
        <p:spPr>
          <a:xfrm>
            <a:off x="8763761" y="5128714"/>
            <a:ext cx="8636306" cy="8940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lvl="1" indent="228600">
              <a:spcBef>
                <a:spcPts val="3600"/>
              </a:spcBef>
              <a:defRPr sz="4400">
                <a:latin typeface="Adobe Clean SemiLight"/>
                <a:ea typeface="Adobe Clean SemiLight"/>
                <a:cs typeface="Adobe Clean SemiLight"/>
                <a:sym typeface="Adobe Clean SemiLight"/>
              </a:defRPr>
            </a:pPr>
            <a:r>
              <a:t>that directly use private mutating API</a:t>
            </a:r>
          </a:p>
        </p:txBody>
      </p:sp>
    </p:spTree>
  </p:cSld>
  <p:clrMapOvr>
    <a:masterClrMapping/>
  </p:clrMapOvr>
  <mc:AlternateContent xmlns:mc="http://schemas.openxmlformats.org/markup-compatibility/2006">
    <mc:Choice xmlns:p14="http://schemas.microsoft.com/office/powerpoint/2010/main" Requires="p14">
      <p:transition spd="fast" advClick="1" p14:dur="699">
        <p14:flip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51">
                                            <p:txEl>
                                              <p:pRg st="2" end="2"/>
                                            </p:txEl>
                                          </p:spTgt>
                                        </p:tgtEl>
                                        <p:attrNameLst>
                                          <p:attrName>style.visibility</p:attrName>
                                        </p:attrNameLst>
                                      </p:cBhvr>
                                      <p:to>
                                        <p:strVal val="visible"/>
                                      </p:to>
                                    </p:set>
                                    <p:animEffect filter="fade" transition="in">
                                      <p:cBhvr>
                                        <p:cTn id="7" dur="1000"/>
                                        <p:tgtEl>
                                          <p:spTgt spid="8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853"/>
                                        </p:tgtEl>
                                        <p:attrNameLst>
                                          <p:attrName>style.visibility</p:attrName>
                                        </p:attrNameLst>
                                      </p:cBhvr>
                                      <p:to>
                                        <p:strVal val="visible"/>
                                      </p:to>
                                    </p:set>
                                    <p:animEffect filter="wipe(left)" transition="in">
                                      <p:cBhvr>
                                        <p:cTn id="12" dur="10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3" grpId="2"/>
      <p:bldP build="p" bldLvl="5" animBg="1" rev="0" advAuto="0" spid="851"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Rectangle"/>
          <p:cNvSpPr/>
          <p:nvPr/>
        </p:nvSpPr>
        <p:spPr>
          <a:xfrm>
            <a:off x="317500" y="9884963"/>
            <a:ext cx="19050000" cy="635001"/>
          </a:xfrm>
          <a:prstGeom prst="rect">
            <a:avLst/>
          </a:prstGeom>
          <a:solidFill>
            <a:srgbClr val="00F900"/>
          </a:solidFill>
          <a:ln w="12700">
            <a:miter lim="400000"/>
          </a:ln>
        </p:spPr>
        <p:txBody>
          <a:bodyPr tIns="91439" bIns="91439" anchor="ctr"/>
          <a:lstStyle/>
          <a:p>
            <a:pPr/>
          </a:p>
        </p:txBody>
      </p:sp>
      <p:sp>
        <p:nvSpPr>
          <p:cNvPr id="858" name="# Invariant"/>
          <p:cNvSpPr/>
          <p:nvPr>
            <p:ph type="title"/>
          </p:nvPr>
        </p:nvSpPr>
        <p:spPr>
          <a:prstGeom prst="rect">
            <a:avLst/>
          </a:prstGeom>
        </p:spPr>
        <p:txBody>
          <a:bodyPr/>
          <a:lstStyle/>
          <a:p>
            <a:pPr/>
            <a:r>
              <a:t># Invariant</a:t>
            </a:r>
          </a:p>
        </p:txBody>
      </p:sp>
      <p:sp>
        <p:nvSpPr>
          <p:cNvPr id="859"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p>
          <a:p>
            <a:pPr lvl="4"/>
            <a:r>
              <a:t>  invariant { size(first()) == size(second()) }</a:t>
            </a:r>
          </a:p>
          <a:p>
            <a:pPr lvl="4"/>
          </a:p>
          <a:p>
            <a:pPr lvl="4"/>
            <a:r>
              <a:t>  size_t size() const;</a:t>
            </a:r>
          </a:p>
          <a:p>
            <a:pPr lvl="4"/>
            <a:r>
              <a:t>  bool empty() const;</a:t>
            </a:r>
          </a:p>
          <a:p>
            <a:pPr lvl="4"/>
            <a:r>
              <a:t>  ...</a:t>
            </a:r>
          </a:p>
        </p:txBody>
      </p:sp>
      <p:sp>
        <p:nvSpPr>
          <p:cNvPr id="860" name="Slide Number"/>
          <p:cNvSpPr/>
          <p:nvPr>
            <p:ph type="sldNum" sz="quarter" idx="2"/>
          </p:nvPr>
        </p:nvSpPr>
        <p:spPr>
          <a:xfrm>
            <a:off x="11865102" y="13085861"/>
            <a:ext cx="51074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699">
        <p14:flip dir="r"/>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Rectangle"/>
          <p:cNvSpPr/>
          <p:nvPr/>
        </p:nvSpPr>
        <p:spPr>
          <a:xfrm>
            <a:off x="317500" y="9884963"/>
            <a:ext cx="19050000" cy="635001"/>
          </a:xfrm>
          <a:prstGeom prst="rect">
            <a:avLst/>
          </a:prstGeom>
          <a:solidFill>
            <a:srgbClr val="00F900"/>
          </a:solidFill>
          <a:ln w="12700">
            <a:miter lim="400000"/>
          </a:ln>
        </p:spPr>
        <p:txBody>
          <a:bodyPr tIns="91439" bIns="91439" anchor="ctr"/>
          <a:lstStyle/>
          <a:p>
            <a:pPr/>
          </a:p>
        </p:txBody>
      </p:sp>
      <p:sp>
        <p:nvSpPr>
          <p:cNvPr id="865" name="# Invariant"/>
          <p:cNvSpPr/>
          <p:nvPr>
            <p:ph type="title"/>
          </p:nvPr>
        </p:nvSpPr>
        <p:spPr>
          <a:prstGeom prst="rect">
            <a:avLst/>
          </a:prstGeom>
        </p:spPr>
        <p:txBody>
          <a:bodyPr/>
          <a:lstStyle/>
          <a:p>
            <a:pPr/>
            <a:r>
              <a:t># Invariant</a:t>
            </a:r>
          </a:p>
        </p:txBody>
      </p:sp>
      <p:sp>
        <p:nvSpPr>
          <p:cNvPr id="866"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p>
          <a:p>
            <a:pPr lvl="4"/>
            <a:r>
              <a:t>  invariant { size(first()) == size(second()) }</a:t>
            </a:r>
          </a:p>
          <a:p>
            <a:pPr lvl="4"/>
          </a:p>
          <a:p>
            <a:pPr lvl="4"/>
            <a:r>
              <a:t>  size_t size() const { return size(first()); }</a:t>
            </a:r>
          </a:p>
          <a:p>
            <a:pPr lvl="4"/>
            <a:r>
              <a:t>  bool empty() const;</a:t>
            </a:r>
          </a:p>
          <a:p>
            <a:pPr lvl="4"/>
            <a:r>
              <a:t>  ...</a:t>
            </a:r>
          </a:p>
        </p:txBody>
      </p:sp>
      <p:sp>
        <p:nvSpPr>
          <p:cNvPr id="867" name="Slide Number"/>
          <p:cNvSpPr/>
          <p:nvPr>
            <p:ph type="sldNum" sz="quarter" idx="2"/>
          </p:nvPr>
        </p:nvSpPr>
        <p:spPr>
          <a:xfrm>
            <a:off x="11869064" y="13085861"/>
            <a:ext cx="50678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9" name="Image" descr="Image"/>
          <p:cNvPicPr>
            <a:picLocks noChangeAspect="1"/>
          </p:cNvPicPr>
          <p:nvPr/>
        </p:nvPicPr>
        <p:blipFill>
          <a:blip r:embed="rId3">
            <a:extLst/>
          </a:blip>
          <a:srcRect l="0" t="34916" r="0" b="0"/>
          <a:stretch>
            <a:fillRect/>
          </a:stretch>
        </p:blipFill>
        <p:spPr>
          <a:xfrm>
            <a:off x="108" y="2247082"/>
            <a:ext cx="24383784" cy="10579846"/>
          </a:xfrm>
          <a:prstGeom prst="rect">
            <a:avLst/>
          </a:prstGeom>
          <a:ln w="12700">
            <a:miter lim="400000"/>
          </a:ln>
        </p:spPr>
      </p:pic>
      <p:sp>
        <p:nvSpPr>
          <p:cNvPr id="430" name="Local reasoning  |  The tower of abstraction"/>
          <p:cNvSpPr/>
          <p:nvPr>
            <p:ph type="title"/>
          </p:nvPr>
        </p:nvSpPr>
        <p:spPr>
          <a:prstGeom prst="rect">
            <a:avLst/>
          </a:prstGeom>
        </p:spPr>
        <p:txBody>
          <a:bodyPr/>
          <a:lstStyle/>
          <a:p>
            <a:pPr/>
            <a:r>
              <a:t>Local reasoning  |  The tower of abstraction</a:t>
            </a:r>
          </a:p>
        </p:txBody>
      </p:sp>
      <p:sp>
        <p:nvSpPr>
          <p:cNvPr id="431" name="Slide Number"/>
          <p:cNvSpPr/>
          <p:nvPr>
            <p:ph type="sldNum" sz="quarter" idx="2"/>
          </p:nvPr>
        </p:nvSpPr>
        <p:spPr>
          <a:xfrm>
            <a:off x="12013234" y="13085861"/>
            <a:ext cx="36261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Rectangle"/>
          <p:cNvSpPr/>
          <p:nvPr/>
        </p:nvSpPr>
        <p:spPr>
          <a:xfrm>
            <a:off x="317500" y="9884963"/>
            <a:ext cx="19050000" cy="635001"/>
          </a:xfrm>
          <a:prstGeom prst="rect">
            <a:avLst/>
          </a:prstGeom>
          <a:solidFill>
            <a:srgbClr val="00F900"/>
          </a:solidFill>
          <a:ln w="12700">
            <a:miter lim="400000"/>
          </a:ln>
        </p:spPr>
        <p:txBody>
          <a:bodyPr tIns="91439" bIns="91439" anchor="ctr"/>
          <a:lstStyle/>
          <a:p>
            <a:pPr/>
          </a:p>
        </p:txBody>
      </p:sp>
      <p:sp>
        <p:nvSpPr>
          <p:cNvPr id="872" name="# Invariant"/>
          <p:cNvSpPr/>
          <p:nvPr>
            <p:ph type="title"/>
          </p:nvPr>
        </p:nvSpPr>
        <p:spPr>
          <a:prstGeom prst="rect">
            <a:avLst/>
          </a:prstGeom>
        </p:spPr>
        <p:txBody>
          <a:bodyPr/>
          <a:lstStyle/>
          <a:p>
            <a:pPr/>
            <a:r>
              <a:t># Invariant</a:t>
            </a:r>
          </a:p>
        </p:txBody>
      </p:sp>
      <p:sp>
        <p:nvSpPr>
          <p:cNvPr id="873" name="template &lt;class T, class U&gt;…"/>
          <p:cNvSpPr/>
          <p:nvPr>
            <p:ph type="body" idx="1"/>
          </p:nvPr>
        </p:nvSpPr>
        <p:spPr>
          <a:prstGeom prst="rect">
            <a:avLst/>
          </a:prstGeom>
        </p:spPr>
        <p:txBody>
          <a:bodyPr/>
          <a:lstStyle/>
          <a:p>
            <a:pPr lvl="4"/>
            <a:r>
              <a:t>template &lt;class T, class U&gt;</a:t>
            </a:r>
          </a:p>
          <a:p>
            <a:pPr lvl="4"/>
            <a:r>
              <a:t>    requires copyable&lt;T&gt; &amp;&amp; assignable&lt;T&gt; &amp;&amp; copyable&lt;U&gt; &amp;&amp; assignable&lt;U&gt;</a:t>
            </a:r>
          </a:p>
          <a:p>
            <a:pPr lvl="4"/>
            <a:r>
              <a:t>class zip_vector {</a:t>
            </a:r>
          </a:p>
          <a:p>
            <a:pPr lvl="4"/>
            <a:r>
              <a:t>  vector&lt;T&gt; _first;</a:t>
            </a:r>
            <a:br/>
            <a:r>
              <a:t>  vector&lt;U&gt; _second;</a:t>
            </a:r>
          </a:p>
          <a:p>
            <a:pPr lvl="4"/>
            <a:r>
              <a:t>public:</a:t>
            </a:r>
          </a:p>
          <a:p>
            <a:pPr lvl="4"/>
            <a:r>
              <a:t>  cons​t​ vector&lt;T&gt;&amp; first() const { return _first; }</a:t>
            </a:r>
            <a:br/>
            <a:r>
              <a:t>  const vector&lt;U&gt;&amp; second() const { return _second; }</a:t>
            </a:r>
          </a:p>
          <a:p>
            <a:pPr lvl="4"/>
          </a:p>
          <a:p>
            <a:pPr lvl="4"/>
            <a:r>
              <a:t>  invariant { size(first()) == size(second()) }</a:t>
            </a:r>
          </a:p>
          <a:p>
            <a:pPr lvl="4"/>
          </a:p>
          <a:p>
            <a:pPr lvl="4"/>
            <a:r>
              <a:t>  size_t size() const { return min(size(first()), size(second())); }</a:t>
            </a:r>
          </a:p>
          <a:p>
            <a:pPr lvl="4"/>
            <a:r>
              <a:t>  bool empty() const;</a:t>
            </a:r>
          </a:p>
          <a:p>
            <a:pPr lvl="4"/>
            <a:r>
              <a:t>  ...</a:t>
            </a:r>
          </a:p>
        </p:txBody>
      </p:sp>
      <p:sp>
        <p:nvSpPr>
          <p:cNvPr id="874" name="Slide Number"/>
          <p:cNvSpPr/>
          <p:nvPr>
            <p:ph type="sldNum" sz="quarter" idx="2"/>
          </p:nvPr>
        </p:nvSpPr>
        <p:spPr>
          <a:xfrm>
            <a:off x="11846509" y="13085861"/>
            <a:ext cx="529337"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trong contracts simplify code"/>
          <p:cNvSpPr/>
          <p:nvPr>
            <p:ph type="title"/>
          </p:nvPr>
        </p:nvSpPr>
        <p:spPr>
          <a:prstGeom prst="rect">
            <a:avLst/>
          </a:prstGeom>
        </p:spPr>
        <p:txBody>
          <a:bodyPr/>
          <a:lstStyle/>
          <a:p>
            <a:pPr/>
            <a:r>
              <a:t>Strong contracts simplify code</a:t>
            </a:r>
          </a:p>
        </p:txBody>
      </p:sp>
      <p:sp>
        <p:nvSpPr>
          <p:cNvPr id="879"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What's in a “strong contract?”  |  Tradeoffs"/>
          <p:cNvSpPr txBox="1"/>
          <p:nvPr>
            <p:ph type="title"/>
          </p:nvPr>
        </p:nvSpPr>
        <p:spPr>
          <a:prstGeom prst="rect">
            <a:avLst/>
          </a:prstGeom>
        </p:spPr>
        <p:txBody>
          <a:bodyPr/>
          <a:lstStyle/>
          <a:p>
            <a:pPr/>
            <a:r>
              <a:t>What's in a “strong contract?”  |  Tradeoffs</a:t>
            </a:r>
          </a:p>
        </p:txBody>
      </p:sp>
      <p:sp>
        <p:nvSpPr>
          <p:cNvPr id="884" name="Slide Number"/>
          <p:cNvSpPr txBox="1"/>
          <p:nvPr>
            <p:ph type="sldNum" sz="quarter" idx="2"/>
          </p:nvPr>
        </p:nvSpPr>
        <p:spPr>
          <a:xfrm>
            <a:off x="11863882" y="13085861"/>
            <a:ext cx="51196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885" name="Table 1"/>
          <p:cNvGraphicFramePr/>
          <p:nvPr/>
        </p:nvGraphicFramePr>
        <p:xfrm>
          <a:off x="673100" y="3265362"/>
          <a:ext cx="23037303" cy="8485538"/>
        </p:xfrm>
        <a:graphic xmlns:a="http://schemas.openxmlformats.org/drawingml/2006/main">
          <a:graphicData uri="http://schemas.openxmlformats.org/drawingml/2006/table">
            <a:tbl>
              <a:tblPr firstCol="1" firstRow="1" lastCol="0" lastRow="0" bandCol="0" bandRow="1" rtl="0">
                <a:tableStyleId>{C7B018BB-80A7-4F77-B60F-C8B233D01FF8}</a:tableStyleId>
              </a:tblPr>
              <a:tblGrid>
                <a:gridCol w="6438430"/>
                <a:gridCol w="8911304"/>
                <a:gridCol w="7674867"/>
              </a:tblGrid>
              <a:tr h="1679839">
                <a:tc>
                  <a:txBody>
                    <a:bodyPr/>
                    <a:lstStyle/>
                    <a:p>
                      <a:pPr marR="393700" algn="r" defTabSz="914400">
                        <a:tabLst>
                          <a:tab pos="1663700" algn="l"/>
                        </a:tabLst>
                        <a:defRPr b="0" sz="3200">
                          <a:latin typeface="Helvetica Neue Medium"/>
                          <a:ea typeface="Helvetica Neue Medium"/>
                          <a:cs typeface="Helvetica Neue Medium"/>
                          <a:sym typeface="Helvetica Neue Medium"/>
                        </a:defRPr>
                      </a:pPr>
                    </a:p>
                  </a:txBody>
                  <a:tcPr marL="38100" marR="38100" marT="38100" marB="38100" anchor="ctr" anchorCtr="0" horzOverflow="overflow">
                    <a:lnL w="12700">
                      <a:solidFill>
                        <a:srgbClr val="606060"/>
                      </a:solidFill>
                      <a:miter lim="400000"/>
                    </a:lnL>
                    <a:lnR w="12700">
                      <a:solidFill>
                        <a:srgbClr val="929292"/>
                      </a:solidFill>
                      <a:miter lim="400000"/>
                    </a:lnR>
                    <a:lnT w="12700">
                      <a:solidFill>
                        <a:srgbClr val="606060"/>
                      </a:solidFill>
                      <a:miter lim="400000"/>
                    </a:lnT>
                    <a:lnB w="12700">
                      <a:solidFill>
                        <a:srgbClr val="606060"/>
                      </a:solidFill>
                      <a:miter lim="400000"/>
                    </a:lnB>
                    <a:solidFill>
                      <a:srgbClr val="017101"/>
                    </a:solidFill>
                  </a:tcPr>
                </a:tc>
                <a:tc>
                  <a:txBody>
                    <a:bodyPr/>
                    <a:lstStyle/>
                    <a:p>
                      <a:pPr>
                        <a:lnSpc>
                          <a:spcPct val="75000"/>
                        </a:lnSpc>
                        <a:spcBef>
                          <a:spcPts val="3600"/>
                        </a:spcBef>
                        <a:defRPr b="0" sz="1800">
                          <a:solidFill>
                            <a:srgbClr val="000000"/>
                          </a:solidFill>
                        </a:defRPr>
                      </a:pPr>
                      <a:r>
                        <a:rPr sz="7200">
                          <a:solidFill>
                            <a:srgbClr val="FFFFFF"/>
                          </a:solidFill>
                          <a:latin typeface="Adobe Clean ExtraBold"/>
                          <a:ea typeface="Adobe Clean ExtraBold"/>
                          <a:cs typeface="Adobe Clean ExtraBold"/>
                          <a:sym typeface="Adobe Clean ExtraBold"/>
                        </a:rPr>
                        <a:t>weak</a:t>
                      </a:r>
                    </a:p>
                  </a:txBody>
                  <a:tcPr marL="50800" marR="50800" marT="50800" marB="50800" anchor="ctr" anchorCtr="0" horzOverflow="overflow">
                    <a:lnL w="12700">
                      <a:solidFill>
                        <a:srgbClr val="929292"/>
                      </a:solidFill>
                      <a:miter lim="400000"/>
                    </a:lnL>
                    <a:lnR w="12700">
                      <a:solidFill>
                        <a:srgbClr val="929292"/>
                      </a:solidFill>
                      <a:miter lim="400000"/>
                    </a:lnR>
                    <a:lnT w="12700">
                      <a:solidFill>
                        <a:srgbClr val="606060"/>
                      </a:solidFill>
                      <a:miter lim="400000"/>
                    </a:lnT>
                    <a:lnB w="12700">
                      <a:solidFill>
                        <a:srgbClr val="606060"/>
                      </a:solidFill>
                      <a:miter lim="400000"/>
                    </a:lnB>
                    <a:solidFill>
                      <a:srgbClr val="017101"/>
                    </a:solidFill>
                  </a:tcPr>
                </a:tc>
                <a:tc>
                  <a:txBody>
                    <a:bodyPr/>
                    <a:lstStyle/>
                    <a:p>
                      <a:pPr>
                        <a:lnSpc>
                          <a:spcPct val="75000"/>
                        </a:lnSpc>
                        <a:spcBef>
                          <a:spcPts val="3600"/>
                        </a:spcBef>
                        <a:defRPr b="0" sz="1800">
                          <a:solidFill>
                            <a:srgbClr val="000000"/>
                          </a:solidFill>
                        </a:defRPr>
                      </a:pPr>
                      <a:r>
                        <a:rPr sz="7200">
                          <a:solidFill>
                            <a:srgbClr val="FFFFFF"/>
                          </a:solidFill>
                          <a:latin typeface="Adobe Clean ExtraBold"/>
                          <a:ea typeface="Adobe Clean ExtraBold"/>
                          <a:cs typeface="Adobe Clean ExtraBold"/>
                          <a:sym typeface="Adobe Clean ExtraBold"/>
                        </a:rPr>
                        <a:t>strong</a:t>
                      </a:r>
                    </a:p>
                  </a:txBody>
                  <a:tcPr marL="50800" marR="50800" marT="50800" marB="50800" anchor="ctr" anchorCtr="0" horzOverflow="overflow">
                    <a:lnL w="12700">
                      <a:solidFill>
                        <a:srgbClr val="929292"/>
                      </a:solidFill>
                      <a:miter lim="400000"/>
                    </a:lnL>
                    <a:lnR w="12700">
                      <a:solidFill>
                        <a:srgbClr val="606060"/>
                      </a:solidFill>
                      <a:miter lim="400000"/>
                    </a:lnR>
                    <a:lnT w="12700">
                      <a:solidFill>
                        <a:srgbClr val="606060"/>
                      </a:solidFill>
                      <a:miter lim="400000"/>
                    </a:lnT>
                    <a:lnB w="12700">
                      <a:solidFill>
                        <a:srgbClr val="606060"/>
                      </a:solidFill>
                      <a:miter lim="400000"/>
                    </a:lnB>
                    <a:solidFill>
                      <a:srgbClr val="017101"/>
                    </a:solidFill>
                  </a:tcPr>
                </a:tc>
              </a:tr>
              <a:tr h="3060020">
                <a:tc>
                  <a:txBody>
                    <a:bodyPr/>
                    <a:lstStyle/>
                    <a:p>
                      <a:pPr marR="393700" algn="r">
                        <a:lnSpc>
                          <a:spcPct val="75000"/>
                        </a:lnSpc>
                        <a:spcBef>
                          <a:spcPts val="3600"/>
                        </a:spcBef>
                        <a:defRPr b="0" sz="1800">
                          <a:solidFill>
                            <a:srgbClr val="000000"/>
                          </a:solidFill>
                        </a:defRPr>
                      </a:pPr>
                      <a:r>
                        <a:rPr sz="7200">
                          <a:solidFill>
                            <a:srgbClr val="FFFFFF"/>
                          </a:solidFill>
                          <a:latin typeface="Adobe Clean ExtraBold"/>
                          <a:ea typeface="Adobe Clean ExtraBold"/>
                          <a:cs typeface="Adobe Clean ExtraBold"/>
                          <a:sym typeface="Adobe Clean ExtraBold"/>
                        </a:rPr>
                        <a:t>class invariant</a:t>
                      </a:r>
                    </a:p>
                  </a:txBody>
                  <a:tcPr marL="38100" marR="38100" marT="38100" marB="38100" anchor="ctr" anchorCtr="0"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solidFill>
                      <a:srgbClr val="1DB100"/>
                    </a:solidFill>
                  </a:tcPr>
                </a:tc>
                <a:tc>
                  <a:txBody>
                    <a:bodyPr/>
                    <a:lstStyle/>
                    <a:p>
                      <a:pPr lvl="1" indent="228600" defTabSz="2176582">
                        <a:defRPr sz="4400">
                          <a:latin typeface="Adobe Clean SemiLight"/>
                          <a:ea typeface="Adobe Clean SemiLight"/>
                          <a:cs typeface="Adobe Clean SemiLight"/>
                          <a:sym typeface="Adobe Clean SemiLight"/>
                        </a:defRPr>
                      </a:pPr>
                      <a:r>
                        <a:t>high representational flexibility</a:t>
                      </a:r>
                    </a:p>
                    <a:p>
                      <a:pPr lvl="1" indent="228600" defTabSz="2176582">
                        <a:defRPr sz="4400">
                          <a:latin typeface="Adobe Clean SemiLight"/>
                          <a:ea typeface="Adobe Clean SemiLight"/>
                          <a:cs typeface="Adobe Clean SemiLight"/>
                          <a:sym typeface="Adobe Clean SemiLight"/>
                        </a:defRPr>
                      </a:pPr>
                      <a:r>
                        <a:t>harder to reason about</a:t>
                      </a:r>
                    </a:p>
                    <a:p>
                      <a:pPr lvl="1" indent="228600" defTabSz="2176582">
                        <a:defRPr sz="4400">
                          <a:latin typeface="Adobe Clean SemiLight"/>
                          <a:ea typeface="Adobe Clean SemiLight"/>
                          <a:cs typeface="Adobe Clean SemiLight"/>
                          <a:sym typeface="Adobe Clean SemiLight"/>
                        </a:defRPr>
                      </a:pPr>
                      <a:r>
                        <a:t>e.g. </a:t>
                      </a:r>
                      <a:r>
                        <a:rPr sz="4000">
                          <a:latin typeface="Helvetica"/>
                          <a:ea typeface="Helvetica"/>
                          <a:cs typeface="Helvetica"/>
                          <a:sym typeface="Helvetica"/>
                        </a:rPr>
                        <a:t>xml_document</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lvl="1" indent="228600" defTabSz="2176582">
                        <a:defRPr sz="4400">
                          <a:latin typeface="Adobe Clean SemiLight"/>
                          <a:ea typeface="Adobe Clean SemiLight"/>
                          <a:cs typeface="Adobe Clean SemiLight"/>
                          <a:sym typeface="Adobe Clean SemiLight"/>
                        </a:defRPr>
                      </a:pPr>
                      <a:r>
                        <a:t>low representational flexibility</a:t>
                      </a:r>
                    </a:p>
                    <a:p>
                      <a:pPr lvl="1" indent="228600" defTabSz="2176582">
                        <a:defRPr sz="4400">
                          <a:latin typeface="Adobe Clean SemiLight"/>
                          <a:ea typeface="Adobe Clean SemiLight"/>
                          <a:cs typeface="Adobe Clean SemiLight"/>
                          <a:sym typeface="Adobe Clean SemiLight"/>
                        </a:defRPr>
                      </a:pPr>
                      <a:r>
                        <a:t>easier to reason about</a:t>
                      </a:r>
                    </a:p>
                    <a:p>
                      <a:pPr lvl="1" indent="228600" defTabSz="2176582">
                        <a:defRPr sz="4400">
                          <a:latin typeface="Adobe Clean SemiLight"/>
                          <a:ea typeface="Adobe Clean SemiLight"/>
                          <a:cs typeface="Adobe Clean SemiLight"/>
                          <a:sym typeface="Adobe Clean SemiLight"/>
                        </a:defRPr>
                      </a:pPr>
                      <a:r>
                        <a:t>e.g. </a:t>
                      </a:r>
                      <a:r>
                        <a:rPr sz="4000">
                          <a:latin typeface="Helvetica"/>
                          <a:ea typeface="Helvetica"/>
                          <a:cs typeface="Helvetica"/>
                          <a:sym typeface="Helvetica"/>
                        </a:rPr>
                        <a:t>bool</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2053137">
                <a:tc>
                  <a:txBody>
                    <a:bodyPr/>
                    <a:lstStyle/>
                    <a:p>
                      <a:pPr marR="393700" algn="r">
                        <a:lnSpc>
                          <a:spcPct val="75000"/>
                        </a:lnSpc>
                        <a:spcBef>
                          <a:spcPts val="3600"/>
                        </a:spcBef>
                        <a:defRPr b="0" sz="1800">
                          <a:solidFill>
                            <a:srgbClr val="000000"/>
                          </a:solidFill>
                        </a:defRPr>
                      </a:pPr>
                      <a:r>
                        <a:rPr sz="7200">
                          <a:solidFill>
                            <a:srgbClr val="FFFFFF"/>
                          </a:solidFill>
                          <a:latin typeface="Adobe Clean ExtraBold"/>
                          <a:ea typeface="Adobe Clean ExtraBold"/>
                          <a:cs typeface="Adobe Clean ExtraBold"/>
                          <a:sym typeface="Adobe Clean ExtraBold"/>
                        </a:rPr>
                        <a:t>precondition</a:t>
                      </a:r>
                    </a:p>
                  </a:txBody>
                  <a:tcPr marL="38100" marR="38100" marT="38100" marB="38100" anchor="ctr" anchorCtr="0"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solidFill>
                      <a:srgbClr val="1DB100"/>
                    </a:solidFill>
                  </a:tcPr>
                </a:tc>
                <a:tc>
                  <a:txBody>
                    <a:bodyPr/>
                    <a:lstStyle/>
                    <a:p>
                      <a:pPr lvl="1" indent="228600" defTabSz="2176582">
                        <a:defRPr sz="4400">
                          <a:latin typeface="Adobe Clean SemiLight"/>
                          <a:ea typeface="Adobe Clean SemiLight"/>
                          <a:cs typeface="Adobe Clean SemiLight"/>
                          <a:sym typeface="Adobe Clean SemiLight"/>
                        </a:defRPr>
                      </a:pPr>
                      <a:r>
                        <a:t>lax rules for clients</a:t>
                      </a:r>
                    </a:p>
                    <a:p>
                      <a:pPr lvl="1" indent="228600" defTabSz="2176582">
                        <a:defRPr sz="4400">
                          <a:latin typeface="Adobe Clean SemiLight"/>
                          <a:ea typeface="Adobe Clean SemiLight"/>
                          <a:cs typeface="Adobe Clean SemiLight"/>
                          <a:sym typeface="Adobe Clean SemiLight"/>
                        </a:defRPr>
                      </a:pPr>
                      <a:r>
                        <a:t>more uses are legal</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1E0DA"/>
                    </a:solidFill>
                  </a:tcPr>
                </a:tc>
                <a:tc>
                  <a:txBody>
                    <a:bodyPr/>
                    <a:lstStyle/>
                    <a:p>
                      <a:pPr lvl="1" indent="228600" defTabSz="2176582">
                        <a:defRPr sz="4400">
                          <a:latin typeface="Adobe Clean SemiLight"/>
                          <a:ea typeface="Adobe Clean SemiLight"/>
                          <a:cs typeface="Adobe Clean SemiLight"/>
                          <a:sym typeface="Adobe Clean SemiLight"/>
                        </a:defRPr>
                      </a:pPr>
                      <a:r>
                        <a:t>strict rules for clients</a:t>
                      </a:r>
                    </a:p>
                    <a:p>
                      <a:pPr lvl="1" indent="228600" defTabSz="2176582">
                        <a:defRPr sz="4400">
                          <a:latin typeface="Adobe Clean SemiLight"/>
                          <a:ea typeface="Adobe Clean SemiLight"/>
                          <a:cs typeface="Adobe Clean SemiLight"/>
                          <a:sym typeface="Adobe Clean SemiLight"/>
                        </a:defRPr>
                      </a:pPr>
                      <a:r>
                        <a:t>more uses are bugs </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1E0DA"/>
                    </a:solidFill>
                  </a:tcPr>
                </a:tc>
              </a:tr>
              <a:tr h="1679839">
                <a:tc>
                  <a:txBody>
                    <a:bodyPr/>
                    <a:lstStyle/>
                    <a:p>
                      <a:pPr marR="393700" algn="r">
                        <a:lnSpc>
                          <a:spcPct val="75000"/>
                        </a:lnSpc>
                        <a:spcBef>
                          <a:spcPts val="3600"/>
                        </a:spcBef>
                        <a:defRPr b="0" sz="1800">
                          <a:solidFill>
                            <a:srgbClr val="000000"/>
                          </a:solidFill>
                        </a:defRPr>
                      </a:pPr>
                      <a:r>
                        <a:rPr sz="7200">
                          <a:solidFill>
                            <a:srgbClr val="FFFFFF"/>
                          </a:solidFill>
                          <a:latin typeface="Adobe Clean ExtraBold"/>
                          <a:ea typeface="Adobe Clean ExtraBold"/>
                          <a:cs typeface="Adobe Clean ExtraBold"/>
                          <a:sym typeface="Adobe Clean ExtraBold"/>
                        </a:rPr>
                        <a:t>postcondition</a:t>
                      </a:r>
                    </a:p>
                  </a:txBody>
                  <a:tcPr marL="38100" marR="38100" marT="38100" marB="38100" anchor="ctr" anchorCtr="0"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solidFill>
                      <a:srgbClr val="1DB100"/>
                    </a:solidFill>
                  </a:tcPr>
                </a:tc>
                <a:tc>
                  <a:txBody>
                    <a:bodyPr/>
                    <a:lstStyle/>
                    <a:p>
                      <a:pPr lvl="1" indent="228600" defTabSz="2176582">
                        <a:defRPr sz="4400">
                          <a:latin typeface="Adobe Clean SemiLight"/>
                          <a:ea typeface="Adobe Clean SemiLight"/>
                          <a:cs typeface="Adobe Clean SemiLight"/>
                          <a:sym typeface="Adobe Clean SemiLight"/>
                        </a:defRPr>
                      </a:pPr>
                      <a:r>
                        <a:t>fewer guarantees to clients</a:t>
                      </a:r>
                    </a:p>
                    <a:p>
                      <a:pPr lvl="1" indent="228600" defTabSz="2176582">
                        <a:defRPr sz="4400">
                          <a:latin typeface="Adobe Clean SemiLight"/>
                          <a:ea typeface="Adobe Clean SemiLight"/>
                          <a:cs typeface="Adobe Clean SemiLight"/>
                          <a:sym typeface="Adobe Clean SemiLight"/>
                        </a:defRPr>
                      </a:pPr>
                      <a:r>
                        <a:t>more implementer flexibility</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lvl="1" indent="228600" defTabSz="2176582">
                        <a:defRPr sz="4400">
                          <a:latin typeface="Adobe Clean SemiLight"/>
                          <a:ea typeface="Adobe Clean SemiLight"/>
                          <a:cs typeface="Adobe Clean SemiLight"/>
                          <a:sym typeface="Adobe Clean SemiLight"/>
                        </a:defRPr>
                      </a:pPr>
                      <a:r>
                        <a:t>more guarantees to clients</a:t>
                      </a:r>
                    </a:p>
                    <a:p>
                      <a:pPr lvl="1" indent="228600" defTabSz="2176582">
                        <a:defRPr sz="4400">
                          <a:latin typeface="Adobe Clean SemiLight"/>
                          <a:ea typeface="Adobe Clean SemiLight"/>
                          <a:cs typeface="Adobe Clean SemiLight"/>
                          <a:sym typeface="Adobe Clean SemiLight"/>
                        </a:defRPr>
                      </a:pPr>
                      <a:r>
                        <a:t>less implementer flexibility</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sp>
        <p:nvSpPr>
          <p:cNvPr id="886" name="Shape"/>
          <p:cNvSpPr/>
          <p:nvPr/>
        </p:nvSpPr>
        <p:spPr>
          <a:xfrm rot="903582">
            <a:off x="7653897" y="8126890"/>
            <a:ext cx="15739993" cy="3668326"/>
          </a:xfrm>
          <a:custGeom>
            <a:avLst/>
            <a:gdLst/>
            <a:ahLst/>
            <a:cxnLst>
              <a:cxn ang="0">
                <a:pos x="wd2" y="hd2"/>
              </a:cxn>
              <a:cxn ang="5400000">
                <a:pos x="wd2" y="hd2"/>
              </a:cxn>
              <a:cxn ang="10800000">
                <a:pos x="wd2" y="hd2"/>
              </a:cxn>
              <a:cxn ang="16200000">
                <a:pos x="wd2" y="hd2"/>
              </a:cxn>
            </a:cxnLst>
            <a:rect l="0" t="0" r="r" b="b"/>
            <a:pathLst>
              <a:path w="21497" h="15629" fill="norm" stroke="1" extrusionOk="0">
                <a:moveTo>
                  <a:pt x="15921" y="4783"/>
                </a:moveTo>
                <a:cubicBezTo>
                  <a:pt x="18465" y="982"/>
                  <a:pt x="21548" y="-3208"/>
                  <a:pt x="21497" y="3697"/>
                </a:cubicBezTo>
                <a:cubicBezTo>
                  <a:pt x="21483" y="5495"/>
                  <a:pt x="21018" y="6807"/>
                  <a:pt x="20539" y="7842"/>
                </a:cubicBezTo>
                <a:cubicBezTo>
                  <a:pt x="18226" y="12839"/>
                  <a:pt x="15541" y="14425"/>
                  <a:pt x="12785" y="13188"/>
                </a:cubicBezTo>
                <a:cubicBezTo>
                  <a:pt x="10376" y="12107"/>
                  <a:pt x="7956" y="8849"/>
                  <a:pt x="5716" y="11801"/>
                </a:cubicBezTo>
                <a:cubicBezTo>
                  <a:pt x="3052" y="15311"/>
                  <a:pt x="101" y="18392"/>
                  <a:pt x="2" y="11559"/>
                </a:cubicBezTo>
                <a:cubicBezTo>
                  <a:pt x="-52" y="7814"/>
                  <a:pt x="1085" y="6538"/>
                  <a:pt x="2372" y="5907"/>
                </a:cubicBezTo>
                <a:cubicBezTo>
                  <a:pt x="4619" y="4805"/>
                  <a:pt x="7495" y="1046"/>
                  <a:pt x="10356" y="3422"/>
                </a:cubicBezTo>
                <a:cubicBezTo>
                  <a:pt x="12228" y="4976"/>
                  <a:pt x="14159" y="7414"/>
                  <a:pt x="15921" y="4783"/>
                </a:cubicBezTo>
                <a:close/>
              </a:path>
            </a:pathLst>
          </a:custGeom>
          <a:ln w="88900">
            <a:solidFill>
              <a:srgbClr val="FF2600"/>
            </a:solidFill>
            <a:miter/>
          </a:ln>
        </p:spPr>
        <p:txBody>
          <a:bodyPr tIns="91439" bIns="91439" anchor="ctr"/>
          <a:lstStyle/>
          <a:p>
            <a:pP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5"/>
                                        </p:tgtEl>
                                        <p:attrNameLst>
                                          <p:attrName>style.visibility</p:attrName>
                                        </p:attrNameLst>
                                      </p:cBhvr>
                                      <p:to>
                                        <p:strVal val="visible"/>
                                      </p:to>
                                    </p:set>
                                    <p:animEffect filter="fade" transition="in">
                                      <p:cBhvr>
                                        <p:cTn id="7" dur="500"/>
                                        <p:tgtEl>
                                          <p:spTgt spid="8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86"/>
                                        </p:tgtEl>
                                        <p:attrNameLst>
                                          <p:attrName>style.visibility</p:attrName>
                                        </p:attrNameLst>
                                      </p:cBhvr>
                                      <p:to>
                                        <p:strVal val="visible"/>
                                      </p:to>
                                    </p:set>
                                    <p:animEffect filter="dissolve" transition="in">
                                      <p:cBhvr>
                                        <p:cTn id="12" dur="2000"/>
                                        <p:tgtEl>
                                          <p:spTgt spid="8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5" grpId="1"/>
      <p:bldP build="whole" bldLvl="1" animBg="1" rev="0" advAuto="0" spid="886" grpId="2"/>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Rectangle"/>
          <p:cNvSpPr/>
          <p:nvPr/>
        </p:nvSpPr>
        <p:spPr>
          <a:xfrm>
            <a:off x="4460065" y="5296712"/>
            <a:ext cx="3993582" cy="635001"/>
          </a:xfrm>
          <a:prstGeom prst="rect">
            <a:avLst/>
          </a:prstGeom>
          <a:solidFill>
            <a:srgbClr val="00F900"/>
          </a:solidFill>
          <a:ln w="12700">
            <a:miter lim="400000"/>
          </a:ln>
        </p:spPr>
        <p:txBody>
          <a:bodyPr tIns="91439" bIns="91439" anchor="ctr"/>
          <a:lstStyle/>
          <a:p>
            <a:pPr>
              <a:defRPr b="1"/>
            </a:pPr>
          </a:p>
        </p:txBody>
      </p:sp>
      <p:sp>
        <p:nvSpPr>
          <p:cNvPr id="891" name="What's in a “strong contract?”  |  Going too far"/>
          <p:cNvSpPr/>
          <p:nvPr>
            <p:ph type="title"/>
          </p:nvPr>
        </p:nvSpPr>
        <p:spPr>
          <a:prstGeom prst="rect">
            <a:avLst/>
          </a:prstGeom>
        </p:spPr>
        <p:txBody>
          <a:bodyPr/>
          <a:lstStyle/>
          <a:p>
            <a:pPr/>
            <a:r>
              <a:t>What's in a “strong contract?”  |  Going too far</a:t>
            </a:r>
          </a:p>
        </p:txBody>
      </p:sp>
      <p:sp>
        <p:nvSpPr>
          <p:cNvPr id="892" name="Where a and b are ints, a / b…"/>
          <p:cNvSpPr/>
          <p:nvPr>
            <p:ph type="body" idx="1"/>
          </p:nvPr>
        </p:nvSpPr>
        <p:spPr>
          <a:prstGeom prst="rect">
            <a:avLst/>
          </a:prstGeom>
        </p:spPr>
        <p:txBody>
          <a:bodyPr/>
          <a:lstStyle/>
          <a:p>
            <a:pPr/>
            <a:r>
              <a:t>Where a and b are ints, a / b</a:t>
            </a:r>
          </a:p>
          <a:p>
            <a:pPr lvl="1"/>
            <a:r>
              <a:t>precondition: b ≠ 0</a:t>
            </a:r>
          </a:p>
          <a:p>
            <a:pPr lvl="1"/>
            <a:r>
              <a:t>postcondition: returns ⌊a ➗ b⌋</a:t>
            </a:r>
          </a:p>
        </p:txBody>
      </p:sp>
      <p:sp>
        <p:nvSpPr>
          <p:cNvPr id="893" name="Slide Number"/>
          <p:cNvSpPr/>
          <p:nvPr>
            <p:ph type="sldNum" sz="quarter" idx="2"/>
          </p:nvPr>
        </p:nvSpPr>
        <p:spPr>
          <a:xfrm>
            <a:off x="11860225" y="13085861"/>
            <a:ext cx="51562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4" name="Line Line" descr="Line Line"/>
          <p:cNvPicPr>
            <a:picLocks noChangeAspect="0"/>
          </p:cNvPicPr>
          <p:nvPr/>
        </p:nvPicPr>
        <p:blipFill>
          <a:blip r:embed="rId3">
            <a:extLst/>
          </a:blip>
          <a:stretch>
            <a:fillRect/>
          </a:stretch>
        </p:blipFill>
        <p:spPr>
          <a:xfrm rot="848849">
            <a:off x="463032" y="4268903"/>
            <a:ext cx="7232428" cy="381001"/>
          </a:xfrm>
          <a:prstGeom prst="rect">
            <a:avLst/>
          </a:prstGeom>
        </p:spPr>
      </p:pic>
      <p:pic>
        <p:nvPicPr>
          <p:cNvPr id="896" name="Line Line" descr="Line Line"/>
          <p:cNvPicPr>
            <a:picLocks noChangeAspect="0"/>
          </p:cNvPicPr>
          <p:nvPr/>
        </p:nvPicPr>
        <p:blipFill>
          <a:blip r:embed="rId4">
            <a:extLst/>
          </a:blip>
          <a:stretch>
            <a:fillRect/>
          </a:stretch>
        </p:blipFill>
        <p:spPr>
          <a:xfrm rot="10305776">
            <a:off x="533286" y="4268903"/>
            <a:ext cx="6904597" cy="381001"/>
          </a:xfrm>
          <a:prstGeom prst="rect">
            <a:avLst/>
          </a:prstGeom>
        </p:spPr>
      </p:pic>
      <p:sp>
        <p:nvSpPr>
          <p:cNvPr id="898" name="weakened to nothingness"/>
          <p:cNvSpPr/>
          <p:nvPr/>
        </p:nvSpPr>
        <p:spPr>
          <a:xfrm>
            <a:off x="7113323" y="3834553"/>
            <a:ext cx="6055123"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4" y="0"/>
                </a:moveTo>
                <a:cubicBezTo>
                  <a:pt x="1325" y="0"/>
                  <a:pt x="1083" y="1525"/>
                  <a:pt x="1083" y="3404"/>
                </a:cubicBezTo>
                <a:lnTo>
                  <a:pt x="1083" y="8733"/>
                </a:lnTo>
                <a:lnTo>
                  <a:pt x="0" y="11932"/>
                </a:lnTo>
                <a:lnTo>
                  <a:pt x="1083" y="15131"/>
                </a:lnTo>
                <a:lnTo>
                  <a:pt x="1083" y="18196"/>
                </a:lnTo>
                <a:cubicBezTo>
                  <a:pt x="1083" y="20075"/>
                  <a:pt x="1325" y="21600"/>
                  <a:pt x="1624" y="21600"/>
                </a:cubicBezTo>
                <a:lnTo>
                  <a:pt x="21061" y="21600"/>
                </a:lnTo>
                <a:cubicBezTo>
                  <a:pt x="21359" y="21600"/>
                  <a:pt x="21600" y="20075"/>
                  <a:pt x="21600" y="18196"/>
                </a:cubicBezTo>
                <a:lnTo>
                  <a:pt x="21600" y="3404"/>
                </a:lnTo>
                <a:cubicBezTo>
                  <a:pt x="21600" y="1525"/>
                  <a:pt x="21359" y="0"/>
                  <a:pt x="21061" y="0"/>
                </a:cubicBezTo>
                <a:lnTo>
                  <a:pt x="1624"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weakened to nothingness</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894"/>
                                        </p:tgtEl>
                                        <p:attrNameLst>
                                          <p:attrName>style.visibility</p:attrName>
                                        </p:attrNameLst>
                                      </p:cBhvr>
                                      <p:to>
                                        <p:strVal val="visible"/>
                                      </p:to>
                                    </p:set>
                                    <p:animEffect filter="dissolve" transition="in">
                                      <p:cBhvr>
                                        <p:cTn id="7" dur="300"/>
                                        <p:tgtEl>
                                          <p:spTgt spid="894"/>
                                        </p:tgtEl>
                                      </p:cBhvr>
                                    </p:animEffect>
                                  </p:childTnLst>
                                </p:cTn>
                              </p:par>
                            </p:childTnLst>
                          </p:cTn>
                        </p:par>
                        <p:par>
                          <p:cTn id="8" fill="hold">
                            <p:stCondLst>
                              <p:cond delay="300"/>
                            </p:stCondLst>
                            <p:childTnLst>
                              <p:par>
                                <p:cTn id="9" presetClass="entr" nodeType="afterEffect" presetID="9" grpId="2" fill="hold">
                                  <p:stCondLst>
                                    <p:cond delay="0"/>
                                  </p:stCondLst>
                                  <p:iterate type="el" backwards="0">
                                    <p:tmAbs val="0"/>
                                  </p:iterate>
                                  <p:childTnLst>
                                    <p:set>
                                      <p:cBhvr>
                                        <p:cTn id="10" fill="hold"/>
                                        <p:tgtEl>
                                          <p:spTgt spid="896"/>
                                        </p:tgtEl>
                                        <p:attrNameLst>
                                          <p:attrName>style.visibility</p:attrName>
                                        </p:attrNameLst>
                                      </p:cBhvr>
                                      <p:to>
                                        <p:strVal val="visible"/>
                                      </p:to>
                                    </p:set>
                                    <p:animEffect filter="dissolve" transition="in">
                                      <p:cBhvr>
                                        <p:cTn id="11" dur="300"/>
                                        <p:tgtEl>
                                          <p:spTgt spid="896"/>
                                        </p:tgtEl>
                                      </p:cBhvr>
                                    </p:animEffect>
                                  </p:childTnLst>
                                </p:cTn>
                              </p:par>
                            </p:childTnLst>
                          </p:cTn>
                        </p:par>
                        <p:par>
                          <p:cTn id="12" fill="hold">
                            <p:stCondLst>
                              <p:cond delay="600"/>
                            </p:stCondLst>
                            <p:childTnLst>
                              <p:par>
                                <p:cTn id="13" presetClass="entr" nodeType="afterEffect" presetSubtype="16" presetID="23" grpId="3" fill="hold">
                                  <p:stCondLst>
                                    <p:cond delay="0"/>
                                  </p:stCondLst>
                                  <p:iterate type="el" backwards="0">
                                    <p:tmAbs val="0"/>
                                  </p:iterate>
                                  <p:childTnLst>
                                    <p:set>
                                      <p:cBhvr>
                                        <p:cTn id="14" fill="hold"/>
                                        <p:tgtEl>
                                          <p:spTgt spid="898"/>
                                        </p:tgtEl>
                                        <p:attrNameLst>
                                          <p:attrName>style.visibility</p:attrName>
                                        </p:attrNameLst>
                                      </p:cBhvr>
                                      <p:to>
                                        <p:strVal val="visible"/>
                                      </p:to>
                                    </p:set>
                                    <p:anim calcmode="lin" valueType="num">
                                      <p:cBhvr>
                                        <p:cTn id="15" dur="500" fill="hold"/>
                                        <p:tgtEl>
                                          <p:spTgt spid="898"/>
                                        </p:tgtEl>
                                        <p:attrNameLst>
                                          <p:attrName>ppt_w</p:attrName>
                                        </p:attrNameLst>
                                      </p:cBhvr>
                                      <p:tavLst>
                                        <p:tav tm="0">
                                          <p:val>
                                            <p:fltVal val="0"/>
                                          </p:val>
                                        </p:tav>
                                        <p:tav tm="100000">
                                          <p:val>
                                            <p:strVal val="#ppt_w"/>
                                          </p:val>
                                        </p:tav>
                                      </p:tavLst>
                                    </p:anim>
                                    <p:anim calcmode="lin" valueType="num">
                                      <p:cBhvr>
                                        <p:cTn id="16" dur="500" fill="hold"/>
                                        <p:tgtEl>
                                          <p:spTgt spid="89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890"/>
                                        </p:tgtEl>
                                        <p:attrNameLst>
                                          <p:attrName>style.visibility</p:attrName>
                                        </p:attrNameLst>
                                      </p:cBhvr>
                                      <p:to>
                                        <p:strVal val="visible"/>
                                      </p:to>
                                    </p:set>
                                    <p:animEffect filter="fade" transition="in">
                                      <p:cBhvr>
                                        <p:cTn id="21" dur="10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6" grpId="2"/>
      <p:bldP build="whole" bldLvl="1" animBg="1" rev="0" advAuto="0" spid="894" grpId="1"/>
      <p:bldP build="whole" bldLvl="1" animBg="1" rev="0" advAuto="0" spid="898" grpId="3"/>
      <p:bldP build="whole" bldLvl="1" animBg="1" rev="0" advAuto="0" spid="890" grpId="4"/>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Rectangle"/>
          <p:cNvSpPr/>
          <p:nvPr/>
        </p:nvSpPr>
        <p:spPr>
          <a:xfrm>
            <a:off x="4460065" y="5296712"/>
            <a:ext cx="6168652" cy="635001"/>
          </a:xfrm>
          <a:prstGeom prst="rect">
            <a:avLst/>
          </a:prstGeom>
          <a:solidFill>
            <a:srgbClr val="00F900"/>
          </a:solidFill>
          <a:ln w="12700">
            <a:miter lim="400000"/>
          </a:ln>
        </p:spPr>
        <p:txBody>
          <a:bodyPr tIns="91439" bIns="91439" anchor="ctr"/>
          <a:lstStyle/>
          <a:p>
            <a:pPr>
              <a:defRPr b="1"/>
            </a:pPr>
          </a:p>
        </p:txBody>
      </p:sp>
      <p:sp>
        <p:nvSpPr>
          <p:cNvPr id="903" name="What's in a “strong contract?”  |  Going too far"/>
          <p:cNvSpPr/>
          <p:nvPr>
            <p:ph type="title"/>
          </p:nvPr>
        </p:nvSpPr>
        <p:spPr>
          <a:prstGeom prst="rect">
            <a:avLst/>
          </a:prstGeom>
        </p:spPr>
        <p:txBody>
          <a:bodyPr/>
          <a:lstStyle/>
          <a:p>
            <a:pPr/>
            <a:r>
              <a:t>What's in a “strong contract?”  |  Going too far</a:t>
            </a:r>
          </a:p>
        </p:txBody>
      </p:sp>
      <p:sp>
        <p:nvSpPr>
          <p:cNvPr id="904" name="Where a and b are ints, a / b…"/>
          <p:cNvSpPr/>
          <p:nvPr>
            <p:ph type="body" idx="1"/>
          </p:nvPr>
        </p:nvSpPr>
        <p:spPr>
          <a:prstGeom prst="rect">
            <a:avLst/>
          </a:prstGeom>
        </p:spPr>
        <p:txBody>
          <a:bodyPr/>
          <a:lstStyle/>
          <a:p>
            <a:pPr/>
            <a:r>
              <a:t>Where a and b are ints, a / b</a:t>
            </a:r>
          </a:p>
          <a:p>
            <a:pPr lvl="1"/>
            <a:r>
              <a:t>precondition: b ≠ 0</a:t>
            </a:r>
          </a:p>
          <a:p>
            <a:pPr lvl="1"/>
            <a:r>
              <a:t>postcondition: returns b = 0 ? a : ⌊a ➗ b⌋</a:t>
            </a:r>
          </a:p>
        </p:txBody>
      </p:sp>
      <p:sp>
        <p:nvSpPr>
          <p:cNvPr id="905" name="Slide Number"/>
          <p:cNvSpPr/>
          <p:nvPr>
            <p:ph type="sldNum" sz="quarter" idx="2"/>
          </p:nvPr>
        </p:nvSpPr>
        <p:spPr>
          <a:xfrm>
            <a:off x="11847118" y="13085861"/>
            <a:ext cx="52872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6" name="Line Line" descr="Line Line"/>
          <p:cNvPicPr>
            <a:picLocks noChangeAspect="0"/>
          </p:cNvPicPr>
          <p:nvPr/>
        </p:nvPicPr>
        <p:blipFill>
          <a:blip r:embed="rId3">
            <a:extLst/>
          </a:blip>
          <a:stretch>
            <a:fillRect/>
          </a:stretch>
        </p:blipFill>
        <p:spPr>
          <a:xfrm rot="848849">
            <a:off x="463032" y="4268903"/>
            <a:ext cx="7232428" cy="381001"/>
          </a:xfrm>
          <a:prstGeom prst="rect">
            <a:avLst/>
          </a:prstGeom>
        </p:spPr>
      </p:pic>
      <p:pic>
        <p:nvPicPr>
          <p:cNvPr id="908" name="Line Line" descr="Line Line"/>
          <p:cNvPicPr>
            <a:picLocks noChangeAspect="0"/>
          </p:cNvPicPr>
          <p:nvPr/>
        </p:nvPicPr>
        <p:blipFill>
          <a:blip r:embed="rId4">
            <a:extLst/>
          </a:blip>
          <a:stretch>
            <a:fillRect/>
          </a:stretch>
        </p:blipFill>
        <p:spPr>
          <a:xfrm rot="10305776">
            <a:off x="533286" y="4268903"/>
            <a:ext cx="6904597" cy="381001"/>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advClick="1" p14:dur="2000">
        <p159:morph option="byWord"/>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What's in a “strong contract?”  |  Going too far"/>
          <p:cNvSpPr/>
          <p:nvPr>
            <p:ph type="title"/>
          </p:nvPr>
        </p:nvSpPr>
        <p:spPr>
          <a:prstGeom prst="rect">
            <a:avLst/>
          </a:prstGeom>
        </p:spPr>
        <p:txBody>
          <a:bodyPr/>
          <a:lstStyle/>
          <a:p>
            <a:pPr/>
            <a:r>
              <a:t>What's in a “strong contract?”  |  Going too far</a:t>
            </a:r>
          </a:p>
        </p:txBody>
      </p:sp>
      <p:sp>
        <p:nvSpPr>
          <p:cNvPr id="914" name="Where a and b are ints, a / b…"/>
          <p:cNvSpPr/>
          <p:nvPr>
            <p:ph type="body" idx="1"/>
          </p:nvPr>
        </p:nvSpPr>
        <p:spPr>
          <a:prstGeom prst="rect">
            <a:avLst/>
          </a:prstGeom>
        </p:spPr>
        <p:txBody>
          <a:bodyPr/>
          <a:lstStyle/>
          <a:p>
            <a:pPr/>
            <a:r>
              <a:t>Where a and b are ints, a / b</a:t>
            </a:r>
          </a:p>
          <a:p>
            <a:pPr lvl="1"/>
            <a:r>
              <a:t>precondition: b ≠ 0</a:t>
            </a:r>
          </a:p>
          <a:p>
            <a:pPr lvl="1"/>
            <a:r>
              <a:t>postcondition: returns b = 0 ? a : ⌊a ➗ b⌋</a:t>
            </a:r>
          </a:p>
          <a:p>
            <a:pPr lvl="1"/>
          </a:p>
          <a:p>
            <a:pPr/>
            <a:r>
              <a:t>What if sort's spec precisely described which pairs of elements would be compared, and when? </a:t>
            </a:r>
          </a:p>
        </p:txBody>
      </p:sp>
      <p:sp>
        <p:nvSpPr>
          <p:cNvPr id="915" name="Slide Number"/>
          <p:cNvSpPr/>
          <p:nvPr>
            <p:ph type="sldNum" sz="quarter" idx="2"/>
          </p:nvPr>
        </p:nvSpPr>
        <p:spPr>
          <a:xfrm>
            <a:off x="11862054" y="13085861"/>
            <a:ext cx="5137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6" name="Line Line" descr="Line Line"/>
          <p:cNvPicPr>
            <a:picLocks noChangeAspect="0"/>
          </p:cNvPicPr>
          <p:nvPr/>
        </p:nvPicPr>
        <p:blipFill>
          <a:blip r:embed="rId3">
            <a:extLst/>
          </a:blip>
          <a:stretch>
            <a:fillRect/>
          </a:stretch>
        </p:blipFill>
        <p:spPr>
          <a:xfrm rot="848849">
            <a:off x="463032" y="4268903"/>
            <a:ext cx="7232428" cy="381001"/>
          </a:xfrm>
          <a:prstGeom prst="rect">
            <a:avLst/>
          </a:prstGeom>
        </p:spPr>
      </p:pic>
      <p:pic>
        <p:nvPicPr>
          <p:cNvPr id="918" name="Line Line" descr="Line Line"/>
          <p:cNvPicPr>
            <a:picLocks noChangeAspect="0"/>
          </p:cNvPicPr>
          <p:nvPr/>
        </p:nvPicPr>
        <p:blipFill>
          <a:blip r:embed="rId4">
            <a:extLst/>
          </a:blip>
          <a:stretch>
            <a:fillRect/>
          </a:stretch>
        </p:blipFill>
        <p:spPr>
          <a:xfrm rot="10305776">
            <a:off x="533286" y="4268903"/>
            <a:ext cx="6904597" cy="381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fast" advClick="1" p14:dur="699">
        <p:fad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Strong contracts are simple…"/>
          <p:cNvSpPr/>
          <p:nvPr>
            <p:ph type="title"/>
          </p:nvPr>
        </p:nvSpPr>
        <p:spPr>
          <a:prstGeom prst="rect">
            <a:avLst/>
          </a:prstGeom>
        </p:spPr>
        <p:txBody>
          <a:bodyPr/>
          <a:lstStyle/>
          <a:p>
            <a:pPr/>
            <a:r>
              <a:t>Strong contracts are simple </a:t>
            </a:r>
          </a:p>
          <a:p>
            <a:pPr/>
            <a:r>
              <a:t>and relevant</a:t>
            </a:r>
          </a:p>
        </p:txBody>
      </p:sp>
      <p:sp>
        <p:nvSpPr>
          <p:cNvPr id="924"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5" name="Corrolary: a complex contract is a sign of poor API design Corrolary: a complex contract is a sign of poor API design" descr="Corrolary: a complex contract is a sign of poor API design Corrolary: a complex contract is a sign of poor API design"/>
          <p:cNvPicPr>
            <a:picLocks noChangeAspect="0"/>
          </p:cNvPicPr>
          <p:nvPr/>
        </p:nvPicPr>
        <p:blipFill>
          <a:blip r:embed="rId3">
            <a:extLst/>
          </a:blip>
          <a:stretch>
            <a:fillRect/>
          </a:stretch>
        </p:blipFill>
        <p:spPr>
          <a:xfrm rot="20178940">
            <a:off x="6162811" y="6495027"/>
            <a:ext cx="17813493" cy="3235393"/>
          </a:xfrm>
          <a:prstGeom prst="rect">
            <a:avLst/>
          </a:prstGeom>
          <a:effectLst>
            <a:outerShdw sx="100000" sy="100000" kx="0" ky="0" algn="b" rotWithShape="0" blurRad="254000" dist="548813" dir="5937575">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925"/>
                                        </p:tgtEl>
                                        <p:attrNameLst>
                                          <p:attrName>style.visibility</p:attrName>
                                        </p:attrNameLst>
                                      </p:cBhvr>
                                      <p:to>
                                        <p:strVal val="visible"/>
                                      </p:to>
                                    </p:set>
                                    <p:anim calcmode="lin" valueType="num">
                                      <p:cBhvr>
                                        <p:cTn id="7" dur="1000" fill="hold"/>
                                        <p:tgtEl>
                                          <p:spTgt spid="925"/>
                                        </p:tgtEl>
                                        <p:attrNameLst>
                                          <p:attrName>ppt_x</p:attrName>
                                        </p:attrNameLst>
                                      </p:cBhvr>
                                      <p:tavLst>
                                        <p:tav tm="0">
                                          <p:val>
                                            <p:strVal val="#ppt_x"/>
                                          </p:val>
                                        </p:tav>
                                        <p:tav tm="100000">
                                          <p:val>
                                            <p:strVal val="#ppt_x"/>
                                          </p:val>
                                        </p:tav>
                                      </p:tavLst>
                                    </p:anim>
                                    <p:anim calcmode="lin" valueType="num">
                                      <p:cBhvr>
                                        <p:cTn id="8" dur="1000" fill="hold"/>
                                        <p:tgtEl>
                                          <p:spTgt spid="9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5"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Advice for API designers (that's you)"/>
          <p:cNvSpPr txBox="1"/>
          <p:nvPr>
            <p:ph type="title"/>
          </p:nvPr>
        </p:nvSpPr>
        <p:spPr>
          <a:prstGeom prst="rect">
            <a:avLst/>
          </a:prstGeom>
        </p:spPr>
        <p:txBody>
          <a:bodyPr/>
          <a:lstStyle/>
          <a:p>
            <a:pPr/>
            <a:r>
              <a:t>Advice for API designers (that's you)</a:t>
            </a:r>
          </a:p>
        </p:txBody>
      </p:sp>
      <p:sp>
        <p:nvSpPr>
          <p:cNvPr id="930" name="Support the use cases you're certain are needed…"/>
          <p:cNvSpPr txBox="1"/>
          <p:nvPr>
            <p:ph type="body" idx="1"/>
          </p:nvPr>
        </p:nvSpPr>
        <p:spPr>
          <a:prstGeom prst="rect">
            <a:avLst/>
          </a:prstGeom>
        </p:spPr>
        <p:txBody>
          <a:bodyPr/>
          <a:lstStyle/>
          <a:p>
            <a:pPr/>
            <a:r>
              <a:t>Support the use cases you're certain are needed</a:t>
            </a:r>
          </a:p>
          <a:p>
            <a:pPr lvl="1"/>
            <a:r>
              <a:t>Use the strongest preconditions</a:t>
            </a:r>
          </a:p>
          <a:p>
            <a:pPr lvl="1"/>
            <a:r>
              <a:t>Use the weakest postconditions</a:t>
            </a:r>
          </a:p>
          <a:p>
            <a:pPr lvl="1"/>
            <a:r>
              <a:rPr u="sng"/>
              <a:t>But</a:t>
            </a:r>
            <a:r>
              <a:t> keep the contract simple</a:t>
            </a:r>
          </a:p>
        </p:txBody>
      </p:sp>
      <p:sp>
        <p:nvSpPr>
          <p:cNvPr id="931" name="Slide Number"/>
          <p:cNvSpPr txBox="1"/>
          <p:nvPr>
            <p:ph type="sldNum" sz="quarter" idx="2"/>
          </p:nvPr>
        </p:nvSpPr>
        <p:spPr>
          <a:xfrm>
            <a:off x="11877294" y="13085861"/>
            <a:ext cx="49855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Rectangle"/>
          <p:cNvSpPr/>
          <p:nvPr/>
        </p:nvSpPr>
        <p:spPr>
          <a:xfrm>
            <a:off x="317500" y="2912663"/>
            <a:ext cx="19050000" cy="635001"/>
          </a:xfrm>
          <a:prstGeom prst="rect">
            <a:avLst/>
          </a:prstGeom>
          <a:solidFill>
            <a:srgbClr val="00F900"/>
          </a:solidFill>
          <a:ln w="12700">
            <a:miter lim="400000"/>
          </a:ln>
        </p:spPr>
        <p:txBody>
          <a:bodyPr tIns="91439" bIns="91439" anchor="ctr"/>
          <a:lstStyle/>
          <a:p>
            <a:pPr/>
          </a:p>
        </p:txBody>
      </p:sp>
      <p:sp>
        <p:nvSpPr>
          <p:cNvPr id="936" name="zip_vector  |  push_back"/>
          <p:cNvSpPr/>
          <p:nvPr>
            <p:ph type="title"/>
          </p:nvPr>
        </p:nvSpPr>
        <p:spPr>
          <a:prstGeom prst="rect">
            <a:avLst/>
          </a:prstGeom>
        </p:spPr>
        <p:txBody>
          <a:bodyPr/>
          <a:lstStyle/>
          <a:p>
            <a:pPr/>
            <a:r>
              <a:t>zip_vector  |  push_back</a:t>
            </a:r>
          </a:p>
        </p:txBody>
      </p:sp>
      <p:sp>
        <p:nvSpPr>
          <p:cNvPr id="937"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38" name="Slide Number"/>
          <p:cNvSpPr/>
          <p:nvPr>
            <p:ph type="sldNum" sz="quarter" idx="2"/>
          </p:nvPr>
        </p:nvSpPr>
        <p:spPr>
          <a:xfrm>
            <a:off x="11850471" y="13085861"/>
            <a:ext cx="52537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Rectangle"/>
          <p:cNvSpPr/>
          <p:nvPr/>
        </p:nvSpPr>
        <p:spPr>
          <a:xfrm>
            <a:off x="317500" y="3547663"/>
            <a:ext cx="19050000" cy="1270001"/>
          </a:xfrm>
          <a:prstGeom prst="rect">
            <a:avLst/>
          </a:prstGeom>
          <a:solidFill>
            <a:srgbClr val="00F900"/>
          </a:solidFill>
          <a:ln w="12700">
            <a:miter lim="400000"/>
          </a:ln>
        </p:spPr>
        <p:txBody>
          <a:bodyPr tIns="91439" bIns="91439" anchor="ctr"/>
          <a:lstStyle/>
          <a:p>
            <a:pPr/>
          </a:p>
        </p:txBody>
      </p:sp>
      <p:sp>
        <p:nvSpPr>
          <p:cNvPr id="943" name="zip_vector  |  push_back"/>
          <p:cNvSpPr/>
          <p:nvPr>
            <p:ph type="title"/>
          </p:nvPr>
        </p:nvSpPr>
        <p:spPr>
          <a:prstGeom prst="rect">
            <a:avLst/>
          </a:prstGeom>
        </p:spPr>
        <p:txBody>
          <a:bodyPr/>
          <a:lstStyle/>
          <a:p>
            <a:pPr/>
            <a:r>
              <a:t>zip_vector  |  push_back</a:t>
            </a:r>
          </a:p>
        </p:txBody>
      </p:sp>
      <p:sp>
        <p:nvSpPr>
          <p:cNvPr id="944"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45" name="Slide Number"/>
          <p:cNvSpPr/>
          <p:nvPr>
            <p:ph type="sldNum" sz="quarter" idx="2"/>
          </p:nvPr>
        </p:nvSpPr>
        <p:spPr>
          <a:xfrm>
            <a:off x="11852605" y="13085861"/>
            <a:ext cx="52324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Firefly A very tall building in a field. 20054 (2).png" descr="Firefly A very tall building in a field. 20054 (2).png"/>
          <p:cNvPicPr>
            <a:picLocks noChangeAspect="1"/>
          </p:cNvPicPr>
          <p:nvPr/>
        </p:nvPicPr>
        <p:blipFill>
          <a:blip r:embed="rId3">
            <a:extLst/>
          </a:blip>
          <a:stretch>
            <a:fillRect/>
          </a:stretch>
        </p:blipFill>
        <p:spPr>
          <a:xfrm>
            <a:off x="12700" y="-814452"/>
            <a:ext cx="24358407" cy="13703613"/>
          </a:xfrm>
          <a:prstGeom prst="rect">
            <a:avLst/>
          </a:prstGeom>
          <a:ln w="12700">
            <a:miter lim="400000"/>
          </a:ln>
        </p:spPr>
      </p:pic>
      <p:sp>
        <p:nvSpPr>
          <p:cNvPr id="436" name="Rectangle"/>
          <p:cNvSpPr/>
          <p:nvPr/>
        </p:nvSpPr>
        <p:spPr>
          <a:xfrm>
            <a:off x="12700" y="12700"/>
            <a:ext cx="24451823" cy="2007215"/>
          </a:xfrm>
          <a:prstGeom prst="rect">
            <a:avLst/>
          </a:prstGeom>
          <a:solidFill>
            <a:srgbClr val="FFFFFF"/>
          </a:solidFill>
          <a:ln w="12700">
            <a:miter lim="400000"/>
          </a:ln>
        </p:spPr>
        <p:txBody>
          <a:bodyPr tIns="91439" bIns="91439" anchor="ctr"/>
          <a:lstStyle/>
          <a:p>
            <a:pPr/>
          </a:p>
        </p:txBody>
      </p:sp>
      <p:sp>
        <p:nvSpPr>
          <p:cNvPr id="437" name="Rectangle"/>
          <p:cNvSpPr/>
          <p:nvPr/>
        </p:nvSpPr>
        <p:spPr>
          <a:xfrm>
            <a:off x="-12700" y="13035416"/>
            <a:ext cx="24451823" cy="664772"/>
          </a:xfrm>
          <a:prstGeom prst="rect">
            <a:avLst/>
          </a:prstGeom>
          <a:solidFill>
            <a:srgbClr val="FFFFFF"/>
          </a:solidFill>
          <a:ln w="12700">
            <a:miter lim="400000"/>
          </a:ln>
        </p:spPr>
        <p:txBody>
          <a:bodyPr tIns="91439" bIns="91439" anchor="ctr"/>
          <a:lstStyle/>
          <a:p>
            <a:pPr/>
          </a:p>
        </p:txBody>
      </p:sp>
      <p:sp>
        <p:nvSpPr>
          <p:cNvPr id="438" name="Top of the tower"/>
          <p:cNvSpPr/>
          <p:nvPr>
            <p:ph type="title"/>
          </p:nvPr>
        </p:nvSpPr>
        <p:spPr>
          <a:prstGeom prst="rect">
            <a:avLst/>
          </a:prstGeom>
        </p:spPr>
        <p:txBody>
          <a:bodyPr/>
          <a:lstStyle/>
          <a:p>
            <a:pPr/>
            <a:r>
              <a:t>Top of the tower</a:t>
            </a:r>
          </a:p>
        </p:txBody>
      </p:sp>
      <p:sp>
        <p:nvSpPr>
          <p:cNvPr id="439" name="Slide Number"/>
          <p:cNvSpPr/>
          <p:nvPr>
            <p:ph type="sldNum" sz="quarter" idx="2"/>
          </p:nvPr>
        </p:nvSpPr>
        <p:spPr>
          <a:xfrm>
            <a:off x="12039447" y="13085861"/>
            <a:ext cx="336399"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0" name="Date Placeholder 3"/>
          <p:cNvSpPr txBox="1"/>
          <p:nvPr/>
        </p:nvSpPr>
        <p:spPr>
          <a:xfrm>
            <a:off x="18709833" y="13120726"/>
            <a:ext cx="5016331" cy="4368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lgn="r">
              <a:defRPr sz="1600">
                <a:solidFill>
                  <a:srgbClr val="808080"/>
                </a:solidFill>
              </a:defRPr>
            </a:lvl1pPr>
          </a:lstStyle>
          <a:p>
            <a:pPr/>
            <a:r>
              <a:t>© 2023 Adobe. All Rights Reserved.</a:t>
            </a:r>
          </a:p>
        </p:txBody>
      </p:sp>
      <p:pic>
        <p:nvPicPr>
          <p:cNvPr id="441" name="Graphic 29" descr="Graphic 29"/>
          <p:cNvPicPr>
            <a:picLocks noChangeAspect="1"/>
          </p:cNvPicPr>
          <p:nvPr/>
        </p:nvPicPr>
        <p:blipFill>
          <a:blip r:embed="rId4">
            <a:extLst/>
          </a:blip>
          <a:stretch>
            <a:fillRect/>
          </a:stretch>
        </p:blipFill>
        <p:spPr>
          <a:xfrm>
            <a:off x="799122" y="13156950"/>
            <a:ext cx="1133856" cy="294703"/>
          </a:xfrm>
          <a:prstGeom prst="rect">
            <a:avLst/>
          </a:prstGeom>
          <a:ln w="12700">
            <a:miter lim="400000"/>
          </a:ln>
        </p:spPr>
      </p:pic>
      <p:sp>
        <p:nvSpPr>
          <p:cNvPr id="442" name="Text"/>
          <p:cNvSpPr/>
          <p:nvPr/>
        </p:nvSpPr>
        <p:spPr>
          <a:xfrm>
            <a:off x="12008154" y="13085861"/>
            <a:ext cx="367692" cy="436881"/>
          </a:xfrm>
          <a:prstGeom prst="rect">
            <a:avLst/>
          </a:prstGeom>
          <a:ln w="12700">
            <a:miter lim="400000"/>
          </a:ln>
        </p:spPr>
        <p:txBody>
          <a:bodyPr wrap="none" tIns="91439" bIns="91439">
            <a:spAutoFit/>
          </a:bodyPr>
          <a:lstStyle/>
          <a:p>
            <a:pPr algn="r">
              <a:defRPr b="1" sz="2400">
                <a:solidFill>
                  <a:srgbClr val="808080"/>
                </a:solidFill>
              </a:defRPr>
            </a:pP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Subtype="0" presetID="6" grpId="1" accel="50000" decel="50000" fill="hold">
                                  <p:stCondLst>
                                    <p:cond delay="2000"/>
                                  </p:stCondLst>
                                  <p:childTnLst>
                                    <p:animScale>
                                      <p:cBhvr>
                                        <p:cTn id="6" dur="11500" fill="hold"/>
                                        <p:tgtEl>
                                          <p:spTgt spid="435"/>
                                        </p:tgtEl>
                                      </p:cBhvr>
                                      <p:by x="335951" y="335951"/>
                                    </p:animScale>
                                  </p:childTnLst>
                                </p:cTn>
                              </p:par>
                            </p:childTnLst>
                          </p:cTn>
                        </p:par>
                        <p:par>
                          <p:cTn id="7" fill="hold">
                            <p:stCondLst>
                              <p:cond delay="0"/>
                            </p:stCondLst>
                            <p:childTnLst>
                              <p:par>
                                <p:cTn id="8" presetClass="path" nodeType="afterEffect" presetSubtype="0" presetID="-1" grpId="2" accel="50000" decel="50000" fill="hold">
                                  <p:stCondLst>
                                    <p:cond delay="2000"/>
                                  </p:stCondLst>
                                  <p:childTnLst>
                                    <p:animMotion path="M 0.000000 0.000000 L 0.010647 1.227866" origin="layout" pathEditMode="relative">
                                      <p:cBhvr>
                                        <p:cTn id="9" dur="11500" fill="hold"/>
                                        <p:tgtEl>
                                          <p:spTgt spid="43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Rectangle"/>
          <p:cNvSpPr/>
          <p:nvPr/>
        </p:nvSpPr>
        <p:spPr>
          <a:xfrm>
            <a:off x="317500" y="4817663"/>
            <a:ext cx="19050000" cy="635001"/>
          </a:xfrm>
          <a:prstGeom prst="rect">
            <a:avLst/>
          </a:prstGeom>
          <a:solidFill>
            <a:srgbClr val="00F900"/>
          </a:solidFill>
          <a:ln w="12700">
            <a:miter lim="400000"/>
          </a:ln>
        </p:spPr>
        <p:txBody>
          <a:bodyPr tIns="91439" bIns="91439" anchor="ctr"/>
          <a:lstStyle/>
          <a:p>
            <a:pPr/>
          </a:p>
        </p:txBody>
      </p:sp>
      <p:sp>
        <p:nvSpPr>
          <p:cNvPr id="950" name="zip_vector  |  push_back"/>
          <p:cNvSpPr/>
          <p:nvPr>
            <p:ph type="title"/>
          </p:nvPr>
        </p:nvSpPr>
        <p:spPr>
          <a:prstGeom prst="rect">
            <a:avLst/>
          </a:prstGeom>
        </p:spPr>
        <p:txBody>
          <a:bodyPr/>
          <a:lstStyle/>
          <a:p>
            <a:pPr/>
            <a:r>
              <a:t>zip_vector  |  push_back</a:t>
            </a:r>
          </a:p>
        </p:txBody>
      </p:sp>
      <p:sp>
        <p:nvSpPr>
          <p:cNvPr id="951"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52" name="Slide Number"/>
          <p:cNvSpPr/>
          <p:nvPr>
            <p:ph type="sldNum" sz="quarter" idx="2"/>
          </p:nvPr>
        </p:nvSpPr>
        <p:spPr>
          <a:xfrm>
            <a:off x="11872722" y="13085861"/>
            <a:ext cx="50312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Rectangle"/>
          <p:cNvSpPr/>
          <p:nvPr/>
        </p:nvSpPr>
        <p:spPr>
          <a:xfrm>
            <a:off x="317500" y="6087663"/>
            <a:ext cx="19050000" cy="635001"/>
          </a:xfrm>
          <a:prstGeom prst="rect">
            <a:avLst/>
          </a:prstGeom>
          <a:solidFill>
            <a:srgbClr val="00F900"/>
          </a:solidFill>
          <a:ln w="12700">
            <a:miter lim="400000"/>
          </a:ln>
        </p:spPr>
        <p:txBody>
          <a:bodyPr tIns="91439" bIns="91439" anchor="ctr"/>
          <a:lstStyle/>
          <a:p>
            <a:pPr/>
          </a:p>
        </p:txBody>
      </p:sp>
      <p:sp>
        <p:nvSpPr>
          <p:cNvPr id="957" name="zip_vector  |  push_back"/>
          <p:cNvSpPr/>
          <p:nvPr>
            <p:ph type="title"/>
          </p:nvPr>
        </p:nvSpPr>
        <p:spPr>
          <a:prstGeom prst="rect">
            <a:avLst/>
          </a:prstGeom>
        </p:spPr>
        <p:txBody>
          <a:bodyPr/>
          <a:lstStyle/>
          <a:p>
            <a:pPr/>
            <a:r>
              <a:t>zip_vector  |  push_back</a:t>
            </a:r>
          </a:p>
        </p:txBody>
      </p:sp>
      <p:sp>
        <p:nvSpPr>
          <p:cNvPr id="958"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59" name="Slide Number"/>
          <p:cNvSpPr/>
          <p:nvPr>
            <p:ph type="sldNum" sz="quarter" idx="2"/>
          </p:nvPr>
        </p:nvSpPr>
        <p:spPr>
          <a:xfrm>
            <a:off x="11922404" y="13085861"/>
            <a:ext cx="45344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zip_vector  |  push_back"/>
          <p:cNvSpPr/>
          <p:nvPr>
            <p:ph type="title"/>
          </p:nvPr>
        </p:nvSpPr>
        <p:spPr>
          <a:prstGeom prst="rect">
            <a:avLst/>
          </a:prstGeom>
        </p:spPr>
        <p:txBody>
          <a:bodyPr/>
          <a:lstStyle/>
          <a:p>
            <a:pPr/>
            <a:r>
              <a:t>zip_vector  |  push_back</a:t>
            </a:r>
          </a:p>
        </p:txBody>
      </p:sp>
      <p:sp>
        <p:nvSpPr>
          <p:cNvPr id="964"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65" name="Slide Number"/>
          <p:cNvSpPr/>
          <p:nvPr>
            <p:ph type="sldNum" sz="quarter" idx="2"/>
          </p:nvPr>
        </p:nvSpPr>
        <p:spPr>
          <a:xfrm>
            <a:off x="11881561" y="13085861"/>
            <a:ext cx="49428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6"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66"/>
                                        </p:tgtEl>
                                        <p:attrNameLst>
                                          <p:attrName>style.visibility</p:attrName>
                                        </p:attrNameLst>
                                      </p:cBhvr>
                                      <p:to>
                                        <p:strVal val="visible"/>
                                      </p:to>
                                    </p:set>
                                    <p:anim calcmode="lin" valueType="num">
                                      <p:cBhvr>
                                        <p:cTn id="7" dur="500" fill="hold"/>
                                        <p:tgtEl>
                                          <p:spTgt spid="966"/>
                                        </p:tgtEl>
                                        <p:attrNameLst>
                                          <p:attrName>ppt_w</p:attrName>
                                        </p:attrNameLst>
                                      </p:cBhvr>
                                      <p:tavLst>
                                        <p:tav tm="0">
                                          <p:val>
                                            <p:fltVal val="0"/>
                                          </p:val>
                                        </p:tav>
                                        <p:tav tm="100000">
                                          <p:val>
                                            <p:strVal val="#ppt_w"/>
                                          </p:val>
                                        </p:tav>
                                      </p:tavLst>
                                    </p:anim>
                                    <p:anim calcmode="lin" valueType="num">
                                      <p:cBhvr>
                                        <p:cTn id="8" dur="500" fill="hold"/>
                                        <p:tgtEl>
                                          <p:spTgt spid="9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6"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Rectangle"/>
          <p:cNvSpPr/>
          <p:nvPr/>
        </p:nvSpPr>
        <p:spPr>
          <a:xfrm>
            <a:off x="9178843" y="2912663"/>
            <a:ext cx="6324986" cy="635001"/>
          </a:xfrm>
          <a:prstGeom prst="rect">
            <a:avLst/>
          </a:prstGeom>
          <a:solidFill>
            <a:srgbClr val="00F900"/>
          </a:solidFill>
          <a:ln w="12700">
            <a:miter lim="400000"/>
          </a:ln>
        </p:spPr>
        <p:txBody>
          <a:bodyPr tIns="91439" bIns="91439" anchor="ctr"/>
          <a:lstStyle/>
          <a:p>
            <a:pPr/>
          </a:p>
        </p:txBody>
      </p:sp>
      <p:sp>
        <p:nvSpPr>
          <p:cNvPr id="971" name="zip_vector  |  push_back"/>
          <p:cNvSpPr/>
          <p:nvPr>
            <p:ph type="title"/>
          </p:nvPr>
        </p:nvSpPr>
        <p:spPr>
          <a:prstGeom prst="rect">
            <a:avLst/>
          </a:prstGeom>
        </p:spPr>
        <p:txBody>
          <a:bodyPr/>
          <a:lstStyle/>
          <a:p>
            <a:pPr/>
            <a:r>
              <a:t>zip_vector  |  push_back</a:t>
            </a:r>
          </a:p>
        </p:txBody>
      </p:sp>
      <p:sp>
        <p:nvSpPr>
          <p:cNvPr id="972" name="void push_back(const pair&lt;T, U&gt;&amp; e, function&lt;void()&gt; callback())…"/>
          <p:cNvSpPr/>
          <p:nvPr>
            <p:ph type="body" idx="1"/>
          </p:nvPr>
        </p:nvSpPr>
        <p:spPr>
          <a:prstGeom prst="rect">
            <a:avLst/>
          </a:prstGeom>
        </p:spPr>
        <p:txBody>
          <a:bodyPr/>
          <a:lstStyle/>
          <a:p>
            <a:pPr lvl="4"/>
            <a:r>
              <a:t>  void push_back(const pair&lt;T, U&gt;&amp; e, function&lt;void()&gt; callback())</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73" name="Slide Number"/>
          <p:cNvSpPr/>
          <p:nvPr>
            <p:ph type="sldNum" sz="quarter" idx="2"/>
          </p:nvPr>
        </p:nvSpPr>
        <p:spPr>
          <a:xfrm>
            <a:off x="11879427" y="13085861"/>
            <a:ext cx="496419"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4"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Rectangle"/>
          <p:cNvSpPr/>
          <p:nvPr/>
        </p:nvSpPr>
        <p:spPr>
          <a:xfrm>
            <a:off x="9178843" y="2912663"/>
            <a:ext cx="6324986" cy="635001"/>
          </a:xfrm>
          <a:prstGeom prst="rect">
            <a:avLst/>
          </a:prstGeom>
          <a:solidFill>
            <a:srgbClr val="00F900"/>
          </a:solidFill>
          <a:ln w="12700">
            <a:miter lim="400000"/>
          </a:ln>
        </p:spPr>
        <p:txBody>
          <a:bodyPr tIns="91439" bIns="91439" anchor="ctr"/>
          <a:lstStyle/>
          <a:p>
            <a:pPr/>
          </a:p>
        </p:txBody>
      </p:sp>
      <p:sp>
        <p:nvSpPr>
          <p:cNvPr id="979" name="zip_vector  |  push_back"/>
          <p:cNvSpPr/>
          <p:nvPr>
            <p:ph type="title"/>
          </p:nvPr>
        </p:nvSpPr>
        <p:spPr>
          <a:prstGeom prst="rect">
            <a:avLst/>
          </a:prstGeom>
        </p:spPr>
        <p:txBody>
          <a:bodyPr/>
          <a:lstStyle/>
          <a:p>
            <a:pPr/>
            <a:r>
              <a:t>zip_vector  |  push_back</a:t>
            </a:r>
          </a:p>
        </p:txBody>
      </p:sp>
      <p:sp>
        <p:nvSpPr>
          <p:cNvPr id="980" name="void push_back(const pair&lt;T, U&gt;&amp; e, function&lt;void()&gt; callback())…"/>
          <p:cNvSpPr/>
          <p:nvPr>
            <p:ph type="body" idx="1"/>
          </p:nvPr>
        </p:nvSpPr>
        <p:spPr>
          <a:prstGeom prst="rect">
            <a:avLst/>
          </a:prstGeom>
        </p:spPr>
        <p:txBody>
          <a:bodyPr/>
          <a:lstStyle/>
          <a:p>
            <a:pPr lvl="4"/>
            <a:r>
              <a:t>  void push_back(const pair&lt;T, U&gt;&amp; e, function&lt;void()&gt; callback())</a:t>
            </a:r>
          </a:p>
          <a:p>
            <a:pPr lvl="4"/>
            <a:r>
              <a:t>    post [old_size = size()​] { size() == old_size + 1 }</a:t>
            </a:r>
          </a:p>
          <a:p>
            <a:pPr lvl="4"/>
            <a:r>
              <a:t>    post { back() == e }</a:t>
            </a:r>
          </a:p>
          <a:p>
            <a:pPr lvl="4"/>
            <a:r>
              <a:t>    post [old = *this] { !testing || equal(begin(old), end(old), begin()) }</a:t>
            </a:r>
          </a:p>
          <a:p>
            <a:pPr lvl="4"/>
            <a:r>
              <a:t>  {</a:t>
            </a:r>
          </a:p>
          <a:p>
            <a:pPr lvl="4"/>
            <a:r>
              <a:t>    _first.push_back(e.first);</a:t>
            </a:r>
            <a:br/>
          </a:p>
          <a:p>
            <a:pPr lvl="4"/>
            <a:r>
              <a:t>    _second.push_back(e.second);</a:t>
            </a:r>
            <a:br/>
            <a:r>
              <a:t>  }</a:t>
            </a:r>
          </a:p>
        </p:txBody>
      </p:sp>
      <p:sp>
        <p:nvSpPr>
          <p:cNvPr id="981" name="Slide Number"/>
          <p:cNvSpPr/>
          <p:nvPr>
            <p:ph type="sldNum" sz="quarter" idx="2"/>
          </p:nvPr>
        </p:nvSpPr>
        <p:spPr>
          <a:xfrm>
            <a:off x="11890705" y="13085861"/>
            <a:ext cx="48514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2"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500">
        <p159:morph option="byWord"/>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Rectangle"/>
          <p:cNvSpPr/>
          <p:nvPr/>
        </p:nvSpPr>
        <p:spPr>
          <a:xfrm>
            <a:off x="9178843" y="2912663"/>
            <a:ext cx="6324986" cy="635001"/>
          </a:xfrm>
          <a:prstGeom prst="rect">
            <a:avLst/>
          </a:prstGeom>
          <a:solidFill>
            <a:srgbClr val="00F900"/>
          </a:solidFill>
          <a:ln w="12700">
            <a:miter lim="400000"/>
          </a:ln>
        </p:spPr>
        <p:txBody>
          <a:bodyPr tIns="91439" bIns="91439" anchor="ctr"/>
          <a:lstStyle/>
          <a:p>
            <a:pPr/>
          </a:p>
        </p:txBody>
      </p:sp>
      <p:sp>
        <p:nvSpPr>
          <p:cNvPr id="985" name="zip_vector  |  push_back"/>
          <p:cNvSpPr/>
          <p:nvPr>
            <p:ph type="title"/>
          </p:nvPr>
        </p:nvSpPr>
        <p:spPr>
          <a:prstGeom prst="rect">
            <a:avLst/>
          </a:prstGeom>
        </p:spPr>
        <p:txBody>
          <a:bodyPr/>
          <a:lstStyle/>
          <a:p>
            <a:pPr/>
            <a:r>
              <a:t>zip_vector  |  push_back</a:t>
            </a:r>
          </a:p>
        </p:txBody>
      </p:sp>
      <p:sp>
        <p:nvSpPr>
          <p:cNvPr id="986" name="void push_back(const pair&lt;T, U&gt;&amp; e, function&lt;void()&gt; callback())…"/>
          <p:cNvSpPr/>
          <p:nvPr>
            <p:ph type="body" idx="1"/>
          </p:nvPr>
        </p:nvSpPr>
        <p:spPr>
          <a:prstGeom prst="rect">
            <a:avLst/>
          </a:prstGeom>
        </p:spPr>
        <p:txBody>
          <a:bodyPr/>
          <a:lstStyle/>
          <a:p>
            <a:pPr lvl="4"/>
            <a:r>
              <a:t>  void push_back(const pair&lt;T, U&gt;&amp; e, function&lt;void()&gt; callback())</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callback();</a:t>
            </a:r>
          </a:p>
          <a:p>
            <a:pPr lvl="4"/>
            <a:r>
              <a:t>    _second.push_back(e.second);</a:t>
            </a:r>
            <a:br/>
            <a:r>
              <a:t>  }</a:t>
            </a:r>
          </a:p>
        </p:txBody>
      </p:sp>
      <p:sp>
        <p:nvSpPr>
          <p:cNvPr id="987" name="Slide Number"/>
          <p:cNvSpPr/>
          <p:nvPr>
            <p:ph type="sldNum" sz="quarter" idx="2"/>
          </p:nvPr>
        </p:nvSpPr>
        <p:spPr>
          <a:xfrm>
            <a:off x="11886438" y="13085861"/>
            <a:ext cx="48940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8"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Rectangle"/>
          <p:cNvSpPr/>
          <p:nvPr/>
        </p:nvSpPr>
        <p:spPr>
          <a:xfrm>
            <a:off x="11302843" y="7823463"/>
            <a:ext cx="11126908" cy="635001"/>
          </a:xfrm>
          <a:prstGeom prst="rect">
            <a:avLst/>
          </a:prstGeom>
          <a:solidFill>
            <a:srgbClr val="00F900"/>
          </a:solidFill>
          <a:ln w="12700">
            <a:miter lim="400000"/>
          </a:ln>
        </p:spPr>
        <p:txBody>
          <a:bodyPr tIns="91439" bIns="91439" anchor="ctr"/>
          <a:lstStyle/>
          <a:p>
            <a:pPr/>
          </a:p>
        </p:txBody>
      </p:sp>
      <p:sp>
        <p:nvSpPr>
          <p:cNvPr id="993" name="zip_vector  |  push_back"/>
          <p:cNvSpPr/>
          <p:nvPr>
            <p:ph type="title"/>
          </p:nvPr>
        </p:nvSpPr>
        <p:spPr>
          <a:prstGeom prst="rect">
            <a:avLst/>
          </a:prstGeom>
        </p:spPr>
        <p:txBody>
          <a:bodyPr/>
          <a:lstStyle/>
          <a:p>
            <a:pPr/>
            <a:r>
              <a:t>zip_vector  |  push_back</a:t>
            </a:r>
          </a:p>
        </p:txBody>
      </p:sp>
      <p:sp>
        <p:nvSpPr>
          <p:cNvPr id="994"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995" name="Slide Number"/>
          <p:cNvSpPr/>
          <p:nvPr>
            <p:ph type="sldNum" sz="quarter" idx="2"/>
          </p:nvPr>
        </p:nvSpPr>
        <p:spPr>
          <a:xfrm>
            <a:off x="11877903" y="13085861"/>
            <a:ext cx="49794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998" name="struct bad { bad(const bad&amp;); };…"/>
          <p:cNvGrpSpPr/>
          <p:nvPr/>
        </p:nvGrpSpPr>
        <p:grpSpPr>
          <a:xfrm>
            <a:off x="11068849" y="7514608"/>
            <a:ext cx="11713678" cy="4537704"/>
            <a:chOff x="0" y="0"/>
            <a:chExt cx="11713676" cy="4537702"/>
          </a:xfrm>
        </p:grpSpPr>
        <p:sp>
          <p:nvSpPr>
            <p:cNvPr id="997" name="struct bad { bad(const bad&amp;); };…"/>
            <p:cNvSpPr txBox="1"/>
            <p:nvPr/>
          </p:nvSpPr>
          <p:spPr>
            <a:xfrm>
              <a:off x="215900" y="139700"/>
              <a:ext cx="11281877" cy="3978903"/>
            </a:xfrm>
            <a:prstGeom prst="rect">
              <a:avLst/>
            </a:prstGeom>
            <a:no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lvl="4" indent="0" defTabSz="914400">
                <a:lnSpc>
                  <a:spcPts val="5000"/>
                </a:lnSpc>
                <a:defRPr spc="-29" sz="3000">
                  <a:latin typeface="Helvetica"/>
                  <a:ea typeface="Helvetica"/>
                  <a:cs typeface="Helvetica"/>
                  <a:sym typeface="Helvetica"/>
                </a:defRPr>
              </a:pPr>
              <a:r>
                <a:t>struct bad { bad(const bad&amp;); };</a:t>
              </a:r>
            </a:p>
            <a:p>
              <a:pPr lvl="4" indent="0" defTabSz="914400">
                <a:lnSpc>
                  <a:spcPts val="5000"/>
                </a:lnSpc>
                <a:defRPr spc="-29" sz="3000">
                  <a:latin typeface="Helvetica"/>
                  <a:ea typeface="Helvetica"/>
                  <a:cs typeface="Helvetica"/>
                  <a:sym typeface="Helvetica"/>
                </a:defRPr>
              </a:pPr>
              <a:r>
                <a:t>zip_vector&lt;int, bad&gt; v;</a:t>
              </a:r>
            </a:p>
            <a:p>
              <a:pPr lvl="4" indent="0" defTabSz="914400">
                <a:lnSpc>
                  <a:spcPts val="5000"/>
                </a:lnSpc>
                <a:defRPr spc="-29" sz="3000">
                  <a:latin typeface="Helvetica"/>
                  <a:ea typeface="Helvetica"/>
                  <a:cs typeface="Helvetica"/>
                  <a:sym typeface="Helvetica"/>
                </a:defRPr>
              </a:pPr>
              <a:r>
                <a:t>bad::bad(const bad&amp;) { print("{}", v.back()); }</a:t>
              </a:r>
            </a:p>
            <a:p>
              <a:pPr lvl="4" indent="0" defTabSz="914400">
                <a:lnSpc>
                  <a:spcPts val="5000"/>
                </a:lnSpc>
                <a:defRPr spc="-29" sz="3000">
                  <a:latin typeface="Helvetica"/>
                  <a:ea typeface="Helvetica"/>
                  <a:cs typeface="Helvetica"/>
                  <a:sym typeface="Helvetica"/>
                </a:defRPr>
              </a:pPr>
              <a:r>
                <a:t>...</a:t>
              </a:r>
              <a:br/>
              <a:r>
                <a:t>v.push_back({42, bad{}});</a:t>
              </a:r>
            </a:p>
          </p:txBody>
        </p:sp>
        <p:pic>
          <p:nvPicPr>
            <p:cNvPr id="996" name="struct bad { bad(const bad&amp;); };… struct bad { bad(const bad&amp;); };zip_vector&lt;int, bad&gt; v;bad::bad(const bad&amp;) { print(&quot;{}&quot;, v.back()); }... v.push_back({42, bad{}});" descr="struct bad { bad(const bad&amp;); };… struct bad { bad(const bad&amp;); };zip_vector&lt;int, bad&gt; v;bad::bad(const bad&amp;) { print(&quot;{}&quot;, v.back()); }... v.push_back({42, bad{}});"/>
            <p:cNvPicPr>
              <a:picLocks noChangeAspect="0"/>
            </p:cNvPicPr>
            <p:nvPr/>
          </p:nvPicPr>
          <p:blipFill>
            <a:blip r:embed="rId3">
              <a:extLst/>
            </a:blip>
            <a:stretch>
              <a:fillRect/>
            </a:stretch>
          </p:blipFill>
          <p:spPr>
            <a:xfrm>
              <a:off x="0" y="0"/>
              <a:ext cx="11713677" cy="4537703"/>
            </a:xfrm>
            <a:prstGeom prst="rect">
              <a:avLst/>
            </a:prstGeom>
            <a:effectLst/>
          </p:spPr>
        </p:pic>
      </p:grpSp>
      <p:sp>
        <p:nvSpPr>
          <p:cNvPr id="999"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2"/>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8" grpId="2"/>
      <p:bldP build="whole" bldLvl="1" animBg="1" rev="0" advAuto="0" spid="992"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Rectangle"/>
          <p:cNvSpPr/>
          <p:nvPr/>
        </p:nvSpPr>
        <p:spPr>
          <a:xfrm>
            <a:off x="11302843" y="8445763"/>
            <a:ext cx="11126908" cy="635001"/>
          </a:xfrm>
          <a:prstGeom prst="rect">
            <a:avLst/>
          </a:prstGeom>
          <a:solidFill>
            <a:srgbClr val="00F900"/>
          </a:solidFill>
          <a:ln w="12700">
            <a:miter lim="400000"/>
          </a:ln>
        </p:spPr>
        <p:txBody>
          <a:bodyPr tIns="91439" bIns="91439" anchor="ctr"/>
          <a:lstStyle/>
          <a:p>
            <a:pPr/>
          </a:p>
        </p:txBody>
      </p:sp>
      <p:sp>
        <p:nvSpPr>
          <p:cNvPr id="1004" name="zip_vector  |  push_back"/>
          <p:cNvSpPr/>
          <p:nvPr>
            <p:ph type="title"/>
          </p:nvPr>
        </p:nvSpPr>
        <p:spPr>
          <a:prstGeom prst="rect">
            <a:avLst/>
          </a:prstGeom>
        </p:spPr>
        <p:txBody>
          <a:bodyPr/>
          <a:lstStyle/>
          <a:p>
            <a:pPr/>
            <a:r>
              <a:t>zip_vector  |  push_back</a:t>
            </a:r>
          </a:p>
        </p:txBody>
      </p:sp>
      <p:sp>
        <p:nvSpPr>
          <p:cNvPr id="1005"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006" name="Slide Number"/>
          <p:cNvSpPr/>
          <p:nvPr>
            <p:ph type="sldNum" sz="quarter" idx="2"/>
          </p:nvPr>
        </p:nvSpPr>
        <p:spPr>
          <a:xfrm>
            <a:off x="11884304" y="13085861"/>
            <a:ext cx="49154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09" name="struct bad { bad(const bad&amp;); };…"/>
          <p:cNvGrpSpPr/>
          <p:nvPr/>
        </p:nvGrpSpPr>
        <p:grpSpPr>
          <a:xfrm>
            <a:off x="11068849" y="7514608"/>
            <a:ext cx="11713678" cy="4537704"/>
            <a:chOff x="0" y="0"/>
            <a:chExt cx="11713676" cy="4537702"/>
          </a:xfrm>
        </p:grpSpPr>
        <p:sp>
          <p:nvSpPr>
            <p:cNvPr id="1008" name="struct bad { bad(const bad&amp;); };…"/>
            <p:cNvSpPr txBox="1"/>
            <p:nvPr/>
          </p:nvSpPr>
          <p:spPr>
            <a:xfrm>
              <a:off x="215900" y="139700"/>
              <a:ext cx="11281877" cy="3978903"/>
            </a:xfrm>
            <a:prstGeom prst="rect">
              <a:avLst/>
            </a:prstGeom>
            <a:no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lvl="4" indent="0" defTabSz="914400">
                <a:lnSpc>
                  <a:spcPts val="5000"/>
                </a:lnSpc>
                <a:defRPr spc="-29" sz="3000">
                  <a:latin typeface="Helvetica"/>
                  <a:ea typeface="Helvetica"/>
                  <a:cs typeface="Helvetica"/>
                  <a:sym typeface="Helvetica"/>
                </a:defRPr>
              </a:pPr>
              <a:r>
                <a:t>struct bad { bad(const bad&amp;); };</a:t>
              </a:r>
            </a:p>
            <a:p>
              <a:pPr lvl="4" indent="0" defTabSz="914400">
                <a:lnSpc>
                  <a:spcPts val="5000"/>
                </a:lnSpc>
                <a:defRPr spc="-29" sz="3000">
                  <a:latin typeface="Helvetica"/>
                  <a:ea typeface="Helvetica"/>
                  <a:cs typeface="Helvetica"/>
                  <a:sym typeface="Helvetica"/>
                </a:defRPr>
              </a:pPr>
              <a:r>
                <a:t>zip_vector&lt;int, bad&gt; v;</a:t>
              </a:r>
            </a:p>
            <a:p>
              <a:pPr lvl="4" indent="0" defTabSz="914400">
                <a:lnSpc>
                  <a:spcPts val="5000"/>
                </a:lnSpc>
                <a:defRPr spc="-29" sz="3000">
                  <a:latin typeface="Helvetica"/>
                  <a:ea typeface="Helvetica"/>
                  <a:cs typeface="Helvetica"/>
                  <a:sym typeface="Helvetica"/>
                </a:defRPr>
              </a:pPr>
              <a:r>
                <a:t>bad::bad(const bad&amp;) { print("{}", v.back()); }</a:t>
              </a:r>
            </a:p>
            <a:p>
              <a:pPr lvl="4" indent="0" defTabSz="914400">
                <a:lnSpc>
                  <a:spcPts val="5000"/>
                </a:lnSpc>
                <a:defRPr spc="-29" sz="3000">
                  <a:latin typeface="Helvetica"/>
                  <a:ea typeface="Helvetica"/>
                  <a:cs typeface="Helvetica"/>
                  <a:sym typeface="Helvetica"/>
                </a:defRPr>
              </a:pPr>
              <a:r>
                <a:t>...</a:t>
              </a:r>
              <a:br/>
              <a:r>
                <a:t>v.push_back({42, bad{}});</a:t>
              </a:r>
            </a:p>
          </p:txBody>
        </p:sp>
        <p:pic>
          <p:nvPicPr>
            <p:cNvPr id="1007" name="struct bad { bad(const bad&amp;); };… struct bad { bad(const bad&amp;); };zip_vector&lt;int, bad&gt; v;bad::bad(const bad&amp;) { print(&quot;{}&quot;, v.back()); }... v.push_back({42, bad{}});" descr="struct bad { bad(const bad&amp;); };… struct bad { bad(const bad&amp;); };zip_vector&lt;int, bad&gt; v;bad::bad(const bad&amp;) { print(&quot;{}&quot;, v.back()); }... v.push_back({42, bad{}});"/>
            <p:cNvPicPr>
              <a:picLocks noChangeAspect="0"/>
            </p:cNvPicPr>
            <p:nvPr/>
          </p:nvPicPr>
          <p:blipFill>
            <a:blip r:embed="rId3">
              <a:extLst/>
            </a:blip>
            <a:stretch>
              <a:fillRect/>
            </a:stretch>
          </p:blipFill>
          <p:spPr>
            <a:xfrm>
              <a:off x="0" y="0"/>
              <a:ext cx="11713677" cy="4537703"/>
            </a:xfrm>
            <a:prstGeom prst="rect">
              <a:avLst/>
            </a:prstGeom>
            <a:effectLst/>
          </p:spPr>
        </p:pic>
      </p:grpSp>
      <p:sp>
        <p:nvSpPr>
          <p:cNvPr id="1010"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Rectangle"/>
          <p:cNvSpPr/>
          <p:nvPr/>
        </p:nvSpPr>
        <p:spPr>
          <a:xfrm>
            <a:off x="11302843" y="9080763"/>
            <a:ext cx="11126908" cy="635001"/>
          </a:xfrm>
          <a:prstGeom prst="rect">
            <a:avLst/>
          </a:prstGeom>
          <a:solidFill>
            <a:srgbClr val="00F900"/>
          </a:solidFill>
          <a:ln w="12700">
            <a:miter lim="400000"/>
          </a:ln>
        </p:spPr>
        <p:txBody>
          <a:bodyPr tIns="91439" bIns="91439" anchor="ctr"/>
          <a:lstStyle/>
          <a:p>
            <a:pPr/>
          </a:p>
        </p:txBody>
      </p:sp>
      <p:sp>
        <p:nvSpPr>
          <p:cNvPr id="1015" name="zip_vector  |  push_back"/>
          <p:cNvSpPr/>
          <p:nvPr>
            <p:ph type="title"/>
          </p:nvPr>
        </p:nvSpPr>
        <p:spPr>
          <a:prstGeom prst="rect">
            <a:avLst/>
          </a:prstGeom>
        </p:spPr>
        <p:txBody>
          <a:bodyPr/>
          <a:lstStyle/>
          <a:p>
            <a:pPr/>
            <a:r>
              <a:t>zip_vector  |  push_back</a:t>
            </a:r>
          </a:p>
        </p:txBody>
      </p:sp>
      <p:sp>
        <p:nvSpPr>
          <p:cNvPr id="1016"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017" name="Slide Number"/>
          <p:cNvSpPr/>
          <p:nvPr>
            <p:ph type="sldNum" sz="quarter" idx="2"/>
          </p:nvPr>
        </p:nvSpPr>
        <p:spPr>
          <a:xfrm>
            <a:off x="11878513" y="13085861"/>
            <a:ext cx="49733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20" name="struct bad { bad(const bad&amp;); };…"/>
          <p:cNvGrpSpPr/>
          <p:nvPr/>
        </p:nvGrpSpPr>
        <p:grpSpPr>
          <a:xfrm>
            <a:off x="11068849" y="7514608"/>
            <a:ext cx="11713678" cy="4537704"/>
            <a:chOff x="0" y="0"/>
            <a:chExt cx="11713676" cy="4537702"/>
          </a:xfrm>
        </p:grpSpPr>
        <p:sp>
          <p:nvSpPr>
            <p:cNvPr id="1019" name="struct bad { bad(const bad&amp;); };…"/>
            <p:cNvSpPr txBox="1"/>
            <p:nvPr/>
          </p:nvSpPr>
          <p:spPr>
            <a:xfrm>
              <a:off x="215900" y="139700"/>
              <a:ext cx="11281877" cy="3978903"/>
            </a:xfrm>
            <a:prstGeom prst="rect">
              <a:avLst/>
            </a:prstGeom>
            <a:no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lvl="4" indent="0" defTabSz="914400">
                <a:lnSpc>
                  <a:spcPts val="5000"/>
                </a:lnSpc>
                <a:defRPr spc="-29" sz="3000">
                  <a:latin typeface="Helvetica"/>
                  <a:ea typeface="Helvetica"/>
                  <a:cs typeface="Helvetica"/>
                  <a:sym typeface="Helvetica"/>
                </a:defRPr>
              </a:pPr>
              <a:r>
                <a:t>struct bad { bad(const bad&amp;); };</a:t>
              </a:r>
            </a:p>
            <a:p>
              <a:pPr lvl="4" indent="0" defTabSz="914400">
                <a:lnSpc>
                  <a:spcPts val="5000"/>
                </a:lnSpc>
                <a:defRPr spc="-29" sz="3000">
                  <a:latin typeface="Helvetica"/>
                  <a:ea typeface="Helvetica"/>
                  <a:cs typeface="Helvetica"/>
                  <a:sym typeface="Helvetica"/>
                </a:defRPr>
              </a:pPr>
              <a:r>
                <a:t>zip_vector&lt;int, bad&gt; v;</a:t>
              </a:r>
            </a:p>
            <a:p>
              <a:pPr lvl="4" indent="0" defTabSz="914400">
                <a:lnSpc>
                  <a:spcPts val="5000"/>
                </a:lnSpc>
                <a:defRPr spc="-29" sz="3000">
                  <a:latin typeface="Helvetica"/>
                  <a:ea typeface="Helvetica"/>
                  <a:cs typeface="Helvetica"/>
                  <a:sym typeface="Helvetica"/>
                </a:defRPr>
              </a:pPr>
              <a:r>
                <a:t>bad::bad(const bad&amp;) { print("{}", v.back()); }</a:t>
              </a:r>
            </a:p>
            <a:p>
              <a:pPr lvl="4" indent="0" defTabSz="914400">
                <a:lnSpc>
                  <a:spcPts val="5000"/>
                </a:lnSpc>
                <a:defRPr spc="-29" sz="3000">
                  <a:latin typeface="Helvetica"/>
                  <a:ea typeface="Helvetica"/>
                  <a:cs typeface="Helvetica"/>
                  <a:sym typeface="Helvetica"/>
                </a:defRPr>
              </a:pPr>
              <a:r>
                <a:t>...</a:t>
              </a:r>
              <a:br/>
              <a:r>
                <a:t>v.push_back({42, bad{}});</a:t>
              </a:r>
            </a:p>
          </p:txBody>
        </p:sp>
        <p:pic>
          <p:nvPicPr>
            <p:cNvPr id="1018" name="struct bad { bad(const bad&amp;); };… struct bad { bad(const bad&amp;); };zip_vector&lt;int, bad&gt; v;bad::bad(const bad&amp;) { print(&quot;{}&quot;, v.back()); }... v.push_back({42, bad{}});" descr="struct bad { bad(const bad&amp;); };… struct bad { bad(const bad&amp;); };zip_vector&lt;int, bad&gt; v;bad::bad(const bad&amp;) { print(&quot;{}&quot;, v.back()); }... v.push_back({42, bad{}});"/>
            <p:cNvPicPr>
              <a:picLocks noChangeAspect="0"/>
            </p:cNvPicPr>
            <p:nvPr/>
          </p:nvPicPr>
          <p:blipFill>
            <a:blip r:embed="rId3">
              <a:extLst/>
            </a:blip>
            <a:stretch>
              <a:fillRect/>
            </a:stretch>
          </p:blipFill>
          <p:spPr>
            <a:xfrm>
              <a:off x="0" y="0"/>
              <a:ext cx="11713677" cy="4537703"/>
            </a:xfrm>
            <a:prstGeom prst="rect">
              <a:avLst/>
            </a:prstGeom>
            <a:effectLst/>
          </p:spPr>
        </p:pic>
      </p:grpSp>
      <p:sp>
        <p:nvSpPr>
          <p:cNvPr id="1021"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Rectangle"/>
          <p:cNvSpPr/>
          <p:nvPr/>
        </p:nvSpPr>
        <p:spPr>
          <a:xfrm>
            <a:off x="11302843" y="10376163"/>
            <a:ext cx="11126908" cy="635001"/>
          </a:xfrm>
          <a:prstGeom prst="rect">
            <a:avLst/>
          </a:prstGeom>
          <a:solidFill>
            <a:srgbClr val="00F900"/>
          </a:solidFill>
          <a:ln w="12700">
            <a:miter lim="400000"/>
          </a:ln>
        </p:spPr>
        <p:txBody>
          <a:bodyPr tIns="91439" bIns="91439" anchor="ctr"/>
          <a:lstStyle/>
          <a:p>
            <a:pPr/>
          </a:p>
        </p:txBody>
      </p:sp>
      <p:sp>
        <p:nvSpPr>
          <p:cNvPr id="1026" name="zip_vector  |  push_back"/>
          <p:cNvSpPr/>
          <p:nvPr>
            <p:ph type="title"/>
          </p:nvPr>
        </p:nvSpPr>
        <p:spPr>
          <a:prstGeom prst="rect">
            <a:avLst/>
          </a:prstGeom>
        </p:spPr>
        <p:txBody>
          <a:bodyPr/>
          <a:lstStyle/>
          <a:p>
            <a:pPr/>
            <a:r>
              <a:t>zip_vector  |  push_back</a:t>
            </a:r>
          </a:p>
        </p:txBody>
      </p:sp>
      <p:sp>
        <p:nvSpPr>
          <p:cNvPr id="1027"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028" name="Slide Number"/>
          <p:cNvSpPr/>
          <p:nvPr>
            <p:ph type="sldNum" sz="quarter" idx="2"/>
          </p:nvPr>
        </p:nvSpPr>
        <p:spPr>
          <a:xfrm>
            <a:off x="11870283" y="13085861"/>
            <a:ext cx="50556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031" name="struct bad { bad(const bad&amp;); };…"/>
          <p:cNvGrpSpPr/>
          <p:nvPr/>
        </p:nvGrpSpPr>
        <p:grpSpPr>
          <a:xfrm>
            <a:off x="11068849" y="7514608"/>
            <a:ext cx="11713678" cy="4537704"/>
            <a:chOff x="0" y="0"/>
            <a:chExt cx="11713676" cy="4537702"/>
          </a:xfrm>
        </p:grpSpPr>
        <p:sp>
          <p:nvSpPr>
            <p:cNvPr id="1030" name="struct bad { bad(const bad&amp;); };…"/>
            <p:cNvSpPr txBox="1"/>
            <p:nvPr/>
          </p:nvSpPr>
          <p:spPr>
            <a:xfrm>
              <a:off x="215900" y="139700"/>
              <a:ext cx="11281877" cy="3978903"/>
            </a:xfrm>
            <a:prstGeom prst="rect">
              <a:avLst/>
            </a:prstGeom>
            <a:noFill/>
            <a:ln>
              <a:noFill/>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lvl="4" indent="0" defTabSz="914400">
                <a:lnSpc>
                  <a:spcPts val="5000"/>
                </a:lnSpc>
                <a:defRPr spc="-29" sz="3000">
                  <a:latin typeface="Helvetica"/>
                  <a:ea typeface="Helvetica"/>
                  <a:cs typeface="Helvetica"/>
                  <a:sym typeface="Helvetica"/>
                </a:defRPr>
              </a:pPr>
              <a:r>
                <a:t>struct bad { bad(const bad&amp;); };</a:t>
              </a:r>
            </a:p>
            <a:p>
              <a:pPr lvl="4" indent="0" defTabSz="914400">
                <a:lnSpc>
                  <a:spcPts val="5000"/>
                </a:lnSpc>
                <a:defRPr spc="-29" sz="3000">
                  <a:latin typeface="Helvetica"/>
                  <a:ea typeface="Helvetica"/>
                  <a:cs typeface="Helvetica"/>
                  <a:sym typeface="Helvetica"/>
                </a:defRPr>
              </a:pPr>
              <a:r>
                <a:t>zip_vector&lt;int, bad&gt; v;</a:t>
              </a:r>
            </a:p>
            <a:p>
              <a:pPr lvl="4" indent="0" defTabSz="914400">
                <a:lnSpc>
                  <a:spcPts val="5000"/>
                </a:lnSpc>
                <a:defRPr spc="-29" sz="3000">
                  <a:latin typeface="Helvetica"/>
                  <a:ea typeface="Helvetica"/>
                  <a:cs typeface="Helvetica"/>
                  <a:sym typeface="Helvetica"/>
                </a:defRPr>
              </a:pPr>
              <a:r>
                <a:t>bad::bad(const bad&amp;) { print("{}", v.back()); }</a:t>
              </a:r>
            </a:p>
            <a:p>
              <a:pPr lvl="4" indent="0" defTabSz="914400">
                <a:lnSpc>
                  <a:spcPts val="5000"/>
                </a:lnSpc>
                <a:defRPr spc="-29" sz="3000">
                  <a:latin typeface="Helvetica"/>
                  <a:ea typeface="Helvetica"/>
                  <a:cs typeface="Helvetica"/>
                  <a:sym typeface="Helvetica"/>
                </a:defRPr>
              </a:pPr>
              <a:r>
                <a:t>...</a:t>
              </a:r>
              <a:br/>
              <a:r>
                <a:t>v.push_back({42, bad{}});</a:t>
              </a:r>
            </a:p>
          </p:txBody>
        </p:sp>
        <p:pic>
          <p:nvPicPr>
            <p:cNvPr id="1029" name="struct bad { bad(const bad&amp;); };… struct bad { bad(const bad&amp;); };zip_vector&lt;int, bad&gt; v;bad::bad(const bad&amp;) { print(&quot;{}&quot;, v.back()); }... v.push_back({42, bad{}});" descr="struct bad { bad(const bad&amp;); };… struct bad { bad(const bad&amp;); };zip_vector&lt;int, bad&gt; v;bad::bad(const bad&amp;) { print(&quot;{}&quot;, v.back()); }... v.push_back({42, bad{}});"/>
            <p:cNvPicPr>
              <a:picLocks noChangeAspect="0"/>
            </p:cNvPicPr>
            <p:nvPr/>
          </p:nvPicPr>
          <p:blipFill>
            <a:blip r:embed="rId3">
              <a:extLst/>
            </a:blip>
            <a:stretch>
              <a:fillRect/>
            </a:stretch>
          </p:blipFill>
          <p:spPr>
            <a:xfrm>
              <a:off x="0" y="0"/>
              <a:ext cx="11713677" cy="4537703"/>
            </a:xfrm>
            <a:prstGeom prst="rect">
              <a:avLst/>
            </a:prstGeom>
            <a:effectLst/>
          </p:spPr>
        </p:pic>
      </p:grpSp>
      <p:sp>
        <p:nvSpPr>
          <p:cNvPr id="1032"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Object"/>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What's in a contract?"/>
          <p:cNvSpPr txBox="1"/>
          <p:nvPr>
            <p:ph type="title"/>
          </p:nvPr>
        </p:nvSpPr>
        <p:spPr>
          <a:prstGeom prst="rect">
            <a:avLst/>
          </a:prstGeom>
        </p:spPr>
        <p:txBody>
          <a:bodyPr/>
          <a:lstStyle/>
          <a:p>
            <a:pPr/>
            <a:r>
              <a:t>What's in a contract?</a:t>
            </a:r>
          </a:p>
        </p:txBody>
      </p:sp>
      <p:sp>
        <p:nvSpPr>
          <p:cNvPr id="4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Meaningless values"/>
          <p:cNvSpPr/>
          <p:nvPr>
            <p:ph type="title"/>
          </p:nvPr>
        </p:nvSpPr>
        <p:spPr>
          <a:prstGeom prst="rect">
            <a:avLst/>
          </a:prstGeom>
        </p:spPr>
        <p:txBody>
          <a:bodyPr/>
          <a:lstStyle/>
          <a:p>
            <a:pPr/>
            <a:r>
              <a:t>Meaningless values</a:t>
            </a:r>
          </a:p>
        </p:txBody>
      </p:sp>
      <p:sp>
        <p:nvSpPr>
          <p:cNvPr id="1037" name="void push_back(const pair&lt;T, U&gt;&amp; e)…"/>
          <p:cNvSpPr/>
          <p:nvPr>
            <p:ph type="body" idx="1"/>
          </p:nvPr>
        </p:nvSpPr>
        <p:spPr>
          <a:prstGeom prst="rect">
            <a:avLst/>
          </a:prstGeom>
        </p:spPr>
        <p:txBody>
          <a:bodyPr/>
          <a:lstStyle/>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038" name="Slide Number"/>
          <p:cNvSpPr/>
          <p:nvPr>
            <p:ph type="sldNum" sz="quarter" idx="2"/>
          </p:nvPr>
        </p:nvSpPr>
        <p:spPr>
          <a:xfrm>
            <a:off x="11852605" y="13085861"/>
            <a:ext cx="52324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39" name="broken invariant"/>
          <p:cNvSpPr/>
          <p:nvPr/>
        </p:nvSpPr>
        <p:spPr>
          <a:xfrm>
            <a:off x="7733289" y="6183317"/>
            <a:ext cx="4458495" cy="962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0" y="0"/>
                </a:moveTo>
                <a:cubicBezTo>
                  <a:pt x="3575" y="0"/>
                  <a:pt x="3246" y="1525"/>
                  <a:pt x="3246" y="3404"/>
                </a:cubicBezTo>
                <a:lnTo>
                  <a:pt x="3246" y="8430"/>
                </a:lnTo>
                <a:lnTo>
                  <a:pt x="0" y="11629"/>
                </a:lnTo>
                <a:lnTo>
                  <a:pt x="3246" y="14828"/>
                </a:lnTo>
                <a:lnTo>
                  <a:pt x="3246" y="18196"/>
                </a:lnTo>
                <a:cubicBezTo>
                  <a:pt x="3246" y="20075"/>
                  <a:pt x="3575" y="21600"/>
                  <a:pt x="3980" y="21600"/>
                </a:cubicBezTo>
                <a:lnTo>
                  <a:pt x="20867" y="21600"/>
                </a:lnTo>
                <a:cubicBezTo>
                  <a:pt x="21273" y="21600"/>
                  <a:pt x="21600" y="20075"/>
                  <a:pt x="21600" y="18196"/>
                </a:cubicBezTo>
                <a:lnTo>
                  <a:pt x="21600" y="3404"/>
                </a:lnTo>
                <a:cubicBezTo>
                  <a:pt x="21600" y="1525"/>
                  <a:pt x="21273" y="0"/>
                  <a:pt x="20867" y="0"/>
                </a:cubicBezTo>
                <a:lnTo>
                  <a:pt x="3980"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sz="4000"/>
            </a:lvl1pPr>
          </a:lstStyle>
          <a:p>
            <a:pPr>
              <a:defRPr b="1"/>
            </a:pPr>
            <a:r>
              <a:rPr b="0"/>
              <a:t>broken invariant</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Errors"/>
          <p:cNvSpPr txBox="1"/>
          <p:nvPr>
            <p:ph type="title"/>
          </p:nvPr>
        </p:nvSpPr>
        <p:spPr>
          <a:prstGeom prst="rect">
            <a:avLst/>
          </a:prstGeom>
        </p:spPr>
        <p:txBody>
          <a:bodyPr/>
          <a:lstStyle/>
          <a:p>
            <a:pPr/>
            <a:r>
              <a:t>Errors</a:t>
            </a:r>
          </a:p>
        </p:txBody>
      </p:sp>
      <p:sp>
        <p:nvSpPr>
          <p:cNvPr id="10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A short rant about (our misunderstanding of) exceptions"/>
          <p:cNvSpPr txBox="1"/>
          <p:nvPr>
            <p:ph type="title"/>
          </p:nvPr>
        </p:nvSpPr>
        <p:spPr>
          <a:prstGeom prst="rect">
            <a:avLst/>
          </a:prstGeom>
        </p:spPr>
        <p:txBody>
          <a:bodyPr/>
          <a:lstStyle/>
          <a:p>
            <a:pPr/>
            <a:r>
              <a:t>A short rant about (our misunderstanding of) exceptions</a:t>
            </a:r>
          </a:p>
        </p:txBody>
      </p:sp>
      <p:sp>
        <p:nvSpPr>
          <p:cNvPr id="1049" name="Lots of people are still uncomfortable with exceptions.…"/>
          <p:cNvSpPr txBox="1"/>
          <p:nvPr>
            <p:ph type="body" idx="1"/>
          </p:nvPr>
        </p:nvSpPr>
        <p:spPr>
          <a:xfrm>
            <a:off x="673100" y="2794000"/>
            <a:ext cx="23037800" cy="9415562"/>
          </a:xfrm>
          <a:prstGeom prst="rect">
            <a:avLst/>
          </a:prstGeom>
        </p:spPr>
        <p:txBody>
          <a:bodyPr/>
          <a:lstStyle/>
          <a:p>
            <a:pPr/>
            <a:r>
              <a:t>Lots of people are still uncomfortable with exceptions.</a:t>
            </a:r>
          </a:p>
          <a:p>
            <a:pPr/>
            <a:r>
              <a:t>Lots of people still don't understand exceptions</a:t>
            </a:r>
          </a:p>
          <a:p>
            <a:pPr/>
            <a:r>
              <a:t>Sensible-sounding but meaningless advice abounds:</a:t>
            </a:r>
          </a:p>
          <a:p>
            <a:pPr lvl="1"/>
            <a:r>
              <a:t>Don't use exceptions for control flow</a:t>
            </a:r>
          </a:p>
          <a:p>
            <a:pPr lvl="1"/>
            <a:r>
              <a:t>Only use exceptions for exceptional / unexpected conditions</a:t>
            </a:r>
          </a:p>
          <a:p>
            <a:pPr/>
            <a:r>
              <a:t>The key to power with exceptions is focusing on contracts and invariants, not control flow</a:t>
            </a:r>
          </a:p>
          <a:p>
            <a:pPr lvl="1"/>
            <a:r>
              <a:t>Welcome, you're in the right place for that.</a:t>
            </a:r>
          </a:p>
          <a:p>
            <a:pPr/>
            <a:r>
              <a:t>Understanding the engineering tradeoffs helps too</a:t>
            </a:r>
          </a:p>
        </p:txBody>
      </p:sp>
      <p:sp>
        <p:nvSpPr>
          <p:cNvPr id="1050" name="Slide Number"/>
          <p:cNvSpPr txBox="1"/>
          <p:nvPr>
            <p:ph type="sldNum" sz="quarter" idx="2"/>
          </p:nvPr>
        </p:nvSpPr>
        <p:spPr>
          <a:xfrm>
            <a:off x="11867540" y="13085861"/>
            <a:ext cx="50830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49">
                                            <p:txEl>
                                              <p:pRg st="1" end="1"/>
                                            </p:txEl>
                                          </p:spTgt>
                                        </p:tgtEl>
                                        <p:attrNameLst>
                                          <p:attrName>style.visibility</p:attrName>
                                        </p:attrNameLst>
                                      </p:cBhvr>
                                      <p:to>
                                        <p:strVal val="visible"/>
                                      </p:to>
                                    </p:set>
                                    <p:animEffect filter="fade" transition="in">
                                      <p:cBhvr>
                                        <p:cTn id="7" dur="1000"/>
                                        <p:tgtEl>
                                          <p:spTgt spid="10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049">
                                            <p:txEl>
                                              <p:pRg st="2" end="2"/>
                                            </p:txEl>
                                          </p:spTgt>
                                        </p:tgtEl>
                                        <p:attrNameLst>
                                          <p:attrName>style.visibility</p:attrName>
                                        </p:attrNameLst>
                                      </p:cBhvr>
                                      <p:to>
                                        <p:strVal val="visible"/>
                                      </p:to>
                                    </p:set>
                                    <p:animEffect filter="fade" transition="in">
                                      <p:cBhvr>
                                        <p:cTn id="12" dur="1000"/>
                                        <p:tgtEl>
                                          <p:spTgt spid="1049">
                                            <p:txEl>
                                              <p:pRg st="2" end="2"/>
                                            </p:txEl>
                                          </p:spTgt>
                                        </p:tgtEl>
                                      </p:cBhvr>
                                    </p:animEffect>
                                  </p:childTnLst>
                                </p:cTn>
                              </p:par>
                              <p:par>
                                <p:cTn id="13" presetClass="entr" nodeType="withEffect" presetSubtype="0" presetID="10" grpId="1" fill="hold">
                                  <p:stCondLst>
                                    <p:cond delay="0"/>
                                  </p:stCondLst>
                                  <p:iterate type="el" backwards="0">
                                    <p:tmAbs val="0"/>
                                  </p:iterate>
                                  <p:childTnLst>
                                    <p:set>
                                      <p:cBhvr>
                                        <p:cTn id="14" fill="hold"/>
                                        <p:tgtEl>
                                          <p:spTgt spid="1049">
                                            <p:txEl>
                                              <p:pRg st="3" end="3"/>
                                            </p:txEl>
                                          </p:spTgt>
                                        </p:tgtEl>
                                        <p:attrNameLst>
                                          <p:attrName>style.visibility</p:attrName>
                                        </p:attrNameLst>
                                      </p:cBhvr>
                                      <p:to>
                                        <p:strVal val="visible"/>
                                      </p:to>
                                    </p:set>
                                    <p:animEffect filter="fade" transition="in">
                                      <p:cBhvr>
                                        <p:cTn id="15" dur="1000"/>
                                        <p:tgtEl>
                                          <p:spTgt spid="1049">
                                            <p:txEl>
                                              <p:pRg st="3" end="3"/>
                                            </p:txEl>
                                          </p:spTgt>
                                        </p:tgtEl>
                                      </p:cBhvr>
                                    </p:animEffect>
                                  </p:childTnLst>
                                </p:cTn>
                              </p:par>
                              <p:par>
                                <p:cTn id="16" presetClass="entr" nodeType="withEffect" presetSubtype="0" presetID="10" grpId="1" fill="hold">
                                  <p:stCondLst>
                                    <p:cond delay="0"/>
                                  </p:stCondLst>
                                  <p:iterate type="el" backwards="0">
                                    <p:tmAbs val="0"/>
                                  </p:iterate>
                                  <p:childTnLst>
                                    <p:set>
                                      <p:cBhvr>
                                        <p:cTn id="17" fill="hold"/>
                                        <p:tgtEl>
                                          <p:spTgt spid="1049">
                                            <p:txEl>
                                              <p:pRg st="4" end="4"/>
                                            </p:txEl>
                                          </p:spTgt>
                                        </p:tgtEl>
                                        <p:attrNameLst>
                                          <p:attrName>style.visibility</p:attrName>
                                        </p:attrNameLst>
                                      </p:cBhvr>
                                      <p:to>
                                        <p:strVal val="visible"/>
                                      </p:to>
                                    </p:set>
                                    <p:animEffect filter="fade" transition="in">
                                      <p:cBhvr>
                                        <p:cTn id="18" dur="1000"/>
                                        <p:tgtEl>
                                          <p:spTgt spid="1049">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1" fill="hold">
                                  <p:stCondLst>
                                    <p:cond delay="0"/>
                                  </p:stCondLst>
                                  <p:iterate type="el" backwards="0">
                                    <p:tmAbs val="0"/>
                                  </p:iterate>
                                  <p:childTnLst>
                                    <p:set>
                                      <p:cBhvr>
                                        <p:cTn id="22" fill="hold"/>
                                        <p:tgtEl>
                                          <p:spTgt spid="1049">
                                            <p:txEl>
                                              <p:pRg st="5" end="5"/>
                                            </p:txEl>
                                          </p:spTgt>
                                        </p:tgtEl>
                                        <p:attrNameLst>
                                          <p:attrName>style.visibility</p:attrName>
                                        </p:attrNameLst>
                                      </p:cBhvr>
                                      <p:to>
                                        <p:strVal val="visible"/>
                                      </p:to>
                                    </p:set>
                                    <p:animEffect filter="fade" transition="in">
                                      <p:cBhvr>
                                        <p:cTn id="23" dur="1000"/>
                                        <p:tgtEl>
                                          <p:spTgt spid="1049">
                                            <p:txEl>
                                              <p:pRg st="5" end="5"/>
                                            </p:txEl>
                                          </p:spTgt>
                                        </p:tgtEl>
                                      </p:cBhvr>
                                    </p:animEffect>
                                  </p:childTnLst>
                                </p:cTn>
                              </p:par>
                              <p:par>
                                <p:cTn id="24" presetClass="entr" nodeType="withEffect" presetSubtype="0" presetID="10" grpId="1" fill="hold">
                                  <p:stCondLst>
                                    <p:cond delay="0"/>
                                  </p:stCondLst>
                                  <p:iterate type="el" backwards="0">
                                    <p:tmAbs val="0"/>
                                  </p:iterate>
                                  <p:childTnLst>
                                    <p:set>
                                      <p:cBhvr>
                                        <p:cTn id="25" fill="hold"/>
                                        <p:tgtEl>
                                          <p:spTgt spid="1049">
                                            <p:txEl>
                                              <p:pRg st="6" end="6"/>
                                            </p:txEl>
                                          </p:spTgt>
                                        </p:tgtEl>
                                        <p:attrNameLst>
                                          <p:attrName>style.visibility</p:attrName>
                                        </p:attrNameLst>
                                      </p:cBhvr>
                                      <p:to>
                                        <p:strVal val="visible"/>
                                      </p:to>
                                    </p:set>
                                    <p:animEffect filter="fade" transition="in">
                                      <p:cBhvr>
                                        <p:cTn id="26" dur="1000"/>
                                        <p:tgtEl>
                                          <p:spTgt spid="104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1" fill="hold">
                                  <p:stCondLst>
                                    <p:cond delay="0"/>
                                  </p:stCondLst>
                                  <p:iterate type="el" backwards="0">
                                    <p:tmAbs val="0"/>
                                  </p:iterate>
                                  <p:childTnLst>
                                    <p:set>
                                      <p:cBhvr>
                                        <p:cTn id="30" fill="hold"/>
                                        <p:tgtEl>
                                          <p:spTgt spid="1049">
                                            <p:txEl>
                                              <p:pRg st="7" end="7"/>
                                            </p:txEl>
                                          </p:spTgt>
                                        </p:tgtEl>
                                        <p:attrNameLst>
                                          <p:attrName>style.visibility</p:attrName>
                                        </p:attrNameLst>
                                      </p:cBhvr>
                                      <p:to>
                                        <p:strVal val="visible"/>
                                      </p:to>
                                    </p:set>
                                    <p:animEffect filter="fade" transition="in">
                                      <p:cBhvr>
                                        <p:cTn id="31" dur="1000"/>
                                        <p:tgtEl>
                                          <p:spTgt spid="104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49"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Rectangle"/>
          <p:cNvSpPr/>
          <p:nvPr/>
        </p:nvSpPr>
        <p:spPr>
          <a:xfrm>
            <a:off x="7252862" y="4027881"/>
            <a:ext cx="7310071" cy="849191"/>
          </a:xfrm>
          <a:prstGeom prst="rect">
            <a:avLst/>
          </a:prstGeom>
          <a:solidFill>
            <a:srgbClr val="00F900"/>
          </a:solidFill>
          <a:ln w="12700">
            <a:miter lim="400000"/>
          </a:ln>
        </p:spPr>
        <p:txBody>
          <a:bodyPr tIns="91439" bIns="91439" anchor="ctr"/>
          <a:lstStyle/>
          <a:p>
            <a:pPr>
              <a:defRPr sz="5000"/>
            </a:pPr>
          </a:p>
        </p:txBody>
      </p:sp>
      <p:sp>
        <p:nvSpPr>
          <p:cNvPr id="1055" name="Definition  |  Error (without qualification)"/>
          <p:cNvSpPr/>
          <p:nvPr>
            <p:ph type="title"/>
          </p:nvPr>
        </p:nvSpPr>
        <p:spPr>
          <a:prstGeom prst="rect">
            <a:avLst/>
          </a:prstGeom>
        </p:spPr>
        <p:txBody>
          <a:bodyPr/>
          <a:lstStyle/>
          <a:p>
            <a:pPr/>
            <a:r>
              <a:t>Definition  |  Error (without qualification)</a:t>
            </a:r>
          </a:p>
        </p:txBody>
      </p:sp>
      <p:sp>
        <p:nvSpPr>
          <p:cNvPr id="1056" name="Error, n. An indication that a correct function, correctly called, could not uphold its postcondition.…"/>
          <p:cNvSpPr/>
          <p:nvPr>
            <p:ph type="body" idx="1"/>
          </p:nvPr>
        </p:nvSpPr>
        <p:spPr>
          <a:prstGeom prst="rect">
            <a:avLst/>
          </a:prstGeom>
        </p:spPr>
        <p:txBody>
          <a:bodyPr/>
          <a:lstStyle/>
          <a:p>
            <a:pPr>
              <a:defRPr i="1">
                <a:latin typeface="+mn-lt"/>
                <a:ea typeface="+mn-ea"/>
                <a:cs typeface="+mn-cs"/>
                <a:sym typeface="Adobe Clean"/>
              </a:defRPr>
            </a:pPr>
          </a:p>
          <a:p>
            <a:pPr>
              <a:defRPr b="1" i="1">
                <a:latin typeface="+mn-lt"/>
                <a:ea typeface="+mn-ea"/>
                <a:cs typeface="+mn-cs"/>
                <a:sym typeface="Adobe Clean"/>
              </a:defRPr>
            </a:pPr>
            <a:r>
              <a:t>Error, n. An indication that a correct function, correctly called, could not uphold its postcondition.</a:t>
            </a:r>
          </a:p>
          <a:p>
            <a:pPr>
              <a:defRPr b="1" i="1">
                <a:latin typeface="+mn-lt"/>
                <a:ea typeface="+mn-ea"/>
                <a:cs typeface="+mn-cs"/>
                <a:sym typeface="Adobe Clean"/>
              </a:defRPr>
            </a:pPr>
            <a:r>
              <a:t>—Dave and Sean</a:t>
            </a:r>
          </a:p>
        </p:txBody>
      </p:sp>
      <p:sp>
        <p:nvSpPr>
          <p:cNvPr id="1057" name="Slide Number"/>
          <p:cNvSpPr/>
          <p:nvPr>
            <p:ph type="sldNum" sz="quarter" idx="2"/>
          </p:nvPr>
        </p:nvSpPr>
        <p:spPr>
          <a:xfrm>
            <a:off x="11866321" y="13085861"/>
            <a:ext cx="50952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8" name="not a bug"/>
          <p:cNvSpPr/>
          <p:nvPr/>
        </p:nvSpPr>
        <p:spPr>
          <a:xfrm>
            <a:off x="9901793" y="4927728"/>
            <a:ext cx="2662238" cy="10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6" y="0"/>
                </a:moveTo>
                <a:lnTo>
                  <a:pt x="7850" y="4922"/>
                </a:lnTo>
                <a:lnTo>
                  <a:pt x="1130" y="4922"/>
                </a:lnTo>
                <a:cubicBezTo>
                  <a:pt x="505" y="4922"/>
                  <a:pt x="0" y="6194"/>
                  <a:pt x="0" y="7768"/>
                </a:cubicBezTo>
                <a:lnTo>
                  <a:pt x="0" y="18754"/>
                </a:lnTo>
                <a:cubicBezTo>
                  <a:pt x="0" y="20327"/>
                  <a:pt x="505" y="21600"/>
                  <a:pt x="1130" y="21600"/>
                </a:cubicBezTo>
                <a:lnTo>
                  <a:pt x="20467" y="21600"/>
                </a:lnTo>
                <a:cubicBezTo>
                  <a:pt x="21091" y="21600"/>
                  <a:pt x="21600" y="20327"/>
                  <a:pt x="21600" y="18754"/>
                </a:cubicBezTo>
                <a:lnTo>
                  <a:pt x="21600" y="7768"/>
                </a:lnTo>
                <a:cubicBezTo>
                  <a:pt x="21600" y="6194"/>
                  <a:pt x="21091" y="4922"/>
                  <a:pt x="20467" y="4922"/>
                </a:cubicBezTo>
                <a:lnTo>
                  <a:pt x="9982" y="4922"/>
                </a:lnTo>
                <a:lnTo>
                  <a:pt x="8916"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b="1"/>
            </a:lvl1pPr>
          </a:lstStyle>
          <a:p>
            <a:pPr/>
            <a:r>
              <a:t>not a bug</a:t>
            </a:r>
          </a:p>
        </p:txBody>
      </p:sp>
      <p:grpSp>
        <p:nvGrpSpPr>
          <p:cNvPr id="1061" name="Bugs…"/>
          <p:cNvGrpSpPr/>
          <p:nvPr/>
        </p:nvGrpSpPr>
        <p:grpSpPr>
          <a:xfrm>
            <a:off x="17391185" y="6601821"/>
            <a:ext cx="5616448" cy="6151880"/>
            <a:chOff x="0" y="0"/>
            <a:chExt cx="5616447" cy="6151879"/>
          </a:xfrm>
        </p:grpSpPr>
        <p:sp>
          <p:nvSpPr>
            <p:cNvPr id="1060" name="Bugs…"/>
            <p:cNvSpPr txBox="1"/>
            <p:nvPr/>
          </p:nvSpPr>
          <p:spPr>
            <a:xfrm>
              <a:off x="215900" y="139700"/>
              <a:ext cx="5184648" cy="5593080"/>
            </a:xfrm>
            <a:prstGeom prst="rect">
              <a:avLst/>
            </a:prstGeom>
            <a:noFill/>
            <a:ln>
              <a:noFill/>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ctr">
                <a:spcBef>
                  <a:spcPts val="3600"/>
                </a:spcBef>
                <a:defRPr sz="4400">
                  <a:latin typeface="Adobe Clean SemiLight"/>
                  <a:ea typeface="Adobe Clean SemiLight"/>
                  <a:cs typeface="Adobe Clean SemiLight"/>
                  <a:sym typeface="Adobe Clean SemiLight"/>
                </a:defRPr>
              </a:pPr>
              <a:r>
                <a:rPr b="1">
                  <a:latin typeface="+mn-lt"/>
                  <a:ea typeface="+mn-ea"/>
                  <a:cs typeface="+mn-cs"/>
                  <a:sym typeface="Adobe Clean"/>
                </a:rPr>
                <a:t>Bugs</a:t>
              </a:r>
            </a:p>
            <a:p>
              <a:pPr lvl="1" marL="711200" indent="-711200">
                <a:spcBef>
                  <a:spcPts val="3600"/>
                </a:spcBef>
                <a:buSzPct val="100000"/>
                <a:buFont typeface="Adobe Clean"/>
                <a:buChar char="🐞"/>
                <a:defRPr sz="4400">
                  <a:latin typeface="Adobe Clean SemiLight"/>
                  <a:ea typeface="Adobe Clean SemiLight"/>
                  <a:cs typeface="Adobe Clean SemiLight"/>
                  <a:sym typeface="Adobe Clean SemiLight"/>
                </a:defRPr>
              </a:pPr>
              <a:r>
                <a:t>programming error</a:t>
              </a:r>
            </a:p>
            <a:p>
              <a:pPr lvl="1" marL="711200" indent="-711200">
                <a:spcBef>
                  <a:spcPts val="3600"/>
                </a:spcBef>
                <a:buSzPct val="100000"/>
                <a:buFont typeface="Adobe Clean"/>
                <a:buChar char="🐞"/>
                <a:defRPr sz="4400">
                  <a:latin typeface="Adobe Clean SemiLight"/>
                  <a:ea typeface="Adobe Clean SemiLight"/>
                  <a:cs typeface="Adobe Clean SemiLight"/>
                  <a:sym typeface="Adobe Clean SemiLight"/>
                </a:defRPr>
              </a:pPr>
              <a:r>
                <a:t>syntax error</a:t>
              </a:r>
            </a:p>
            <a:p>
              <a:pPr lvl="1" marL="711200" indent="-711200">
                <a:spcBef>
                  <a:spcPts val="3600"/>
                </a:spcBef>
                <a:buSzPct val="100000"/>
                <a:buFont typeface="Adobe Clean"/>
                <a:buChar char="🐞"/>
                <a:defRPr sz="4400">
                  <a:latin typeface="Adobe Clean SemiLight"/>
                  <a:ea typeface="Adobe Clean SemiLight"/>
                  <a:cs typeface="Adobe Clean SemiLight"/>
                  <a:sym typeface="Adobe Clean SemiLight"/>
                </a:defRPr>
              </a:pPr>
              <a:r>
                <a:t>bounds error</a:t>
              </a:r>
            </a:p>
            <a:p>
              <a:pPr lvl="1" marL="711200" indent="-711200">
                <a:spcBef>
                  <a:spcPts val="3600"/>
                </a:spcBef>
                <a:buSzPct val="100000"/>
                <a:buFont typeface="Adobe Clean"/>
                <a:buChar char="🐞"/>
                <a:defRPr sz="4400">
                  <a:latin typeface="Adobe Clean SemiLight"/>
                  <a:ea typeface="Adobe Clean SemiLight"/>
                  <a:cs typeface="Adobe Clean SemiLight"/>
                  <a:sym typeface="Adobe Clean SemiLight"/>
                </a:defRPr>
              </a:pPr>
              <a:r>
                <a:t>memory error</a:t>
              </a:r>
            </a:p>
          </p:txBody>
        </p:sp>
        <p:pic>
          <p:nvPicPr>
            <p:cNvPr id="1059" name="Bugs… Bugsprogramming errorsyntax errorbounds errormemory error" descr="Bugs… Bugsprogramming errorsyntax errorbounds errormemory error"/>
            <p:cNvPicPr>
              <a:picLocks noChangeAspect="0"/>
            </p:cNvPicPr>
            <p:nvPr/>
          </p:nvPicPr>
          <p:blipFill>
            <a:blip r:embed="rId3">
              <a:extLst/>
            </a:blip>
            <a:stretch>
              <a:fillRect/>
            </a:stretch>
          </p:blipFill>
          <p:spPr>
            <a:xfrm>
              <a:off x="0" y="0"/>
              <a:ext cx="5616448" cy="615188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54"/>
                                        </p:tgtEl>
                                        <p:attrNameLst>
                                          <p:attrName>style.visibility</p:attrName>
                                        </p:attrNameLst>
                                      </p:cBhvr>
                                      <p:to>
                                        <p:strVal val="visible"/>
                                      </p:to>
                                    </p:set>
                                    <p:animEffect filter="fade" transition="in">
                                      <p:cBhvr>
                                        <p:cTn id="7" dur="500"/>
                                        <p:tgtEl>
                                          <p:spTgt spid="1054"/>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1058"/>
                                        </p:tgtEl>
                                        <p:attrNameLst>
                                          <p:attrName>style.visibility</p:attrName>
                                        </p:attrNameLst>
                                      </p:cBhvr>
                                      <p:to>
                                        <p:strVal val="visible"/>
                                      </p:to>
                                    </p:set>
                                    <p:anim calcmode="lin" valueType="num">
                                      <p:cBhvr>
                                        <p:cTn id="11" dur="500" fill="hold"/>
                                        <p:tgtEl>
                                          <p:spTgt spid="1058"/>
                                        </p:tgtEl>
                                        <p:attrNameLst>
                                          <p:attrName>ppt_w</p:attrName>
                                        </p:attrNameLst>
                                      </p:cBhvr>
                                      <p:tavLst>
                                        <p:tav tm="0">
                                          <p:val>
                                            <p:fltVal val="0"/>
                                          </p:val>
                                        </p:tav>
                                        <p:tav tm="100000">
                                          <p:val>
                                            <p:strVal val="#ppt_w"/>
                                          </p:val>
                                        </p:tav>
                                      </p:tavLst>
                                    </p:anim>
                                    <p:anim calcmode="lin" valueType="num">
                                      <p:cBhvr>
                                        <p:cTn id="12" dur="500" fill="hold"/>
                                        <p:tgtEl>
                                          <p:spTgt spid="105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1061"/>
                                        </p:tgtEl>
                                        <p:attrNameLst>
                                          <p:attrName>style.visibility</p:attrName>
                                        </p:attrNameLst>
                                      </p:cBhvr>
                                      <p:to>
                                        <p:strVal val="visible"/>
                                      </p:to>
                                    </p:set>
                                    <p:anim calcmode="lin" valueType="num">
                                      <p:cBhvr>
                                        <p:cTn id="17" dur="600" fill="hold"/>
                                        <p:tgtEl>
                                          <p:spTgt spid="1061"/>
                                        </p:tgtEl>
                                        <p:attrNameLst>
                                          <p:attrName>ppt_x</p:attrName>
                                        </p:attrNameLst>
                                      </p:cBhvr>
                                      <p:tavLst>
                                        <p:tav tm="0">
                                          <p:val>
                                            <p:strVal val="#ppt_x"/>
                                          </p:val>
                                        </p:tav>
                                        <p:tav tm="100000">
                                          <p:val>
                                            <p:strVal val="#ppt_x"/>
                                          </p:val>
                                        </p:tav>
                                      </p:tavLst>
                                    </p:anim>
                                    <p:anim calcmode="lin" valueType="num">
                                      <p:cBhvr>
                                        <p:cTn id="18" dur="600" fill="hold"/>
                                        <p:tgtEl>
                                          <p:spTgt spid="10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61" grpId="3"/>
      <p:bldP build="whole" bldLvl="1" animBg="1" rev="0" advAuto="0" spid="1054" grpId="1"/>
      <p:bldP build="whole" bldLvl="1" animBg="1" rev="0" advAuto="0" spid="1058" grpId="2"/>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Three useful guarantees regarding errors"/>
          <p:cNvSpPr/>
          <p:nvPr>
            <p:ph type="title"/>
          </p:nvPr>
        </p:nvSpPr>
        <p:spPr>
          <a:prstGeom prst="rect">
            <a:avLst/>
          </a:prstGeom>
        </p:spPr>
        <p:txBody>
          <a:bodyPr/>
          <a:lstStyle/>
          <a:p>
            <a:pPr/>
            <a:r>
              <a:t>Three useful guarantees regarding errors</a:t>
            </a:r>
          </a:p>
        </p:txBody>
      </p:sp>
      <p:sp>
        <p:nvSpPr>
          <p:cNvPr id="1066" name="The nothrow guarantee: no errors can occur.…"/>
          <p:cNvSpPr/>
          <p:nvPr>
            <p:ph type="body" idx="1"/>
          </p:nvPr>
        </p:nvSpPr>
        <p:spPr>
          <a:prstGeom prst="rect">
            <a:avLst/>
          </a:prstGeom>
        </p:spPr>
        <p:txBody>
          <a:bodyPr/>
          <a:lstStyle/>
          <a:p>
            <a:pPr>
              <a:defRPr b="1">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p:txBody>
      </p:sp>
      <p:sp>
        <p:nvSpPr>
          <p:cNvPr id="1067" name="Slide Number"/>
          <p:cNvSpPr/>
          <p:nvPr>
            <p:ph type="sldNum" sz="quarter" idx="2"/>
          </p:nvPr>
        </p:nvSpPr>
        <p:spPr>
          <a:xfrm>
            <a:off x="11851690" y="13085861"/>
            <a:ext cx="52415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Rectangle"/>
          <p:cNvSpPr/>
          <p:nvPr/>
        </p:nvSpPr>
        <p:spPr>
          <a:xfrm>
            <a:off x="317500" y="10431063"/>
            <a:ext cx="19050000" cy="1270001"/>
          </a:xfrm>
          <a:prstGeom prst="rect">
            <a:avLst/>
          </a:prstGeom>
          <a:solidFill>
            <a:srgbClr val="00F900"/>
          </a:solidFill>
          <a:ln w="12700">
            <a:miter lim="400000"/>
          </a:ln>
        </p:spPr>
        <p:txBody>
          <a:bodyPr tIns="91439" bIns="91439" anchor="ctr"/>
          <a:lstStyle/>
          <a:p>
            <a:pPr/>
          </a:p>
        </p:txBody>
      </p:sp>
      <p:sp>
        <p:nvSpPr>
          <p:cNvPr id="1072" name="Three useful guarantees regarding errors"/>
          <p:cNvSpPr/>
          <p:nvPr>
            <p:ph type="title"/>
          </p:nvPr>
        </p:nvSpPr>
        <p:spPr>
          <a:prstGeom prst="rect">
            <a:avLst/>
          </a:prstGeom>
        </p:spPr>
        <p:txBody>
          <a:bodyPr/>
          <a:lstStyle/>
          <a:p>
            <a:pPr/>
            <a:r>
              <a:t>Three useful guarantees regarding errors</a:t>
            </a:r>
          </a:p>
        </p:txBody>
      </p:sp>
      <p:sp>
        <p:nvSpPr>
          <p:cNvPr id="1073" name="The nothrow guarantee: no errors can occur.…"/>
          <p:cNvSpPr/>
          <p:nvPr>
            <p:ph type="body" idx="1"/>
          </p:nvPr>
        </p:nvSpPr>
        <p:spPr>
          <a:xfrm>
            <a:off x="673100" y="2794000"/>
            <a:ext cx="23037800" cy="9694717"/>
          </a:xfrm>
          <a:prstGeom prst="rect">
            <a:avLst/>
          </a:prstGeom>
        </p:spPr>
        <p:txBody>
          <a:bodyPr/>
          <a:lstStyle/>
          <a:p>
            <a:pPr>
              <a:defRPr b="1">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pop_back()</a:t>
            </a:r>
          </a:p>
          <a:p>
            <a:pPr lvl="4"/>
            <a:r>
              <a:t>    pre { size() &lt; 0 }</a:t>
            </a:r>
          </a:p>
          <a:p>
            <a:pPr lvl="4"/>
            <a:r>
              <a:t>    post [old_size = size()​] { size() == old_size - 1 }</a:t>
            </a:r>
          </a:p>
          <a:p>
            <a:pPr lvl="4"/>
            <a:r>
              <a:t>    post [old = *this] { !testing || equal(begin(), end(), begin(old)) }</a:t>
            </a:r>
          </a:p>
          <a:p>
            <a:pPr lvl="4"/>
            <a:r>
              <a:t>  {</a:t>
            </a:r>
          </a:p>
          <a:p>
            <a:pPr lvl="4"/>
            <a:r>
              <a:t>    _first.pop_back();</a:t>
            </a:r>
            <a:br/>
            <a:r>
              <a:t>    _second.pop_back();</a:t>
            </a:r>
            <a:br/>
            <a:r>
              <a:t>  }</a:t>
            </a:r>
          </a:p>
        </p:txBody>
      </p:sp>
      <p:sp>
        <p:nvSpPr>
          <p:cNvPr id="1074" name="Slide Number"/>
          <p:cNvSpPr/>
          <p:nvPr>
            <p:ph type="sldNum" sz="quarter" idx="2"/>
          </p:nvPr>
        </p:nvSpPr>
        <p:spPr>
          <a:xfrm>
            <a:off x="11866321" y="13085861"/>
            <a:ext cx="509525"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75" name="Rectangle"/>
          <p:cNvSpPr/>
          <p:nvPr/>
        </p:nvSpPr>
        <p:spPr>
          <a:xfrm>
            <a:off x="4721143" y="7230663"/>
            <a:ext cx="2107254" cy="635001"/>
          </a:xfrm>
          <a:prstGeom prst="rect">
            <a:avLst/>
          </a:prstGeom>
          <a:solidFill>
            <a:srgbClr val="00F900"/>
          </a:solidFill>
          <a:ln w="12700">
            <a:miter lim="400000"/>
          </a:ln>
        </p:spPr>
        <p:txBody>
          <a:bodyPr tIns="91439" bIns="91439" anchor="ctr"/>
          <a:lstStyle/>
          <a:p>
            <a:pPr/>
          </a:p>
        </p:txBody>
      </p:sp>
      <p:sp>
        <p:nvSpPr>
          <p:cNvPr id="1076"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077"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078"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079"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080"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081"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082" name="Un"/>
          <p:cNvSpPr/>
          <p:nvPr/>
        </p:nvSpPr>
        <p:spPr>
          <a:xfrm>
            <a:off x="2226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a:t>
            </a:r>
          </a:p>
        </p:txBody>
      </p:sp>
      <p:sp>
        <p:nvSpPr>
          <p:cNvPr id="1083"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084"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085" name="nothrow guarantee (x2) - composes"/>
          <p:cNvSpPr/>
          <p:nvPr/>
        </p:nvSpPr>
        <p:spPr>
          <a:xfrm>
            <a:off x="3877811" y="11727590"/>
            <a:ext cx="7190979" cy="10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01" y="0"/>
                </a:moveTo>
                <a:lnTo>
                  <a:pt x="2906" y="4922"/>
                </a:lnTo>
                <a:lnTo>
                  <a:pt x="418" y="4922"/>
                </a:lnTo>
                <a:cubicBezTo>
                  <a:pt x="187" y="4922"/>
                  <a:pt x="0" y="6194"/>
                  <a:pt x="0" y="7768"/>
                </a:cubicBezTo>
                <a:lnTo>
                  <a:pt x="0" y="18754"/>
                </a:lnTo>
                <a:cubicBezTo>
                  <a:pt x="0" y="20327"/>
                  <a:pt x="187" y="21600"/>
                  <a:pt x="418" y="21600"/>
                </a:cubicBezTo>
                <a:lnTo>
                  <a:pt x="21182" y="21600"/>
                </a:lnTo>
                <a:cubicBezTo>
                  <a:pt x="21413" y="21600"/>
                  <a:pt x="21600" y="20327"/>
                  <a:pt x="21600" y="18754"/>
                </a:cubicBezTo>
                <a:lnTo>
                  <a:pt x="21600" y="7768"/>
                </a:lnTo>
                <a:cubicBezTo>
                  <a:pt x="21600" y="6194"/>
                  <a:pt x="21413" y="4922"/>
                  <a:pt x="21182" y="4922"/>
                </a:cubicBezTo>
                <a:lnTo>
                  <a:pt x="3696" y="4922"/>
                </a:lnTo>
                <a:lnTo>
                  <a:pt x="3301"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b="1"/>
            </a:lvl1pPr>
          </a:lstStyle>
          <a:p>
            <a:pPr/>
            <a:r>
              <a:t>nothrow guarantee (x2) - composes</a:t>
            </a:r>
          </a:p>
        </p:txBody>
      </p:sp>
    </p:spTree>
  </p:cSld>
  <p:clrMapOvr>
    <a:masterClrMapping/>
  </p:clrMapOvr>
  <mc:AlternateContent xmlns:mc="http://schemas.openxmlformats.org/markup-compatibility/2006">
    <mc:Choice xmlns:p14="http://schemas.microsoft.com/office/powerpoint/2010/main" Requires="p14">
      <p:transition spd="fast" advClick="0" advTm="0"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71"/>
                                        </p:tgtEl>
                                        <p:attrNameLst>
                                          <p:attrName>style.visibility</p:attrName>
                                        </p:attrNameLst>
                                      </p:cBhvr>
                                      <p:to>
                                        <p:strVal val="visible"/>
                                      </p:to>
                                    </p:set>
                                    <p:animEffect filter="fade" transition="in">
                                      <p:cBhvr>
                                        <p:cTn id="7" dur="200"/>
                                        <p:tgtEl>
                                          <p:spTgt spid="1071"/>
                                        </p:tgtEl>
                                      </p:cBhvr>
                                    </p:animEffect>
                                  </p:childTnLst>
                                </p:cTn>
                              </p:par>
                            </p:childTnLst>
                          </p:cTn>
                        </p:par>
                        <p:par>
                          <p:cTn id="8" fill="hold">
                            <p:stCondLst>
                              <p:cond delay="200"/>
                            </p:stCondLst>
                            <p:childTnLst>
                              <p:par>
                                <p:cTn id="9" presetClass="entr" nodeType="afterEffect" presetSubtype="16" presetID="23" grpId="2" fill="hold">
                                  <p:stCondLst>
                                    <p:cond delay="0"/>
                                  </p:stCondLst>
                                  <p:iterate type="el" backwards="0">
                                    <p:tmAbs val="0"/>
                                  </p:iterate>
                                  <p:childTnLst>
                                    <p:set>
                                      <p:cBhvr>
                                        <p:cTn id="10" fill="hold"/>
                                        <p:tgtEl>
                                          <p:spTgt spid="1085"/>
                                        </p:tgtEl>
                                        <p:attrNameLst>
                                          <p:attrName>style.visibility</p:attrName>
                                        </p:attrNameLst>
                                      </p:cBhvr>
                                      <p:to>
                                        <p:strVal val="visible"/>
                                      </p:to>
                                    </p:set>
                                    <p:anim calcmode="lin" valueType="num">
                                      <p:cBhvr>
                                        <p:cTn id="11" dur="500" fill="hold"/>
                                        <p:tgtEl>
                                          <p:spTgt spid="1085"/>
                                        </p:tgtEl>
                                        <p:attrNameLst>
                                          <p:attrName>ppt_w</p:attrName>
                                        </p:attrNameLst>
                                      </p:cBhvr>
                                      <p:tavLst>
                                        <p:tav tm="0">
                                          <p:val>
                                            <p:fltVal val="0"/>
                                          </p:val>
                                        </p:tav>
                                        <p:tav tm="100000">
                                          <p:val>
                                            <p:strVal val="#ppt_w"/>
                                          </p:val>
                                        </p:tav>
                                      </p:tavLst>
                                    </p:anim>
                                    <p:anim calcmode="lin" valueType="num">
                                      <p:cBhvr>
                                        <p:cTn id="12" dur="500" fill="hold"/>
                                        <p:tgtEl>
                                          <p:spTgt spid="1085"/>
                                        </p:tgtEl>
                                        <p:attrNameLst>
                                          <p:attrName>ppt_h</p:attrName>
                                        </p:attrNameLst>
                                      </p:cBhvr>
                                      <p:tavLst>
                                        <p:tav tm="0">
                                          <p:val>
                                            <p:fltVal val="0"/>
                                          </p:val>
                                        </p:tav>
                                        <p:tav tm="100000">
                                          <p:val>
                                            <p:strVal val="#ppt_h"/>
                                          </p:val>
                                        </p:tav>
                                      </p:tavLst>
                                    </p:anim>
                                  </p:childTnLst>
                                </p:cTn>
                              </p:par>
                            </p:childTnLst>
                          </p:cTn>
                        </p:par>
                        <p:par>
                          <p:cTn id="13" fill="hold">
                            <p:stCondLst>
                              <p:cond delay="700"/>
                            </p:stCondLst>
                            <p:childTnLst>
                              <p:par>
                                <p:cTn id="14" presetClass="exit" nodeType="afterEffect" presetID="9" grpId="3" fill="hold">
                                  <p:stCondLst>
                                    <p:cond delay="0"/>
                                  </p:stCondLst>
                                  <p:iterate type="el" backwards="0">
                                    <p:tmAbs val="0"/>
                                  </p:iterate>
                                  <p:childTnLst>
                                    <p:animEffect filter="dissolve" transition="out">
                                      <p:cBhvr>
                                        <p:cTn id="15" dur="1000" fill="hold"/>
                                        <p:tgtEl>
                                          <p:spTgt spid="1079"/>
                                        </p:tgtEl>
                                      </p:cBhvr>
                                    </p:animEffect>
                                    <p:set>
                                      <p:cBhvr>
                                        <p:cTn id="16" fill="hold">
                                          <p:stCondLst>
                                            <p:cond delay="999"/>
                                          </p:stCondLst>
                                        </p:cTn>
                                        <p:tgtEl>
                                          <p:spTgt spid="1079"/>
                                        </p:tgtEl>
                                        <p:attrNameLst>
                                          <p:attrName>style.visibility</p:attrName>
                                        </p:attrNameLst>
                                      </p:cBhvr>
                                      <p:to>
                                        <p:strVal val="hidden"/>
                                      </p:to>
                                    </p:set>
                                  </p:childTnLst>
                                </p:cTn>
                              </p:par>
                            </p:childTnLst>
                          </p:cTn>
                        </p:par>
                        <p:par>
                          <p:cTn id="17" fill="hold">
                            <p:stCondLst>
                              <p:cond delay="1700"/>
                            </p:stCondLst>
                            <p:childTnLst>
                              <p:par>
                                <p:cTn id="18" presetClass="exit" nodeType="afterEffect" presetID="9" grpId="4" fill="hold">
                                  <p:stCondLst>
                                    <p:cond delay="0"/>
                                  </p:stCondLst>
                                  <p:iterate type="el" backwards="0">
                                    <p:tmAbs val="0"/>
                                  </p:iterate>
                                  <p:childTnLst>
                                    <p:animEffect filter="dissolve" transition="out">
                                      <p:cBhvr>
                                        <p:cTn id="19" dur="1000" fill="hold"/>
                                        <p:tgtEl>
                                          <p:spTgt spid="1082"/>
                                        </p:tgtEl>
                                      </p:cBhvr>
                                    </p:animEffect>
                                    <p:set>
                                      <p:cBhvr>
                                        <p:cTn id="20" fill="hold">
                                          <p:stCondLst>
                                            <p:cond delay="999"/>
                                          </p:stCondLst>
                                        </p:cTn>
                                        <p:tgtEl>
                                          <p:spTgt spid="108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1075"/>
                                        </p:tgtEl>
                                        <p:attrNameLst>
                                          <p:attrName>style.visibility</p:attrName>
                                        </p:attrNameLst>
                                      </p:cBhvr>
                                      <p:to>
                                        <p:strVal val="visible"/>
                                      </p:to>
                                    </p:set>
                                    <p:animEffect filter="fade" transition="in">
                                      <p:cBhvr>
                                        <p:cTn id="25" dur="200"/>
                                        <p:tgtEl>
                                          <p:spTgt spid="1075"/>
                                        </p:tgtEl>
                                      </p:cBhvr>
                                    </p:animEffect>
                                  </p:childTnLst>
                                </p:cTn>
                              </p:par>
                            </p:childTnLst>
                          </p:cTn>
                        </p:par>
                        <p:par>
                          <p:cTn id="26" fill="hold">
                            <p:stCondLst>
                              <p:cond delay="200"/>
                            </p:stCondLst>
                            <p:childTnLst>
                              <p:par>
                                <p:cTn id="27" presetClass="exit" nodeType="afterEffect" presetID="10" grpId="6" fill="hold">
                                  <p:stCondLst>
                                    <p:cond delay="0"/>
                                  </p:stCondLst>
                                  <p:iterate type="el" backwards="0">
                                    <p:tmAbs val="0"/>
                                  </p:iterate>
                                  <p:childTnLst>
                                    <p:animEffect filter="fade" transition="out">
                                      <p:cBhvr>
                                        <p:cTn id="28" dur="200" fill="hold"/>
                                        <p:tgtEl>
                                          <p:spTgt spid="1071"/>
                                        </p:tgtEl>
                                      </p:cBhvr>
                                    </p:animEffect>
                                    <p:set>
                                      <p:cBhvr>
                                        <p:cTn id="29" fill="hold">
                                          <p:stCondLst>
                                            <p:cond delay="199"/>
                                          </p:stCondLst>
                                        </p:cTn>
                                        <p:tgtEl>
                                          <p:spTgt spid="1071"/>
                                        </p:tgtEl>
                                        <p:attrNameLst>
                                          <p:attrName>style.visibility</p:attrName>
                                        </p:attrNameLst>
                                      </p:cBhvr>
                                      <p:to>
                                        <p:strVal val="hidden"/>
                                      </p:to>
                                    </p:set>
                                  </p:childTnLst>
                                </p:cTn>
                              </p:par>
                            </p:childTnLst>
                          </p:cTn>
                        </p:par>
                        <p:par>
                          <p:cTn id="30" fill="hold">
                            <p:stCondLst>
                              <p:cond delay="400"/>
                            </p:stCondLst>
                            <p:childTnLst>
                              <p:par>
                                <p:cTn id="31" presetClass="exit" nodeType="afterEffect" presetID="10" grpId="7" fill="hold">
                                  <p:stCondLst>
                                    <p:cond delay="0"/>
                                  </p:stCondLst>
                                  <p:iterate type="el" backwards="0">
                                    <p:tmAbs val="0"/>
                                  </p:iterate>
                                  <p:childTnLst>
                                    <p:animEffect filter="fade" transition="out">
                                      <p:cBhvr>
                                        <p:cTn id="32" dur="200" fill="hold"/>
                                        <p:tgtEl>
                                          <p:spTgt spid="1085"/>
                                        </p:tgtEl>
                                      </p:cBhvr>
                                    </p:animEffect>
                                    <p:set>
                                      <p:cBhvr>
                                        <p:cTn id="33" fill="hold">
                                          <p:stCondLst>
                                            <p:cond delay="199"/>
                                          </p:stCondLst>
                                        </p:cTn>
                                        <p:tgtEl>
                                          <p:spTgt spid="10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5" grpId="7"/>
      <p:bldP build="whole" bldLvl="1" animBg="1" rev="0" advAuto="0" spid="1071" grpId="1"/>
      <p:bldP build="whole" bldLvl="1" animBg="1" rev="0" advAuto="0" spid="1075" grpId="5"/>
      <p:bldP build="whole" bldLvl="1" animBg="1" rev="0" advAuto="0" spid="1082" grpId="4"/>
      <p:bldP build="whole" bldLvl="1" animBg="1" rev="0" advAuto="0" spid="1071" grpId="6"/>
      <p:bldP build="whole" bldLvl="1" animBg="1" rev="0" advAuto="0" spid="1085" grpId="2"/>
      <p:bldP build="whole" bldLvl="1" animBg="1" rev="0" advAuto="0" spid="1079" grpId="3"/>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Rectangle"/>
          <p:cNvSpPr/>
          <p:nvPr/>
        </p:nvSpPr>
        <p:spPr>
          <a:xfrm>
            <a:off x="4721143" y="7230663"/>
            <a:ext cx="2107254" cy="635001"/>
          </a:xfrm>
          <a:prstGeom prst="rect">
            <a:avLst/>
          </a:prstGeom>
          <a:solidFill>
            <a:srgbClr val="00F900"/>
          </a:solidFill>
          <a:ln w="12700">
            <a:miter lim="400000"/>
          </a:ln>
        </p:spPr>
        <p:txBody>
          <a:bodyPr tIns="91439" bIns="91439" anchor="ctr"/>
          <a:lstStyle/>
          <a:p>
            <a:pPr/>
          </a:p>
        </p:txBody>
      </p:sp>
      <p:sp>
        <p:nvSpPr>
          <p:cNvPr id="1090" name="Three useful guarantees regarding errors"/>
          <p:cNvSpPr/>
          <p:nvPr>
            <p:ph type="title"/>
          </p:nvPr>
        </p:nvSpPr>
        <p:spPr>
          <a:prstGeom prst="rect">
            <a:avLst/>
          </a:prstGeom>
        </p:spPr>
        <p:txBody>
          <a:bodyPr/>
          <a:lstStyle/>
          <a:p>
            <a:pPr/>
            <a:r>
              <a:t>Three useful guarantees regarding errors</a:t>
            </a:r>
          </a:p>
        </p:txBody>
      </p:sp>
      <p:sp>
        <p:nvSpPr>
          <p:cNvPr id="1091" name="The nothrow guarantee: no errors can occur.…"/>
          <p:cNvSpPr/>
          <p:nvPr>
            <p:ph type="body" idx="1"/>
          </p:nvPr>
        </p:nvSpPr>
        <p:spPr>
          <a:xfrm>
            <a:off x="673100" y="2794000"/>
            <a:ext cx="23037800" cy="9637489"/>
          </a:xfrm>
          <a:prstGeom prst="rect">
            <a:avLst/>
          </a:prstGeom>
        </p:spPr>
        <p:txBody>
          <a:bodyPr/>
          <a:lstStyle/>
          <a:p>
            <a:pPr>
              <a:defRPr b="1">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pop_back() noexcept</a:t>
            </a:r>
          </a:p>
          <a:p>
            <a:pPr lvl="4"/>
            <a:r>
              <a:t>    pre { size() &lt; 0 }</a:t>
            </a:r>
          </a:p>
          <a:p>
            <a:pPr lvl="4"/>
            <a:r>
              <a:t>    post [old_size = size()​] { size() == old_size - 1 }</a:t>
            </a:r>
          </a:p>
          <a:p>
            <a:pPr lvl="4"/>
            <a:r>
              <a:t>    post [old = *this] { !testing || equal(begin(), end(), begin(old)) }</a:t>
            </a:r>
          </a:p>
          <a:p>
            <a:pPr lvl="4"/>
            <a:r>
              <a:t>  {</a:t>
            </a:r>
          </a:p>
          <a:p>
            <a:pPr lvl="4"/>
            <a:r>
              <a:t>    _first.pop_back();</a:t>
            </a:r>
            <a:br/>
            <a:r>
              <a:t>    _second.pop_back();</a:t>
            </a:r>
            <a:br/>
            <a:r>
              <a:t>  }</a:t>
            </a:r>
          </a:p>
        </p:txBody>
      </p:sp>
      <p:sp>
        <p:nvSpPr>
          <p:cNvPr id="1092" name="Slide Number"/>
          <p:cNvSpPr/>
          <p:nvPr>
            <p:ph type="sldNum" sz="quarter" idx="2"/>
          </p:nvPr>
        </p:nvSpPr>
        <p:spPr>
          <a:xfrm>
            <a:off x="11852300" y="13085861"/>
            <a:ext cx="523546"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93"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094"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095"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096"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097"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098"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099"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10" grpId="1" fill="hold">
                                  <p:stCondLst>
                                    <p:cond delay="0"/>
                                  </p:stCondLst>
                                  <p:iterate type="el" backwards="0">
                                    <p:tmAbs val="0"/>
                                  </p:iterate>
                                  <p:childTnLst>
                                    <p:animEffect filter="fade" transition="out">
                                      <p:cBhvr>
                                        <p:cTn id="6" dur="1000" fill="hold"/>
                                        <p:tgtEl>
                                          <p:spTgt spid="1089"/>
                                        </p:tgtEl>
                                      </p:cBhvr>
                                    </p:animEffect>
                                    <p:set>
                                      <p:cBhvr>
                                        <p:cTn id="7" fill="hold">
                                          <p:stCondLst>
                                            <p:cond delay="999"/>
                                          </p:stCondLst>
                                        </p:cTn>
                                        <p:tgtEl>
                                          <p:spTgt spid="10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9" grpId="1"/>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Rectangle"/>
          <p:cNvSpPr/>
          <p:nvPr/>
        </p:nvSpPr>
        <p:spPr>
          <a:xfrm>
            <a:off x="317500" y="10431063"/>
            <a:ext cx="19050000" cy="1270001"/>
          </a:xfrm>
          <a:prstGeom prst="rect">
            <a:avLst/>
          </a:prstGeom>
          <a:solidFill>
            <a:srgbClr val="00F900"/>
          </a:solidFill>
          <a:ln w="12700">
            <a:miter lim="400000"/>
          </a:ln>
        </p:spPr>
        <p:txBody>
          <a:bodyPr tIns="91439" bIns="91439" anchor="ctr"/>
          <a:lstStyle/>
          <a:p>
            <a:pPr/>
          </a:p>
        </p:txBody>
      </p:sp>
      <p:sp>
        <p:nvSpPr>
          <p:cNvPr id="1104" name="Three useful guarantees regarding errors"/>
          <p:cNvSpPr/>
          <p:nvPr>
            <p:ph type="title"/>
          </p:nvPr>
        </p:nvSpPr>
        <p:spPr>
          <a:prstGeom prst="rect">
            <a:avLst/>
          </a:prstGeom>
        </p:spPr>
        <p:txBody>
          <a:bodyPr/>
          <a:lstStyle/>
          <a:p>
            <a:pPr/>
            <a:r>
              <a:t>Three useful guarantees regarding errors</a:t>
            </a:r>
          </a:p>
        </p:txBody>
      </p:sp>
      <p:sp>
        <p:nvSpPr>
          <p:cNvPr id="1105" name="The nothrow guarantee: no errors can occur.…"/>
          <p:cNvSpPr/>
          <p:nvPr>
            <p:ph type="body" idx="1"/>
          </p:nvPr>
        </p:nvSpPr>
        <p:spPr>
          <a:xfrm>
            <a:off x="673100" y="2794000"/>
            <a:ext cx="23037800" cy="964207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p:txBody>
      </p:sp>
      <p:sp>
        <p:nvSpPr>
          <p:cNvPr id="1106" name="Slide Number"/>
          <p:cNvSpPr/>
          <p:nvPr>
            <p:ph type="sldNum" sz="quarter" idx="2"/>
          </p:nvPr>
        </p:nvSpPr>
        <p:spPr>
          <a:xfrm>
            <a:off x="11878513" y="13085861"/>
            <a:ext cx="49733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7"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08"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09"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10"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11"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12"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13"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14" name="strong guarantee (x2) - does not compose"/>
          <p:cNvSpPr/>
          <p:nvPr/>
        </p:nvSpPr>
        <p:spPr>
          <a:xfrm>
            <a:off x="3877811" y="11727590"/>
            <a:ext cx="8834836" cy="10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87" y="0"/>
                </a:moveTo>
                <a:lnTo>
                  <a:pt x="2366" y="4922"/>
                </a:lnTo>
                <a:lnTo>
                  <a:pt x="341" y="4922"/>
                </a:lnTo>
                <a:cubicBezTo>
                  <a:pt x="152" y="4922"/>
                  <a:pt x="0" y="6194"/>
                  <a:pt x="0" y="7768"/>
                </a:cubicBezTo>
                <a:lnTo>
                  <a:pt x="0" y="18754"/>
                </a:lnTo>
                <a:cubicBezTo>
                  <a:pt x="0" y="20327"/>
                  <a:pt x="152" y="21600"/>
                  <a:pt x="341" y="21600"/>
                </a:cubicBezTo>
                <a:lnTo>
                  <a:pt x="21259" y="21600"/>
                </a:lnTo>
                <a:cubicBezTo>
                  <a:pt x="21448" y="21600"/>
                  <a:pt x="21600" y="20327"/>
                  <a:pt x="21600" y="18754"/>
                </a:cubicBezTo>
                <a:lnTo>
                  <a:pt x="21600" y="7768"/>
                </a:lnTo>
                <a:cubicBezTo>
                  <a:pt x="21600" y="6194"/>
                  <a:pt x="21448" y="4922"/>
                  <a:pt x="21259" y="4922"/>
                </a:cubicBezTo>
                <a:lnTo>
                  <a:pt x="3008" y="4922"/>
                </a:lnTo>
                <a:lnTo>
                  <a:pt x="2687"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b="1"/>
            </a:lvl1pPr>
          </a:lstStyle>
          <a:p>
            <a:pPr/>
            <a:r>
              <a:t>strong guarantee (x2) - does not compose</a:t>
            </a:r>
          </a:p>
        </p:txBody>
      </p:sp>
      <p:sp>
        <p:nvSpPr>
          <p:cNvPr id="1115" name="void push_back(const pair&lt;T, U&gt;&amp; e)…"/>
          <p:cNvSpPr txBox="1"/>
          <p:nvPr/>
        </p:nvSpPr>
        <p:spPr>
          <a:xfrm>
            <a:off x="673100" y="7103340"/>
            <a:ext cx="11215993" cy="5223504"/>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lvl="4" indent="0" defTabSz="914400">
              <a:lnSpc>
                <a:spcPts val="5000"/>
              </a:lnSpc>
              <a:defRPr spc="-29" sz="3000">
                <a:latin typeface="Helvetica"/>
                <a:ea typeface="Helvetica"/>
                <a:cs typeface="Helvetica"/>
                <a:sym typeface="Helvetica"/>
              </a:defRPr>
            </a:pPr>
            <a:r>
              <a:t>  void push_back(const pair&lt;T, U&gt;&amp; e)</a:t>
            </a:r>
          </a:p>
          <a:p>
            <a:pPr lvl="4" indent="0" defTabSz="914400">
              <a:lnSpc>
                <a:spcPts val="5000"/>
              </a:lnSpc>
              <a:defRPr spc="-29" sz="3000">
                <a:latin typeface="Helvetica"/>
                <a:ea typeface="Helvetica"/>
                <a:cs typeface="Helvetica"/>
                <a:sym typeface="Helvetica"/>
              </a:defRPr>
            </a:pPr>
            <a:r>
              <a:t>    post [old_size = size()​] { size() == old_size + 1 }</a:t>
            </a:r>
          </a:p>
          <a:p>
            <a:pPr lvl="4" indent="0" defTabSz="914400">
              <a:lnSpc>
                <a:spcPts val="5000"/>
              </a:lnSpc>
              <a:defRPr spc="-29" sz="3000">
                <a:latin typeface="Helvetica"/>
                <a:ea typeface="Helvetica"/>
                <a:cs typeface="Helvetica"/>
                <a:sym typeface="Helvetica"/>
              </a:defRPr>
            </a:pPr>
            <a:r>
              <a:t>    post { back() == e }</a:t>
            </a:r>
          </a:p>
          <a:p>
            <a:pPr lvl="4" indent="0" defTabSz="914400">
              <a:lnSpc>
                <a:spcPts val="5000"/>
              </a:lnSpc>
              <a:defRPr spc="-29" sz="3000">
                <a:latin typeface="Helvetica"/>
                <a:ea typeface="Helvetica"/>
                <a:cs typeface="Helvetica"/>
                <a:sym typeface="Helvetica"/>
              </a:defRPr>
            </a:pPr>
            <a:r>
              <a:t>    post [old = *this] { !testing || equal(begin(old), end(old), begin()) }</a:t>
            </a:r>
          </a:p>
          <a:p>
            <a:pPr lvl="4" indent="0" defTabSz="914400">
              <a:lnSpc>
                <a:spcPts val="5000"/>
              </a:lnSpc>
              <a:defRPr spc="-29" sz="3000">
                <a:latin typeface="Helvetica"/>
                <a:ea typeface="Helvetica"/>
                <a:cs typeface="Helvetica"/>
                <a:sym typeface="Helvetica"/>
              </a:defRPr>
            </a:pPr>
            <a:r>
              <a:t>  {</a:t>
            </a:r>
          </a:p>
          <a:p>
            <a:pPr lvl="4" indent="0" defTabSz="914400">
              <a:lnSpc>
                <a:spcPts val="5000"/>
              </a:lnSpc>
              <a:defRPr spc="-29" sz="3000">
                <a:latin typeface="Helvetica"/>
                <a:ea typeface="Helvetica"/>
                <a:cs typeface="Helvetica"/>
                <a:sym typeface="Helvetica"/>
              </a:defRPr>
            </a:pPr>
            <a:r>
              <a:t>    _first.push_back(e.first);</a:t>
            </a:r>
            <a:br/>
            <a:r>
              <a:t>    _second.push_back(e.second);</a:t>
            </a:r>
            <a:br/>
            <a:r>
              <a:t>  }</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115"/>
                                        </p:tgtEl>
                                        <p:attrNameLst>
                                          <p:attrName>style.visibility</p:attrName>
                                        </p:attrNameLst>
                                      </p:cBhvr>
                                      <p:to>
                                        <p:strVal val="visible"/>
                                      </p:to>
                                    </p:set>
                                    <p:animEffect filter="fade" transition="in">
                                      <p:cBhvr>
                                        <p:cTn id="7" dur="1000"/>
                                        <p:tgtEl>
                                          <p:spTgt spid="1115"/>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103"/>
                                        </p:tgtEl>
                                        <p:attrNameLst>
                                          <p:attrName>style.visibility</p:attrName>
                                        </p:attrNameLst>
                                      </p:cBhvr>
                                      <p:to>
                                        <p:strVal val="visible"/>
                                      </p:to>
                                    </p:set>
                                    <p:animEffect filter="fade" transition="in">
                                      <p:cBhvr>
                                        <p:cTn id="11" dur="200"/>
                                        <p:tgtEl>
                                          <p:spTgt spid="1103"/>
                                        </p:tgtEl>
                                      </p:cBhvr>
                                    </p:animEffect>
                                  </p:childTnLst>
                                </p:cTn>
                              </p:par>
                            </p:childTnLst>
                          </p:cTn>
                        </p:par>
                        <p:par>
                          <p:cTn id="12" fill="hold">
                            <p:stCondLst>
                              <p:cond delay="1200"/>
                            </p:stCondLst>
                            <p:childTnLst>
                              <p:par>
                                <p:cTn id="13" presetClass="entr" nodeType="afterEffect" presetSubtype="16" presetID="23" grpId="3" fill="hold">
                                  <p:stCondLst>
                                    <p:cond delay="0"/>
                                  </p:stCondLst>
                                  <p:iterate type="el" backwards="0">
                                    <p:tmAbs val="0"/>
                                  </p:iterate>
                                  <p:childTnLst>
                                    <p:set>
                                      <p:cBhvr>
                                        <p:cTn id="14" fill="hold"/>
                                        <p:tgtEl>
                                          <p:spTgt spid="1114"/>
                                        </p:tgtEl>
                                        <p:attrNameLst>
                                          <p:attrName>style.visibility</p:attrName>
                                        </p:attrNameLst>
                                      </p:cBhvr>
                                      <p:to>
                                        <p:strVal val="visible"/>
                                      </p:to>
                                    </p:set>
                                    <p:anim calcmode="lin" valueType="num">
                                      <p:cBhvr>
                                        <p:cTn id="15" dur="500" fill="hold"/>
                                        <p:tgtEl>
                                          <p:spTgt spid="1114"/>
                                        </p:tgtEl>
                                        <p:attrNameLst>
                                          <p:attrName>ppt_w</p:attrName>
                                        </p:attrNameLst>
                                      </p:cBhvr>
                                      <p:tavLst>
                                        <p:tav tm="0">
                                          <p:val>
                                            <p:fltVal val="0"/>
                                          </p:val>
                                        </p:tav>
                                        <p:tav tm="100000">
                                          <p:val>
                                            <p:strVal val="#ppt_w"/>
                                          </p:val>
                                        </p:tav>
                                      </p:tavLst>
                                    </p:anim>
                                    <p:anim calcmode="lin" valueType="num">
                                      <p:cBhvr>
                                        <p:cTn id="16" dur="500" fill="hold"/>
                                        <p:tgtEl>
                                          <p:spTgt spid="11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4" grpId="3"/>
      <p:bldP build="whole" bldLvl="1" animBg="1" rev="0" advAuto="0" spid="1115" grpId="1"/>
      <p:bldP build="whole" bldLvl="1" animBg="1" rev="0" advAuto="0" spid="1103" grpId="2"/>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Rectangle"/>
          <p:cNvSpPr/>
          <p:nvPr/>
        </p:nvSpPr>
        <p:spPr>
          <a:xfrm>
            <a:off x="317500" y="10431063"/>
            <a:ext cx="19050000" cy="635001"/>
          </a:xfrm>
          <a:prstGeom prst="rect">
            <a:avLst/>
          </a:prstGeom>
          <a:solidFill>
            <a:srgbClr val="00F900"/>
          </a:solidFill>
          <a:ln w="12700">
            <a:miter lim="400000"/>
          </a:ln>
        </p:spPr>
        <p:txBody>
          <a:bodyPr tIns="91439" bIns="91439" anchor="ctr"/>
          <a:lstStyle/>
          <a:p>
            <a:pPr/>
          </a:p>
        </p:txBody>
      </p:sp>
      <p:sp>
        <p:nvSpPr>
          <p:cNvPr id="1120" name="Three useful guarantees regarding errors"/>
          <p:cNvSpPr/>
          <p:nvPr>
            <p:ph type="title"/>
          </p:nvPr>
        </p:nvSpPr>
        <p:spPr>
          <a:prstGeom prst="rect">
            <a:avLst/>
          </a:prstGeom>
        </p:spPr>
        <p:txBody>
          <a:bodyPr/>
          <a:lstStyle/>
          <a:p>
            <a:pPr/>
            <a:r>
              <a:t>Three useful guarantees regarding errors</a:t>
            </a:r>
          </a:p>
        </p:txBody>
      </p:sp>
      <p:sp>
        <p:nvSpPr>
          <p:cNvPr id="1121" name="The nothrow guarantee: no errors can occur.…"/>
          <p:cNvSpPr/>
          <p:nvPr>
            <p:ph type="body" idx="1"/>
          </p:nvPr>
        </p:nvSpPr>
        <p:spPr>
          <a:xfrm>
            <a:off x="673100" y="2794000"/>
            <a:ext cx="23037800" cy="964207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122" name="Slide Number"/>
          <p:cNvSpPr/>
          <p:nvPr>
            <p:ph type="sldNum" sz="quarter" idx="2"/>
          </p:nvPr>
        </p:nvSpPr>
        <p:spPr>
          <a:xfrm>
            <a:off x="11856567" y="13085861"/>
            <a:ext cx="519279"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3"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24"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25"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26"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27"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28"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29"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30" name="Tn"/>
          <p:cNvSpPr/>
          <p:nvPr/>
        </p:nvSpPr>
        <p:spPr>
          <a:xfrm>
            <a:off x="22263100" y="786292"/>
            <a:ext cx="1270000" cy="1270001"/>
          </a:xfrm>
          <a:prstGeom prst="rect">
            <a:avLst/>
          </a:prstGeom>
          <a:solidFill>
            <a:srgbClr val="FFFFFF">
              <a:alpha val="61793"/>
            </a:srgbClr>
          </a:solidFill>
          <a:ln w="101600">
            <a:solidFill>
              <a:srgbClr val="2C2C2C">
                <a:alpha val="61793"/>
              </a:srgbClr>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131" name="Un"/>
          <p:cNvSpPr/>
          <p:nvPr/>
        </p:nvSpPr>
        <p:spPr>
          <a:xfrm>
            <a:off x="22263100" y="2234092"/>
            <a:ext cx="1270000" cy="1270001"/>
          </a:xfrm>
          <a:prstGeom prst="rect">
            <a:avLst/>
          </a:prstGeom>
          <a:solidFill>
            <a:srgbClr val="FFFFFF">
              <a:alpha val="0"/>
            </a:srgbClr>
          </a:solidFill>
          <a:ln w="101600">
            <a:solidFill>
              <a:srgbClr val="2C2C2C">
                <a:alpha val="0"/>
              </a:srgbClr>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1130"/>
                                        </p:tgtEl>
                                        <p:attrNameLst>
                                          <p:attrName>style.visibility</p:attrName>
                                        </p:attrNameLst>
                                      </p:cBhvr>
                                      <p:to>
                                        <p:strVal val="visible"/>
                                      </p:to>
                                    </p:set>
                                    <p:animEffect filter="strips(upRight)" transition="in">
                                      <p:cBhvr>
                                        <p:cTn id="7" dur="500"/>
                                        <p:tgtEl>
                                          <p:spTgt spid="1130"/>
                                        </p:tgtEl>
                                      </p:cBhvr>
                                    </p:animEffect>
                                  </p:childTnLst>
                                </p:cTn>
                              </p:par>
                            </p:childTnLst>
                          </p:cTn>
                        </p:par>
                        <p:par>
                          <p:cTn id="8" fill="hold">
                            <p:stCondLst>
                              <p:cond delay="500"/>
                            </p:stCondLst>
                            <p:childTnLst>
                              <p:par>
                                <p:cTn id="9" presetClass="exit" nodeType="afterEffect" presetID="9" grpId="2" fill="hold">
                                  <p:stCondLst>
                                    <p:cond delay="0"/>
                                  </p:stCondLst>
                                  <p:iterate type="el" backwards="0">
                                    <p:tmAbs val="0"/>
                                  </p:iterate>
                                  <p:childTnLst>
                                    <p:animEffect filter="dissolve" transition="out">
                                      <p:cBhvr>
                                        <p:cTn id="10" dur="700" fill="hold"/>
                                        <p:tgtEl>
                                          <p:spTgt spid="1130"/>
                                        </p:tgtEl>
                                      </p:cBhvr>
                                    </p:animEffect>
                                    <p:set>
                                      <p:cBhvr>
                                        <p:cTn id="11" fill="hold">
                                          <p:stCondLst>
                                            <p:cond delay="699"/>
                                          </p:stCondLst>
                                        </p:cTn>
                                        <p:tgtEl>
                                          <p:spTgt spid="11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0" grpId="1"/>
      <p:bldP build="whole" bldLvl="1" animBg="1" rev="0" advAuto="0" spid="1130" grpId="2"/>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5" name="Rectangle"/>
          <p:cNvSpPr/>
          <p:nvPr/>
        </p:nvSpPr>
        <p:spPr>
          <a:xfrm>
            <a:off x="317500" y="10431063"/>
            <a:ext cx="19050000" cy="635001"/>
          </a:xfrm>
          <a:prstGeom prst="rect">
            <a:avLst/>
          </a:prstGeom>
          <a:solidFill>
            <a:srgbClr val="00F900"/>
          </a:solidFill>
          <a:ln w="12700">
            <a:miter lim="400000"/>
          </a:ln>
        </p:spPr>
        <p:txBody>
          <a:bodyPr tIns="91439" bIns="91439" anchor="ctr"/>
          <a:lstStyle/>
          <a:p>
            <a:pPr/>
          </a:p>
        </p:txBody>
      </p:sp>
      <p:sp>
        <p:nvSpPr>
          <p:cNvPr id="1136" name="Three useful guarantees regarding errors"/>
          <p:cNvSpPr/>
          <p:nvPr>
            <p:ph type="title"/>
          </p:nvPr>
        </p:nvSpPr>
        <p:spPr>
          <a:prstGeom prst="rect">
            <a:avLst/>
          </a:prstGeom>
        </p:spPr>
        <p:txBody>
          <a:bodyPr/>
          <a:lstStyle/>
          <a:p>
            <a:pPr/>
            <a:r>
              <a:t>Three useful guarantees regarding errors</a:t>
            </a:r>
          </a:p>
        </p:txBody>
      </p:sp>
      <p:sp>
        <p:nvSpPr>
          <p:cNvPr id="1137" name="The nothrow guarantee: no errors can occur.…"/>
          <p:cNvSpPr/>
          <p:nvPr>
            <p:ph type="body" idx="1"/>
          </p:nvPr>
        </p:nvSpPr>
        <p:spPr>
          <a:xfrm>
            <a:off x="673100" y="2794000"/>
            <a:ext cx="23037800" cy="964207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138" name="Slide Number"/>
          <p:cNvSpPr/>
          <p:nvPr>
            <p:ph type="sldNum" sz="quarter" idx="2"/>
          </p:nvPr>
        </p:nvSpPr>
        <p:spPr>
          <a:xfrm>
            <a:off x="11857482" y="13085861"/>
            <a:ext cx="51836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39"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40"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41"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42"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43"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44"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45"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46"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147" name="Un"/>
          <p:cNvSpPr/>
          <p:nvPr/>
        </p:nvSpPr>
        <p:spPr>
          <a:xfrm>
            <a:off x="22263100" y="2234092"/>
            <a:ext cx="1270000" cy="1270001"/>
          </a:xfrm>
          <a:prstGeom prst="rect">
            <a:avLst/>
          </a:prstGeom>
          <a:solidFill>
            <a:srgbClr val="FFFFFF">
              <a:alpha val="0"/>
            </a:srgbClr>
          </a:solidFill>
          <a:ln w="101600">
            <a:solidFill>
              <a:srgbClr val="2C2C2C">
                <a:alpha val="0"/>
              </a:srgbClr>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146"/>
                                        </p:tgtEl>
                                        <p:attrNameLst>
                                          <p:attrName>style.visibility</p:attrName>
                                        </p:attrNameLst>
                                      </p:cBhvr>
                                      <p:to>
                                        <p:strVal val="visible"/>
                                      </p:to>
                                    </p:set>
                                    <p:anim calcmode="lin" valueType="num">
                                      <p:cBhvr>
                                        <p:cTn id="7" dur="500" fill="hold"/>
                                        <p:tgtEl>
                                          <p:spTgt spid="1146"/>
                                        </p:tgtEl>
                                        <p:attrNameLst>
                                          <p:attrName>ppt_w</p:attrName>
                                        </p:attrNameLst>
                                      </p:cBhvr>
                                      <p:tavLst>
                                        <p:tav tm="0">
                                          <p:val>
                                            <p:fltVal val="0"/>
                                          </p:val>
                                        </p:tav>
                                        <p:tav tm="100000">
                                          <p:val>
                                            <p:strVal val="#ppt_w"/>
                                          </p:val>
                                        </p:tav>
                                      </p:tavLst>
                                    </p:anim>
                                    <p:anim calcmode="lin" valueType="num">
                                      <p:cBhvr>
                                        <p:cTn id="8" dur="500" fill="hold"/>
                                        <p:tgtEl>
                                          <p:spTgt spid="11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Rectangle"/>
          <p:cNvSpPr/>
          <p:nvPr/>
        </p:nvSpPr>
        <p:spPr>
          <a:xfrm>
            <a:off x="8246325" y="2976919"/>
            <a:ext cx="3590060" cy="1120602"/>
          </a:xfrm>
          <a:prstGeom prst="rect">
            <a:avLst/>
          </a:prstGeom>
          <a:solidFill>
            <a:srgbClr val="00F900"/>
          </a:solidFill>
          <a:ln w="12700">
            <a:miter lim="400000"/>
          </a:ln>
        </p:spPr>
        <p:txBody>
          <a:bodyPr tIns="91439" bIns="91439" anchor="ctr"/>
          <a:lstStyle/>
          <a:p>
            <a:pPr>
              <a:defRPr sz="5000"/>
            </a:pPr>
          </a:p>
        </p:txBody>
      </p:sp>
      <p:sp>
        <p:nvSpPr>
          <p:cNvPr id="452" name="Rectangle"/>
          <p:cNvSpPr/>
          <p:nvPr/>
        </p:nvSpPr>
        <p:spPr>
          <a:xfrm>
            <a:off x="15650246" y="7286769"/>
            <a:ext cx="2218348" cy="825501"/>
          </a:xfrm>
          <a:prstGeom prst="rect">
            <a:avLst/>
          </a:prstGeom>
          <a:solidFill>
            <a:srgbClr val="00F900"/>
          </a:solidFill>
          <a:ln w="12700">
            <a:miter lim="400000"/>
          </a:ln>
        </p:spPr>
        <p:txBody>
          <a:bodyPr tIns="91439" bIns="91439" anchor="ctr"/>
          <a:lstStyle/>
          <a:p>
            <a:pPr>
              <a:defRPr b="1" sz="5000"/>
            </a:pPr>
          </a:p>
        </p:txBody>
      </p:sp>
      <p:sp>
        <p:nvSpPr>
          <p:cNvPr id="453" name="Rectangle"/>
          <p:cNvSpPr/>
          <p:nvPr/>
        </p:nvSpPr>
        <p:spPr>
          <a:xfrm>
            <a:off x="10591672" y="7286769"/>
            <a:ext cx="3844905" cy="825501"/>
          </a:xfrm>
          <a:prstGeom prst="rect">
            <a:avLst/>
          </a:prstGeom>
          <a:solidFill>
            <a:srgbClr val="00F900"/>
          </a:solidFill>
          <a:ln w="12700">
            <a:miter lim="400000"/>
          </a:ln>
        </p:spPr>
        <p:txBody>
          <a:bodyPr tIns="91439" bIns="91439" anchor="ctr"/>
          <a:lstStyle/>
          <a:p>
            <a:pPr>
              <a:defRPr b="1" sz="5000"/>
            </a:pPr>
          </a:p>
        </p:txBody>
      </p:sp>
      <p:sp>
        <p:nvSpPr>
          <p:cNvPr id="454" name="Rectangle"/>
          <p:cNvSpPr/>
          <p:nvPr/>
        </p:nvSpPr>
        <p:spPr>
          <a:xfrm>
            <a:off x="4681216" y="7286769"/>
            <a:ext cx="4690909" cy="825501"/>
          </a:xfrm>
          <a:prstGeom prst="rect">
            <a:avLst/>
          </a:prstGeom>
          <a:solidFill>
            <a:srgbClr val="00F900"/>
          </a:solidFill>
          <a:ln w="12700">
            <a:miter lim="400000"/>
          </a:ln>
        </p:spPr>
        <p:txBody>
          <a:bodyPr tIns="91439" bIns="91439" anchor="ctr"/>
          <a:lstStyle/>
          <a:p>
            <a:pPr>
              <a:defRPr sz="5000"/>
            </a:pPr>
          </a:p>
        </p:txBody>
      </p:sp>
      <p:sp>
        <p:nvSpPr>
          <p:cNvPr id="455" name="Rectangle"/>
          <p:cNvSpPr/>
          <p:nvPr/>
        </p:nvSpPr>
        <p:spPr>
          <a:xfrm>
            <a:off x="2183833" y="7286769"/>
            <a:ext cx="2218348" cy="825501"/>
          </a:xfrm>
          <a:prstGeom prst="rect">
            <a:avLst/>
          </a:prstGeom>
          <a:solidFill>
            <a:srgbClr val="00F900"/>
          </a:solidFill>
          <a:ln w="12700">
            <a:miter lim="400000"/>
          </a:ln>
        </p:spPr>
        <p:txBody>
          <a:bodyPr tIns="91439" bIns="91439" anchor="ctr"/>
          <a:lstStyle/>
          <a:p>
            <a:pPr>
              <a:defRPr sz="5000"/>
            </a:pPr>
          </a:p>
        </p:txBody>
      </p:sp>
      <p:sp>
        <p:nvSpPr>
          <p:cNvPr id="456" name="Hoare Logic  |  Preconditions and Postconditions"/>
          <p:cNvSpPr/>
          <p:nvPr>
            <p:ph type="title"/>
          </p:nvPr>
        </p:nvSpPr>
        <p:spPr>
          <a:prstGeom prst="rect">
            <a:avLst/>
          </a:prstGeom>
        </p:spPr>
        <p:txBody>
          <a:bodyPr/>
          <a:lstStyle/>
          <a:p>
            <a:pPr/>
            <a:r>
              <a:t>Hoare Logic  |  Preconditions and Postconditions</a:t>
            </a:r>
          </a:p>
        </p:txBody>
      </p:sp>
      <p:sp>
        <p:nvSpPr>
          <p:cNvPr id="457" name="Slide Number"/>
          <p:cNvSpPr/>
          <p:nvPr>
            <p:ph type="sldNum" sz="quarter" idx="2"/>
          </p:nvPr>
        </p:nvSpPr>
        <p:spPr>
          <a:xfrm>
            <a:off x="12014758" y="13085861"/>
            <a:ext cx="36108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8" name="Image" descr="Image"/>
          <p:cNvPicPr>
            <a:picLocks noChangeAspect="1"/>
          </p:cNvPicPr>
          <p:nvPr/>
        </p:nvPicPr>
        <p:blipFill>
          <a:blip r:embed="rId3">
            <a:extLst/>
          </a:blip>
          <a:stretch>
            <a:fillRect/>
          </a:stretch>
        </p:blipFill>
        <p:spPr>
          <a:xfrm>
            <a:off x="19584880" y="1270000"/>
            <a:ext cx="4493339" cy="4493339"/>
          </a:xfrm>
          <a:prstGeom prst="rect">
            <a:avLst/>
          </a:prstGeom>
          <a:ln w="12700">
            <a:miter lim="400000"/>
          </a:ln>
        </p:spPr>
      </p:pic>
      <p:sp>
        <p:nvSpPr>
          <p:cNvPr id="459" name="Tony Hoare"/>
          <p:cNvSpPr txBox="1"/>
          <p:nvPr/>
        </p:nvSpPr>
        <p:spPr>
          <a:xfrm>
            <a:off x="20673512" y="5682312"/>
            <a:ext cx="2316075" cy="754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lstStyle>
          <a:p>
            <a:pPr/>
            <a:r>
              <a:t>Tony Hoare</a:t>
            </a:r>
          </a:p>
        </p:txBody>
      </p:sp>
      <p:sp>
        <p:nvSpPr>
          <p:cNvPr id="460" name="Text"/>
          <p:cNvSpPr txBox="1"/>
          <p:nvPr/>
        </p:nvSpPr>
        <p:spPr>
          <a:xfrm>
            <a:off x="6529770" y="9370689"/>
            <a:ext cx="6972623" cy="2079494"/>
          </a:xfrm>
          <a:prstGeom prst="rect">
            <a:avLst/>
          </a:prstGeom>
          <a:solidFill>
            <a:srgbClr val="F5F5F5"/>
          </a:solidFill>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i="1" sz="6300">
                <a:latin typeface="Times New Roman"/>
                <a:ea typeface="Times New Roman"/>
                <a:cs typeface="Times New Roman"/>
                <a:sym typeface="Times New Roman"/>
              </a:defRPr>
            </a:pPr>
            <a:r>
              <a:rPr i="0"/>
              <a:t> </a:t>
            </a:r>
            <a14:m>
              <m:oMath>
                <m:f>
                  <m:fPr>
                    <m:ctrlPr>
                      <a:rPr xmlns:a="http://schemas.openxmlformats.org/drawingml/2006/main" sz="6300" i="1">
                        <a:solidFill>
                          <a:srgbClr val="000000"/>
                        </a:solidFill>
                        <a:latin typeface="Cambria Math" panose="02040503050406030204" pitchFamily="18" charset="0"/>
                      </a:rPr>
                    </m:ctrlPr>
                    <m:type m:val="bar"/>
                  </m:fPr>
                  <m:num>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P</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S</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Q</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Q</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R</m:t>
                    </m:r>
                    <m:r>
                      <a:rPr xmlns:a="http://schemas.openxmlformats.org/drawingml/2006/main" sz="6300" i="1">
                        <a:solidFill>
                          <a:srgbClr val="000000"/>
                        </a:solidFill>
                        <a:latin typeface="Cambria Math" panose="02040503050406030204" pitchFamily="18" charset="0"/>
                      </a:rPr>
                      <m:t>}</m:t>
                    </m:r>
                  </m:num>
                  <m:den>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P</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S</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R</m:t>
                    </m:r>
                    <m:r>
                      <a:rPr xmlns:a="http://schemas.openxmlformats.org/drawingml/2006/main" sz="6300" i="1">
                        <a:solidFill>
                          <a:srgbClr val="000000"/>
                        </a:solidFill>
                        <a:latin typeface="Cambria Math" panose="02040503050406030204" pitchFamily="18" charset="0"/>
                      </a:rPr>
                      <m:t>}</m:t>
                    </m:r>
                  </m:den>
                </m:f>
              </m:oMath>
            </a14:m>
          </a:p>
        </p:txBody>
      </p:sp>
      <p:sp>
        <p:nvSpPr>
          <p:cNvPr id="461" name="Rectangle"/>
          <p:cNvSpPr/>
          <p:nvPr/>
        </p:nvSpPr>
        <p:spPr>
          <a:xfrm>
            <a:off x="6888998" y="9380955"/>
            <a:ext cx="2990919" cy="870512"/>
          </a:xfrm>
          <a:prstGeom prst="rect">
            <a:avLst/>
          </a:prstGeom>
          <a:solidFill>
            <a:srgbClr val="00F900"/>
          </a:solidFill>
          <a:ln w="12700">
            <a:miter lim="400000"/>
          </a:ln>
        </p:spPr>
        <p:txBody>
          <a:bodyPr tIns="91439" bIns="91439" anchor="ctr"/>
          <a:lstStyle/>
          <a:p>
            <a:pPr>
              <a:defRPr b="1" sz="5000"/>
            </a:pPr>
          </a:p>
        </p:txBody>
      </p:sp>
      <p:sp>
        <p:nvSpPr>
          <p:cNvPr id="462" name="Rectangle"/>
          <p:cNvSpPr/>
          <p:nvPr/>
        </p:nvSpPr>
        <p:spPr>
          <a:xfrm>
            <a:off x="10317998" y="9380955"/>
            <a:ext cx="2990919" cy="870512"/>
          </a:xfrm>
          <a:prstGeom prst="rect">
            <a:avLst/>
          </a:prstGeom>
          <a:solidFill>
            <a:srgbClr val="00F900"/>
          </a:solidFill>
          <a:ln w="12700">
            <a:miter lim="400000"/>
          </a:ln>
        </p:spPr>
        <p:txBody>
          <a:bodyPr tIns="91439" bIns="91439" anchor="ctr"/>
          <a:lstStyle/>
          <a:p>
            <a:pPr>
              <a:defRPr sz="5000"/>
            </a:pPr>
          </a:p>
        </p:txBody>
      </p:sp>
      <p:sp>
        <p:nvSpPr>
          <p:cNvPr id="463" name="Rectangle"/>
          <p:cNvSpPr/>
          <p:nvPr/>
        </p:nvSpPr>
        <p:spPr>
          <a:xfrm>
            <a:off x="8319144" y="10523955"/>
            <a:ext cx="3635828" cy="870512"/>
          </a:xfrm>
          <a:prstGeom prst="rect">
            <a:avLst/>
          </a:prstGeom>
          <a:solidFill>
            <a:srgbClr val="00F900"/>
          </a:solidFill>
          <a:ln w="12700">
            <a:miter lim="400000"/>
          </a:ln>
        </p:spPr>
        <p:txBody>
          <a:bodyPr tIns="91439" bIns="91439" anchor="ctr"/>
          <a:lstStyle/>
          <a:p>
            <a:pPr>
              <a:defRPr sz="5000"/>
            </a:pPr>
          </a:p>
        </p:txBody>
      </p:sp>
      <p:sp>
        <p:nvSpPr>
          <p:cNvPr id="464" name="Text"/>
          <p:cNvSpPr txBox="1"/>
          <p:nvPr/>
        </p:nvSpPr>
        <p:spPr>
          <a:xfrm>
            <a:off x="6529770" y="9370689"/>
            <a:ext cx="6972623" cy="2079494"/>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lgn="ctr" defTabSz="2176582">
              <a:spcBef>
                <a:spcPts val="3600"/>
              </a:spcBef>
              <a:defRPr i="1" sz="6300">
                <a:latin typeface="Times New Roman"/>
                <a:ea typeface="Times New Roman"/>
                <a:cs typeface="Times New Roman"/>
                <a:sym typeface="Times New Roman"/>
              </a:defRPr>
            </a:pPr>
            <a:r>
              <a:rPr i="0"/>
              <a:t> </a:t>
            </a:r>
            <a14:m>
              <m:oMath>
                <m:f>
                  <m:fPr>
                    <m:ctrlPr>
                      <a:rPr xmlns:a="http://schemas.openxmlformats.org/drawingml/2006/main" sz="6300" i="1">
                        <a:solidFill>
                          <a:srgbClr val="000000"/>
                        </a:solidFill>
                        <a:latin typeface="Cambria Math" panose="02040503050406030204" pitchFamily="18" charset="0"/>
                      </a:rPr>
                    </m:ctrlPr>
                    <m:type m:val="bar"/>
                  </m:fPr>
                  <m:num>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P</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S</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Q</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Q</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R</m:t>
                    </m:r>
                    <m:r>
                      <a:rPr xmlns:a="http://schemas.openxmlformats.org/drawingml/2006/main" sz="6300" i="1">
                        <a:solidFill>
                          <a:srgbClr val="000000"/>
                        </a:solidFill>
                        <a:latin typeface="Cambria Math" panose="02040503050406030204" pitchFamily="18" charset="0"/>
                      </a:rPr>
                      <m:t>}</m:t>
                    </m:r>
                  </m:num>
                  <m:den>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P</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S</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T</m:t>
                    </m:r>
                    <m:r>
                      <a:rPr xmlns:a="http://schemas.openxmlformats.org/drawingml/2006/main" sz="6300" i="1">
                        <a:solidFill>
                          <a:srgbClr val="000000"/>
                        </a:solidFill>
                        <a:latin typeface="Cambria Math" panose="02040503050406030204" pitchFamily="18" charset="0"/>
                      </a:rPr>
                      <m:t>{</m:t>
                    </m:r>
                    <m:r>
                      <a:rPr xmlns:a="http://schemas.openxmlformats.org/drawingml/2006/main" sz="6300" i="1">
                        <a:solidFill>
                          <a:srgbClr val="000000"/>
                        </a:solidFill>
                        <a:latin typeface="Cambria Math" panose="02040503050406030204" pitchFamily="18" charset="0"/>
                      </a:rPr>
                      <m:t>R</m:t>
                    </m:r>
                    <m:r>
                      <a:rPr xmlns:a="http://schemas.openxmlformats.org/drawingml/2006/main" sz="6300" i="1">
                        <a:solidFill>
                          <a:srgbClr val="000000"/>
                        </a:solidFill>
                        <a:latin typeface="Cambria Math" panose="02040503050406030204" pitchFamily="18" charset="0"/>
                      </a:rPr>
                      <m:t>}</m:t>
                    </m:r>
                  </m:den>
                </m:f>
              </m:oMath>
            </a14:m>
          </a:p>
        </p:txBody>
      </p:sp>
      <p:sp>
        <p:nvSpPr>
          <p:cNvPr id="465" name="{P}C{Q}…"/>
          <p:cNvSpPr/>
          <p:nvPr>
            <p:ph type="body" idx="1"/>
          </p:nvPr>
        </p:nvSpPr>
        <p:spPr>
          <a:xfrm>
            <a:off x="613103" y="2866280"/>
            <a:ext cx="18780557" cy="9271001"/>
          </a:xfrm>
          <a:prstGeom prst="rect">
            <a:avLst/>
          </a:prstGeom>
        </p:spPr>
        <p:txBody>
          <a:bodyPr/>
          <a:lstStyle/>
          <a:p>
            <a:pPr algn="ctr">
              <a:defRPr i="1" sz="7200">
                <a:latin typeface="Times New Roman"/>
                <a:ea typeface="Times New Roman"/>
                <a:cs typeface="Times New Roman"/>
                <a:sym typeface="Times New Roman"/>
              </a:defRPr>
            </a:pPr>
            <a:r>
              <a:rPr i="0"/>
              <a:t>{</a:t>
            </a:r>
            <a:r>
              <a:t>P</a:t>
            </a:r>
            <a:r>
              <a:rPr i="0"/>
              <a:t>}</a:t>
            </a:r>
            <a:r>
              <a:t>C</a:t>
            </a:r>
            <a:r>
              <a:rPr i="0"/>
              <a:t>{</a:t>
            </a:r>
            <a:r>
              <a:t>Q</a:t>
            </a:r>
            <a:r>
              <a:rPr i="0"/>
              <a:t>}</a:t>
            </a:r>
          </a:p>
          <a:p>
            <a:pPr algn="ctr">
              <a:defRPr sz="5600"/>
            </a:pPr>
            <a:r>
              <a:t>If precondition </a:t>
            </a:r>
            <a:r>
              <a:rPr i="1">
                <a:latin typeface="Times New Roman"/>
                <a:ea typeface="Times New Roman"/>
                <a:cs typeface="Times New Roman"/>
                <a:sym typeface="Times New Roman"/>
              </a:rPr>
              <a:t>P</a:t>
            </a:r>
            <a:r>
              <a:t> is met, executing </a:t>
            </a:r>
            <a:r>
              <a:rPr i="1">
                <a:latin typeface="Times New Roman"/>
                <a:ea typeface="Times New Roman"/>
                <a:cs typeface="Times New Roman"/>
                <a:sym typeface="Times New Roman"/>
              </a:rPr>
              <a:t>C</a:t>
            </a:r>
            <a:r>
              <a:t> establishes postcondition </a:t>
            </a:r>
            <a:r>
              <a:rPr i="1">
                <a:latin typeface="Times New Roman"/>
                <a:ea typeface="Times New Roman"/>
                <a:cs typeface="Times New Roman"/>
                <a:sym typeface="Times New Roman"/>
              </a:rPr>
              <a:t>Q</a:t>
            </a:r>
          </a:p>
          <a:p>
            <a:pPr>
              <a:defRPr sz="5600"/>
            </a:pPr>
          </a:p>
          <a:p>
            <a:pPr algn="ctr">
              <a:defRPr sz="5600"/>
            </a:pPr>
            <a:r>
              <a:rPr>
                <a:latin typeface="Times New Roman"/>
                <a:ea typeface="Times New Roman"/>
                <a:cs typeface="Times New Roman"/>
                <a:sym typeface="Times New Roman"/>
              </a:rPr>
              <a:t>{</a:t>
            </a:r>
            <a:r>
              <a:rPr>
                <a:latin typeface="Helvetica"/>
                <a:ea typeface="Helvetica"/>
                <a:cs typeface="Helvetica"/>
                <a:sym typeface="Helvetica"/>
              </a:rPr>
              <a:t>x &gt; 0</a:t>
            </a:r>
            <a:r>
              <a:rPr>
                <a:latin typeface="Times New Roman"/>
                <a:ea typeface="Times New Roman"/>
                <a:cs typeface="Times New Roman"/>
                <a:sym typeface="Times New Roman"/>
              </a:rPr>
              <a:t>, </a:t>
            </a:r>
            <a:r>
              <a:rPr>
                <a:latin typeface="Helvetica"/>
                <a:ea typeface="Helvetica"/>
                <a:cs typeface="Helvetica"/>
                <a:sym typeface="Helvetica"/>
              </a:rPr>
              <a:t>x &lt; INT_MAX</a:t>
            </a:r>
            <a:r>
              <a:rPr>
                <a:latin typeface="Times New Roman"/>
                <a:ea typeface="Times New Roman"/>
                <a:cs typeface="Times New Roman"/>
                <a:sym typeface="Times New Roman"/>
              </a:rPr>
              <a:t>}</a:t>
            </a:r>
            <a:r>
              <a:rPr>
                <a:latin typeface="Helvetica"/>
                <a:ea typeface="Helvetica"/>
                <a:cs typeface="Helvetica"/>
                <a:sym typeface="Helvetica"/>
              </a:rPr>
              <a:t>  y = x + 1  </a:t>
            </a:r>
            <a:r>
              <a:rPr>
                <a:latin typeface="Times New Roman"/>
                <a:ea typeface="Times New Roman"/>
                <a:cs typeface="Times New Roman"/>
                <a:sym typeface="Times New Roman"/>
              </a:rPr>
              <a:t>{</a:t>
            </a:r>
            <a:r>
              <a:rPr>
                <a:latin typeface="Helvetica"/>
                <a:ea typeface="Helvetica"/>
                <a:cs typeface="Helvetica"/>
                <a:sym typeface="Helvetica"/>
              </a:rPr>
              <a:t>y</a:t>
            </a:r>
            <a:r>
              <a:rPr>
                <a:latin typeface="Helvetica"/>
                <a:ea typeface="Helvetica"/>
                <a:cs typeface="Helvetica"/>
                <a:sym typeface="Helvetica"/>
              </a:rPr>
              <a:t> &gt; 1</a:t>
            </a:r>
            <a:r>
              <a:rPr>
                <a:latin typeface="Times New Roman"/>
                <a:ea typeface="Times New Roman"/>
                <a:cs typeface="Times New Roman"/>
                <a:sym typeface="Times New Roman"/>
              </a:rPr>
              <a:t>}</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1"/>
                                        </p:tgtEl>
                                        <p:attrNameLst>
                                          <p:attrName>style.visibility</p:attrName>
                                        </p:attrNameLst>
                                      </p:cBhvr>
                                      <p:to>
                                        <p:strVal val="visible"/>
                                      </p:to>
                                    </p:set>
                                    <p:animEffect filter="fade" transition="in">
                                      <p:cBhvr>
                                        <p:cTn id="7" dur="500"/>
                                        <p:tgtEl>
                                          <p:spTgt spid="4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65">
                                            <p:txEl>
                                              <p:pRg st="3" end="3"/>
                                            </p:txEl>
                                          </p:spTgt>
                                        </p:tgtEl>
                                        <p:attrNameLst>
                                          <p:attrName>style.visibility</p:attrName>
                                        </p:attrNameLst>
                                      </p:cBhvr>
                                      <p:to>
                                        <p:strVal val="visible"/>
                                      </p:to>
                                    </p:set>
                                    <p:animEffect filter="fade" transition="in">
                                      <p:cBhvr>
                                        <p:cTn id="12" dur="500"/>
                                        <p:tgtEl>
                                          <p:spTgt spid="465">
                                            <p:txEl>
                                              <p:pRg st="3" end="3"/>
                                            </p:txEl>
                                          </p:spTgt>
                                        </p:tgtEl>
                                      </p:cBhvr>
                                    </p:animEffect>
                                  </p:childTnLst>
                                </p:cTn>
                              </p:par>
                            </p:childTnLst>
                          </p:cTn>
                        </p:par>
                        <p:par>
                          <p:cTn id="13" fill="hold">
                            <p:stCondLst>
                              <p:cond delay="500"/>
                            </p:stCondLst>
                            <p:childTnLst>
                              <p:par>
                                <p:cTn id="14" presetClass="exit" nodeType="afterEffect" presetID="10" grpId="3" fill="hold">
                                  <p:stCondLst>
                                    <p:cond delay="0"/>
                                  </p:stCondLst>
                                  <p:iterate type="el" backwards="0">
                                    <p:tmAbs val="0"/>
                                  </p:iterate>
                                  <p:childTnLst>
                                    <p:animEffect filter="fade" transition="out">
                                      <p:cBhvr>
                                        <p:cTn id="15" dur="500" fill="hold"/>
                                        <p:tgtEl>
                                          <p:spTgt spid="451"/>
                                        </p:tgtEl>
                                      </p:cBhvr>
                                    </p:animEffect>
                                    <p:set>
                                      <p:cBhvr>
                                        <p:cTn id="16" fill="hold">
                                          <p:stCondLst>
                                            <p:cond delay="499"/>
                                          </p:stCondLst>
                                        </p:cTn>
                                        <p:tgtEl>
                                          <p:spTgt spid="45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455"/>
                                        </p:tgtEl>
                                        <p:attrNameLst>
                                          <p:attrName>style.visibility</p:attrName>
                                        </p:attrNameLst>
                                      </p:cBhvr>
                                      <p:to>
                                        <p:strVal val="visible"/>
                                      </p:to>
                                    </p:set>
                                    <p:animEffect filter="fade" transition="in">
                                      <p:cBhvr>
                                        <p:cTn id="21" dur="500"/>
                                        <p:tgtEl>
                                          <p:spTgt spid="455"/>
                                        </p:tgtEl>
                                      </p:cBhvr>
                                    </p:animEffect>
                                  </p:childTnLst>
                                </p:cTn>
                              </p:par>
                            </p:childTnLst>
                          </p:cTn>
                        </p:par>
                      </p:childTnLst>
                    </p:cTn>
                  </p:par>
                  <p:par>
                    <p:cTn id="22" fill="hold">
                      <p:stCondLst>
                        <p:cond delay="indefinite"/>
                      </p:stCondLst>
                      <p:childTnLst>
                        <p:par>
                          <p:cTn id="23" fill="hold">
                            <p:stCondLst>
                              <p:cond delay="0"/>
                            </p:stCondLst>
                            <p:childTnLst>
                              <p:par>
                                <p:cTn id="24" presetClass="exit" nodeType="clickEffect" presetID="10" grpId="5" fill="hold">
                                  <p:stCondLst>
                                    <p:cond delay="0"/>
                                  </p:stCondLst>
                                  <p:iterate type="el" backwards="0">
                                    <p:tmAbs val="0"/>
                                  </p:iterate>
                                  <p:childTnLst>
                                    <p:animEffect filter="fade" transition="out">
                                      <p:cBhvr>
                                        <p:cTn id="25" dur="500" fill="hold"/>
                                        <p:tgtEl>
                                          <p:spTgt spid="455"/>
                                        </p:tgtEl>
                                      </p:cBhvr>
                                    </p:animEffect>
                                    <p:set>
                                      <p:cBhvr>
                                        <p:cTn id="26" fill="hold">
                                          <p:stCondLst>
                                            <p:cond delay="499"/>
                                          </p:stCondLst>
                                        </p:cTn>
                                        <p:tgtEl>
                                          <p:spTgt spid="455"/>
                                        </p:tgtEl>
                                        <p:attrNameLst>
                                          <p:attrName>style.visibility</p:attrName>
                                        </p:attrNameLst>
                                      </p:cBhvr>
                                      <p:to>
                                        <p:strVal val="hidden"/>
                                      </p:to>
                                    </p:set>
                                  </p:childTnLst>
                                </p:cTn>
                              </p:par>
                            </p:childTnLst>
                          </p:cTn>
                        </p:par>
                        <p:par>
                          <p:cTn id="27" fill="hold">
                            <p:stCondLst>
                              <p:cond delay="500"/>
                            </p:stCondLst>
                            <p:childTnLst>
                              <p:par>
                                <p:cTn id="28" presetClass="entr" nodeType="afterEffect" presetID="10" grpId="6" fill="hold">
                                  <p:stCondLst>
                                    <p:cond delay="0"/>
                                  </p:stCondLst>
                                  <p:iterate type="el" backwards="0">
                                    <p:tmAbs val="0"/>
                                  </p:iterate>
                                  <p:childTnLst>
                                    <p:set>
                                      <p:cBhvr>
                                        <p:cTn id="29" fill="hold"/>
                                        <p:tgtEl>
                                          <p:spTgt spid="454"/>
                                        </p:tgtEl>
                                        <p:attrNameLst>
                                          <p:attrName>style.visibility</p:attrName>
                                        </p:attrNameLst>
                                      </p:cBhvr>
                                      <p:to>
                                        <p:strVal val="visible"/>
                                      </p:to>
                                    </p:set>
                                    <p:animEffect filter="fade" transition="in">
                                      <p:cBhvr>
                                        <p:cTn id="30" dur="500"/>
                                        <p:tgtEl>
                                          <p:spTgt spid="454"/>
                                        </p:tgtEl>
                                      </p:cBhvr>
                                    </p:animEffect>
                                  </p:childTnLst>
                                </p:cTn>
                              </p:par>
                            </p:childTnLst>
                          </p:cTn>
                        </p:par>
                      </p:childTnLst>
                    </p:cTn>
                  </p:par>
                  <p:par>
                    <p:cTn id="31" fill="hold">
                      <p:stCondLst>
                        <p:cond delay="indefinite"/>
                      </p:stCondLst>
                      <p:childTnLst>
                        <p:par>
                          <p:cTn id="32" fill="hold">
                            <p:stCondLst>
                              <p:cond delay="0"/>
                            </p:stCondLst>
                            <p:childTnLst>
                              <p:par>
                                <p:cTn id="33" presetClass="exit" nodeType="clickEffect" presetID="10" grpId="7" fill="hold">
                                  <p:stCondLst>
                                    <p:cond delay="0"/>
                                  </p:stCondLst>
                                  <p:iterate type="el" backwards="0">
                                    <p:tmAbs val="0"/>
                                  </p:iterate>
                                  <p:childTnLst>
                                    <p:animEffect filter="fade" transition="out">
                                      <p:cBhvr>
                                        <p:cTn id="34" dur="500" fill="hold"/>
                                        <p:tgtEl>
                                          <p:spTgt spid="454"/>
                                        </p:tgtEl>
                                      </p:cBhvr>
                                    </p:animEffect>
                                    <p:set>
                                      <p:cBhvr>
                                        <p:cTn id="35" fill="hold">
                                          <p:stCondLst>
                                            <p:cond delay="499"/>
                                          </p:stCondLst>
                                        </p:cTn>
                                        <p:tgtEl>
                                          <p:spTgt spid="454"/>
                                        </p:tgtEl>
                                        <p:attrNameLst>
                                          <p:attrName>style.visibility</p:attrName>
                                        </p:attrNameLst>
                                      </p:cBhvr>
                                      <p:to>
                                        <p:strVal val="hidden"/>
                                      </p:to>
                                    </p:set>
                                  </p:childTnLst>
                                </p:cTn>
                              </p:par>
                            </p:childTnLst>
                          </p:cTn>
                        </p:par>
                        <p:par>
                          <p:cTn id="36" fill="hold">
                            <p:stCondLst>
                              <p:cond delay="500"/>
                            </p:stCondLst>
                            <p:childTnLst>
                              <p:par>
                                <p:cTn id="37" presetClass="entr" nodeType="afterEffect" presetID="10" grpId="8" fill="hold">
                                  <p:stCondLst>
                                    <p:cond delay="0"/>
                                  </p:stCondLst>
                                  <p:iterate type="el" backwards="0">
                                    <p:tmAbs val="0"/>
                                  </p:iterate>
                                  <p:childTnLst>
                                    <p:set>
                                      <p:cBhvr>
                                        <p:cTn id="38" fill="hold"/>
                                        <p:tgtEl>
                                          <p:spTgt spid="453"/>
                                        </p:tgtEl>
                                        <p:attrNameLst>
                                          <p:attrName>style.visibility</p:attrName>
                                        </p:attrNameLst>
                                      </p:cBhvr>
                                      <p:to>
                                        <p:strVal val="visible"/>
                                      </p:to>
                                    </p:set>
                                    <p:animEffect filter="fade" transition="in">
                                      <p:cBhvr>
                                        <p:cTn id="39" dur="500"/>
                                        <p:tgtEl>
                                          <p:spTgt spid="453"/>
                                        </p:tgtEl>
                                      </p:cBhvr>
                                    </p:animEffect>
                                  </p:childTnLst>
                                </p:cTn>
                              </p:par>
                            </p:childTnLst>
                          </p:cTn>
                        </p:par>
                      </p:childTnLst>
                    </p:cTn>
                  </p:par>
                  <p:par>
                    <p:cTn id="40" fill="hold">
                      <p:stCondLst>
                        <p:cond delay="indefinite"/>
                      </p:stCondLst>
                      <p:childTnLst>
                        <p:par>
                          <p:cTn id="41" fill="hold">
                            <p:stCondLst>
                              <p:cond delay="0"/>
                            </p:stCondLst>
                            <p:childTnLst>
                              <p:par>
                                <p:cTn id="42" presetClass="exit" nodeType="clickEffect" presetID="10" grpId="9" fill="hold">
                                  <p:stCondLst>
                                    <p:cond delay="0"/>
                                  </p:stCondLst>
                                  <p:iterate type="el" backwards="0">
                                    <p:tmAbs val="0"/>
                                  </p:iterate>
                                  <p:childTnLst>
                                    <p:animEffect filter="fade" transition="out">
                                      <p:cBhvr>
                                        <p:cTn id="43" dur="500" fill="hold"/>
                                        <p:tgtEl>
                                          <p:spTgt spid="453"/>
                                        </p:tgtEl>
                                      </p:cBhvr>
                                    </p:animEffect>
                                    <p:set>
                                      <p:cBhvr>
                                        <p:cTn id="44" fill="hold">
                                          <p:stCondLst>
                                            <p:cond delay="499"/>
                                          </p:stCondLst>
                                        </p:cTn>
                                        <p:tgtEl>
                                          <p:spTgt spid="453"/>
                                        </p:tgtEl>
                                        <p:attrNameLst>
                                          <p:attrName>style.visibility</p:attrName>
                                        </p:attrNameLst>
                                      </p:cBhvr>
                                      <p:to>
                                        <p:strVal val="hidden"/>
                                      </p:to>
                                    </p:set>
                                  </p:childTnLst>
                                </p:cTn>
                              </p:par>
                            </p:childTnLst>
                          </p:cTn>
                        </p:par>
                        <p:par>
                          <p:cTn id="45" fill="hold">
                            <p:stCondLst>
                              <p:cond delay="500"/>
                            </p:stCondLst>
                            <p:childTnLst>
                              <p:par>
                                <p:cTn id="46" presetClass="entr" nodeType="afterEffect" presetID="10" grpId="10" fill="hold">
                                  <p:stCondLst>
                                    <p:cond delay="0"/>
                                  </p:stCondLst>
                                  <p:iterate type="el" backwards="0">
                                    <p:tmAbs val="0"/>
                                  </p:iterate>
                                  <p:childTnLst>
                                    <p:set>
                                      <p:cBhvr>
                                        <p:cTn id="47" fill="hold"/>
                                        <p:tgtEl>
                                          <p:spTgt spid="452"/>
                                        </p:tgtEl>
                                        <p:attrNameLst>
                                          <p:attrName>style.visibility</p:attrName>
                                        </p:attrNameLst>
                                      </p:cBhvr>
                                      <p:to>
                                        <p:strVal val="visible"/>
                                      </p:to>
                                    </p:set>
                                    <p:animEffect filter="fade" transition="in">
                                      <p:cBhvr>
                                        <p:cTn id="48" dur="500"/>
                                        <p:tgtEl>
                                          <p:spTgt spid="452"/>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11" fill="hold">
                                  <p:stCondLst>
                                    <p:cond delay="0"/>
                                  </p:stCondLst>
                                  <p:iterate type="el" backwards="0">
                                    <p:tmAbs val="0"/>
                                  </p:iterate>
                                  <p:childTnLst>
                                    <p:set>
                                      <p:cBhvr>
                                        <p:cTn id="52" fill="hold"/>
                                        <p:tgtEl>
                                          <p:spTgt spid="460"/>
                                        </p:tgtEl>
                                        <p:attrNameLst>
                                          <p:attrName>style.visibility</p:attrName>
                                        </p:attrNameLst>
                                      </p:cBhvr>
                                      <p:to>
                                        <p:strVal val="visible"/>
                                      </p:to>
                                    </p:set>
                                    <p:animEffect filter="fade" transition="in">
                                      <p:cBhvr>
                                        <p:cTn id="53" dur="500"/>
                                        <p:tgtEl>
                                          <p:spTgt spid="460"/>
                                        </p:tgtEl>
                                      </p:cBhvr>
                                    </p:animEffect>
                                  </p:childTnLst>
                                </p:cTn>
                              </p:par>
                            </p:childTnLst>
                          </p:cTn>
                        </p:par>
                        <p:par>
                          <p:cTn id="54" fill="hold">
                            <p:stCondLst>
                              <p:cond delay="500"/>
                            </p:stCondLst>
                            <p:childTnLst>
                              <p:par>
                                <p:cTn id="55" presetClass="entr" nodeType="afterEffect" presetID="10" grpId="12" fill="hold">
                                  <p:stCondLst>
                                    <p:cond delay="0"/>
                                  </p:stCondLst>
                                  <p:iterate type="el" backwards="0">
                                    <p:tmAbs val="0"/>
                                  </p:iterate>
                                  <p:childTnLst>
                                    <p:set>
                                      <p:cBhvr>
                                        <p:cTn id="56" fill="hold"/>
                                        <p:tgtEl>
                                          <p:spTgt spid="464"/>
                                        </p:tgtEl>
                                        <p:attrNameLst>
                                          <p:attrName>style.visibility</p:attrName>
                                        </p:attrNameLst>
                                      </p:cBhvr>
                                      <p:to>
                                        <p:strVal val="visible"/>
                                      </p:to>
                                    </p:set>
                                    <p:animEffect filter="fade" transition="in">
                                      <p:cBhvr>
                                        <p:cTn id="57" dur="500"/>
                                        <p:tgtEl>
                                          <p:spTgt spid="464"/>
                                        </p:tgtEl>
                                      </p:cBhvr>
                                    </p:animEffect>
                                  </p:childTnLst>
                                </p:cTn>
                              </p:par>
                            </p:childTnLst>
                          </p:cTn>
                        </p:par>
                        <p:par>
                          <p:cTn id="58" fill="hold">
                            <p:stCondLst>
                              <p:cond delay="1000"/>
                            </p:stCondLst>
                            <p:childTnLst>
                              <p:par>
                                <p:cTn id="59" presetClass="exit" nodeType="afterEffect" presetID="10" grpId="13" fill="hold">
                                  <p:stCondLst>
                                    <p:cond delay="0"/>
                                  </p:stCondLst>
                                  <p:iterate type="el" backwards="0">
                                    <p:tmAbs val="0"/>
                                  </p:iterate>
                                  <p:childTnLst>
                                    <p:animEffect filter="fade" transition="out">
                                      <p:cBhvr>
                                        <p:cTn id="60" dur="500" fill="hold"/>
                                        <p:tgtEl>
                                          <p:spTgt spid="452"/>
                                        </p:tgtEl>
                                      </p:cBhvr>
                                    </p:animEffect>
                                    <p:set>
                                      <p:cBhvr>
                                        <p:cTn id="61" fill="hold">
                                          <p:stCondLst>
                                            <p:cond delay="499"/>
                                          </p:stCondLst>
                                        </p:cTn>
                                        <p:tgtEl>
                                          <p:spTgt spid="45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14" fill="hold">
                                  <p:stCondLst>
                                    <p:cond delay="0"/>
                                  </p:stCondLst>
                                  <p:iterate type="el" backwards="0">
                                    <p:tmAbs val="0"/>
                                  </p:iterate>
                                  <p:childTnLst>
                                    <p:set>
                                      <p:cBhvr>
                                        <p:cTn id="65" fill="hold"/>
                                        <p:tgtEl>
                                          <p:spTgt spid="461"/>
                                        </p:tgtEl>
                                        <p:attrNameLst>
                                          <p:attrName>style.visibility</p:attrName>
                                        </p:attrNameLst>
                                      </p:cBhvr>
                                      <p:to>
                                        <p:strVal val="visible"/>
                                      </p:to>
                                    </p:set>
                                    <p:animEffect filter="fade" transition="in">
                                      <p:cBhvr>
                                        <p:cTn id="66" dur="500"/>
                                        <p:tgtEl>
                                          <p:spTgt spid="461"/>
                                        </p:tgtEl>
                                      </p:cBhvr>
                                    </p:animEffect>
                                  </p:childTnLst>
                                </p:cTn>
                              </p:par>
                            </p:childTnLst>
                          </p:cTn>
                        </p:par>
                      </p:childTnLst>
                    </p:cTn>
                  </p:par>
                  <p:par>
                    <p:cTn id="67" fill="hold">
                      <p:stCondLst>
                        <p:cond delay="indefinite"/>
                      </p:stCondLst>
                      <p:childTnLst>
                        <p:par>
                          <p:cTn id="68" fill="hold">
                            <p:stCondLst>
                              <p:cond delay="0"/>
                            </p:stCondLst>
                            <p:childTnLst>
                              <p:par>
                                <p:cTn id="69" presetClass="exit" nodeType="clickEffect" presetID="10" grpId="15" fill="hold">
                                  <p:stCondLst>
                                    <p:cond delay="0"/>
                                  </p:stCondLst>
                                  <p:iterate type="el" backwards="0">
                                    <p:tmAbs val="0"/>
                                  </p:iterate>
                                  <p:childTnLst>
                                    <p:animEffect filter="fade" transition="out">
                                      <p:cBhvr>
                                        <p:cTn id="70" dur="500" fill="hold"/>
                                        <p:tgtEl>
                                          <p:spTgt spid="461"/>
                                        </p:tgtEl>
                                      </p:cBhvr>
                                    </p:animEffect>
                                    <p:set>
                                      <p:cBhvr>
                                        <p:cTn id="71" fill="hold">
                                          <p:stCondLst>
                                            <p:cond delay="499"/>
                                          </p:stCondLst>
                                        </p:cTn>
                                        <p:tgtEl>
                                          <p:spTgt spid="461"/>
                                        </p:tgtEl>
                                        <p:attrNameLst>
                                          <p:attrName>style.visibility</p:attrName>
                                        </p:attrNameLst>
                                      </p:cBhvr>
                                      <p:to>
                                        <p:strVal val="hidden"/>
                                      </p:to>
                                    </p:set>
                                  </p:childTnLst>
                                </p:cTn>
                              </p:par>
                            </p:childTnLst>
                          </p:cTn>
                        </p:par>
                        <p:par>
                          <p:cTn id="72" fill="hold">
                            <p:stCondLst>
                              <p:cond delay="500"/>
                            </p:stCondLst>
                            <p:childTnLst>
                              <p:par>
                                <p:cTn id="73" presetClass="entr" nodeType="afterEffect" presetID="10" grpId="16" fill="hold">
                                  <p:stCondLst>
                                    <p:cond delay="0"/>
                                  </p:stCondLst>
                                  <p:iterate type="el" backwards="0">
                                    <p:tmAbs val="0"/>
                                  </p:iterate>
                                  <p:childTnLst>
                                    <p:set>
                                      <p:cBhvr>
                                        <p:cTn id="74" fill="hold"/>
                                        <p:tgtEl>
                                          <p:spTgt spid="462"/>
                                        </p:tgtEl>
                                        <p:attrNameLst>
                                          <p:attrName>style.visibility</p:attrName>
                                        </p:attrNameLst>
                                      </p:cBhvr>
                                      <p:to>
                                        <p:strVal val="visible"/>
                                      </p:to>
                                    </p:set>
                                    <p:animEffect filter="fade" transition="in">
                                      <p:cBhvr>
                                        <p:cTn id="75" dur="500"/>
                                        <p:tgtEl>
                                          <p:spTgt spid="462"/>
                                        </p:tgtEl>
                                      </p:cBhvr>
                                    </p:animEffect>
                                  </p:childTnLst>
                                </p:cTn>
                              </p:par>
                            </p:childTnLst>
                          </p:cTn>
                        </p:par>
                      </p:childTnLst>
                    </p:cTn>
                  </p:par>
                  <p:par>
                    <p:cTn id="76" fill="hold">
                      <p:stCondLst>
                        <p:cond delay="indefinite"/>
                      </p:stCondLst>
                      <p:childTnLst>
                        <p:par>
                          <p:cTn id="77" fill="hold">
                            <p:stCondLst>
                              <p:cond delay="0"/>
                            </p:stCondLst>
                            <p:childTnLst>
                              <p:par>
                                <p:cTn id="78" presetClass="exit" nodeType="clickEffect" presetID="10" grpId="17" fill="hold">
                                  <p:stCondLst>
                                    <p:cond delay="0"/>
                                  </p:stCondLst>
                                  <p:iterate type="el" backwards="0">
                                    <p:tmAbs val="0"/>
                                  </p:iterate>
                                  <p:childTnLst>
                                    <p:animEffect filter="fade" transition="out">
                                      <p:cBhvr>
                                        <p:cTn id="79" dur="500" fill="hold"/>
                                        <p:tgtEl>
                                          <p:spTgt spid="462"/>
                                        </p:tgtEl>
                                      </p:cBhvr>
                                    </p:animEffect>
                                    <p:set>
                                      <p:cBhvr>
                                        <p:cTn id="80" fill="hold">
                                          <p:stCondLst>
                                            <p:cond delay="499"/>
                                          </p:stCondLst>
                                        </p:cTn>
                                        <p:tgtEl>
                                          <p:spTgt spid="462"/>
                                        </p:tgtEl>
                                        <p:attrNameLst>
                                          <p:attrName>style.visibility</p:attrName>
                                        </p:attrNameLst>
                                      </p:cBhvr>
                                      <p:to>
                                        <p:strVal val="hidden"/>
                                      </p:to>
                                    </p:set>
                                  </p:childTnLst>
                                </p:cTn>
                              </p:par>
                            </p:childTnLst>
                          </p:cTn>
                        </p:par>
                        <p:par>
                          <p:cTn id="81" fill="hold">
                            <p:stCondLst>
                              <p:cond delay="500"/>
                            </p:stCondLst>
                            <p:childTnLst>
                              <p:par>
                                <p:cTn id="82" presetClass="entr" nodeType="afterEffect" presetID="10" grpId="18" fill="hold">
                                  <p:stCondLst>
                                    <p:cond delay="0"/>
                                  </p:stCondLst>
                                  <p:iterate type="el" backwards="0">
                                    <p:tmAbs val="0"/>
                                  </p:iterate>
                                  <p:childTnLst>
                                    <p:set>
                                      <p:cBhvr>
                                        <p:cTn id="83" fill="hold"/>
                                        <p:tgtEl>
                                          <p:spTgt spid="463"/>
                                        </p:tgtEl>
                                        <p:attrNameLst>
                                          <p:attrName>style.visibility</p:attrName>
                                        </p:attrNameLst>
                                      </p:cBhvr>
                                      <p:to>
                                        <p:strVal val="visible"/>
                                      </p:to>
                                    </p:set>
                                    <p:animEffect filter="fade" transition="in">
                                      <p:cBhvr>
                                        <p:cTn id="84" dur="5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2" grpId="13"/>
      <p:bldP build="whole" bldLvl="1" animBg="1" rev="0" advAuto="0" spid="461" grpId="15"/>
      <p:bldP build="whole" bldLvl="1" animBg="1" rev="0" advAuto="0" spid="463" grpId="18"/>
      <p:bldP build="whole" bldLvl="1" animBg="1" rev="0" advAuto="0" spid="453" grpId="8"/>
      <p:bldP build="whole" bldLvl="1" animBg="1" rev="0" advAuto="0" spid="464" grpId="12"/>
      <p:bldP build="whole" bldLvl="1" animBg="1" rev="0" advAuto="0" spid="460" grpId="11"/>
      <p:bldP build="whole" bldLvl="1" animBg="1" rev="0" advAuto="0" spid="455" grpId="5"/>
      <p:bldP build="whole" bldLvl="1" animBg="1" rev="0" advAuto="0" spid="454" grpId="6"/>
      <p:bldP build="whole" bldLvl="1" animBg="1" rev="0" advAuto="0" spid="454" grpId="7"/>
      <p:bldP build="whole" bldLvl="1" animBg="1" rev="0" advAuto="0" spid="453" grpId="9"/>
      <p:bldP build="p" bldLvl="5" animBg="1" rev="0" advAuto="0" spid="465" grpId="2"/>
      <p:bldP build="whole" bldLvl="1" animBg="1" rev="0" advAuto="0" spid="455" grpId="4"/>
      <p:bldP build="whole" bldLvl="1" animBg="1" rev="0" advAuto="0" spid="462" grpId="16"/>
      <p:bldP build="whole" bldLvl="1" animBg="1" rev="0" advAuto="0" spid="462" grpId="17"/>
      <p:bldP build="whole" bldLvl="1" animBg="1" rev="0" advAuto="0" spid="451" grpId="1"/>
      <p:bldP build="whole" bldLvl="1" animBg="1" rev="0" advAuto="0" spid="452" grpId="10"/>
      <p:bldP build="whole" bldLvl="1" animBg="1" rev="0" advAuto="0" spid="451" grpId="3"/>
      <p:bldP build="whole" bldLvl="1" animBg="1" rev="0" advAuto="0" spid="461" grpId="14"/>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Rectangle"/>
          <p:cNvSpPr/>
          <p:nvPr/>
        </p:nvSpPr>
        <p:spPr>
          <a:xfrm>
            <a:off x="317500" y="11066063"/>
            <a:ext cx="19050000" cy="635001"/>
          </a:xfrm>
          <a:prstGeom prst="rect">
            <a:avLst/>
          </a:prstGeom>
          <a:solidFill>
            <a:srgbClr val="00F900"/>
          </a:solidFill>
          <a:ln w="12700">
            <a:miter lim="400000"/>
          </a:ln>
        </p:spPr>
        <p:txBody>
          <a:bodyPr tIns="91439" bIns="91439" anchor="ctr"/>
          <a:lstStyle/>
          <a:p>
            <a:pPr/>
          </a:p>
        </p:txBody>
      </p:sp>
      <p:sp>
        <p:nvSpPr>
          <p:cNvPr id="1152" name="Three useful guarantees regarding errors"/>
          <p:cNvSpPr/>
          <p:nvPr>
            <p:ph type="title"/>
          </p:nvPr>
        </p:nvSpPr>
        <p:spPr>
          <a:prstGeom prst="rect">
            <a:avLst/>
          </a:prstGeom>
        </p:spPr>
        <p:txBody>
          <a:bodyPr/>
          <a:lstStyle/>
          <a:p>
            <a:pPr/>
            <a:r>
              <a:t>Three useful guarantees regarding errors</a:t>
            </a:r>
          </a:p>
        </p:txBody>
      </p:sp>
      <p:sp>
        <p:nvSpPr>
          <p:cNvPr id="1153" name="The nothrow guarantee: no errors can occur.…"/>
          <p:cNvSpPr/>
          <p:nvPr>
            <p:ph type="body" idx="1"/>
          </p:nvPr>
        </p:nvSpPr>
        <p:spPr>
          <a:xfrm>
            <a:off x="673100" y="2794000"/>
            <a:ext cx="23037800" cy="1012844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154" name="Slide Number"/>
          <p:cNvSpPr/>
          <p:nvPr>
            <p:ph type="sldNum" sz="quarter" idx="2"/>
          </p:nvPr>
        </p:nvSpPr>
        <p:spPr>
          <a:xfrm>
            <a:off x="11848033" y="13085861"/>
            <a:ext cx="527813"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5"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56"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57"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58"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59"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60"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61"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62"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163" name="Un"/>
          <p:cNvSpPr/>
          <p:nvPr/>
        </p:nvSpPr>
        <p:spPr>
          <a:xfrm>
            <a:off x="22263100" y="2234092"/>
            <a:ext cx="1270000" cy="1270001"/>
          </a:xfrm>
          <a:prstGeom prst="rect">
            <a:avLst/>
          </a:prstGeom>
          <a:solidFill>
            <a:srgbClr val="FFFFFF">
              <a:alpha val="61793"/>
            </a:srgbClr>
          </a:solidFill>
          <a:ln w="101600">
            <a:solidFill>
              <a:srgbClr val="2C2C2C">
                <a:alpha val="61793"/>
              </a:srgbClr>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 presetID="18" grpId="1" fill="hold">
                                  <p:stCondLst>
                                    <p:cond delay="0"/>
                                  </p:stCondLst>
                                  <p:iterate type="el" backwards="0">
                                    <p:tmAbs val="0"/>
                                  </p:iterate>
                                  <p:childTnLst>
                                    <p:set>
                                      <p:cBhvr>
                                        <p:cTn id="6" fill="hold"/>
                                        <p:tgtEl>
                                          <p:spTgt spid="1163"/>
                                        </p:tgtEl>
                                        <p:attrNameLst>
                                          <p:attrName>style.visibility</p:attrName>
                                        </p:attrNameLst>
                                      </p:cBhvr>
                                      <p:to>
                                        <p:strVal val="visible"/>
                                      </p:to>
                                    </p:set>
                                    <p:animEffect filter="strips(upRight)" transition="in">
                                      <p:cBhvr>
                                        <p:cTn id="7" dur="500"/>
                                        <p:tgtEl>
                                          <p:spTgt spid="1163"/>
                                        </p:tgtEl>
                                      </p:cBhvr>
                                    </p:animEffect>
                                  </p:childTnLst>
                                </p:cTn>
                              </p:par>
                            </p:childTnLst>
                          </p:cTn>
                        </p:par>
                        <p:par>
                          <p:cTn id="8" fill="hold">
                            <p:stCondLst>
                              <p:cond delay="500"/>
                            </p:stCondLst>
                            <p:childTnLst>
                              <p:par>
                                <p:cTn id="9" presetClass="exit" nodeType="afterEffect" presetID="9" grpId="2" fill="hold">
                                  <p:stCondLst>
                                    <p:cond delay="0"/>
                                  </p:stCondLst>
                                  <p:iterate type="el" backwards="0">
                                    <p:tmAbs val="0"/>
                                  </p:iterate>
                                  <p:childTnLst>
                                    <p:animEffect filter="dissolve" transition="out">
                                      <p:cBhvr>
                                        <p:cTn id="10" dur="700" fill="hold"/>
                                        <p:tgtEl>
                                          <p:spTgt spid="1163"/>
                                        </p:tgtEl>
                                      </p:cBhvr>
                                    </p:animEffect>
                                    <p:set>
                                      <p:cBhvr>
                                        <p:cTn id="11" fill="hold">
                                          <p:stCondLst>
                                            <p:cond delay="699"/>
                                          </p:stCondLst>
                                        </p:cTn>
                                        <p:tgtEl>
                                          <p:spTgt spid="11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3" grpId="1"/>
      <p:bldP build="whole" bldLvl="1" animBg="1" rev="0" advAuto="0" spid="1163" grpId="2"/>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Rectangle"/>
          <p:cNvSpPr/>
          <p:nvPr/>
        </p:nvSpPr>
        <p:spPr>
          <a:xfrm>
            <a:off x="317500" y="11066063"/>
            <a:ext cx="19050000" cy="635001"/>
          </a:xfrm>
          <a:prstGeom prst="rect">
            <a:avLst/>
          </a:prstGeom>
          <a:solidFill>
            <a:srgbClr val="00F900"/>
          </a:solidFill>
          <a:ln w="12700">
            <a:miter lim="400000"/>
          </a:ln>
        </p:spPr>
        <p:txBody>
          <a:bodyPr tIns="91439" bIns="91439" anchor="ctr"/>
          <a:lstStyle/>
          <a:p>
            <a:pPr/>
          </a:p>
        </p:txBody>
      </p:sp>
      <p:sp>
        <p:nvSpPr>
          <p:cNvPr id="1168" name="Three useful guarantees regarding errors"/>
          <p:cNvSpPr/>
          <p:nvPr>
            <p:ph type="title"/>
          </p:nvPr>
        </p:nvSpPr>
        <p:spPr>
          <a:prstGeom prst="rect">
            <a:avLst/>
          </a:prstGeom>
        </p:spPr>
        <p:txBody>
          <a:bodyPr/>
          <a:lstStyle/>
          <a:p>
            <a:pPr/>
            <a:r>
              <a:t>Three useful guarantees regarding errors</a:t>
            </a:r>
          </a:p>
        </p:txBody>
      </p:sp>
      <p:sp>
        <p:nvSpPr>
          <p:cNvPr id="1169" name="The nothrow guarantee: no errors can occur.…"/>
          <p:cNvSpPr/>
          <p:nvPr>
            <p:ph type="body" idx="1"/>
          </p:nvPr>
        </p:nvSpPr>
        <p:spPr>
          <a:xfrm>
            <a:off x="673100" y="2794000"/>
            <a:ext cx="23037800" cy="1012844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_second.push_back(e.second);</a:t>
            </a:r>
            <a:br/>
            <a:r>
              <a:t>  }</a:t>
            </a:r>
          </a:p>
        </p:txBody>
      </p:sp>
      <p:sp>
        <p:nvSpPr>
          <p:cNvPr id="1170" name="Slide Number"/>
          <p:cNvSpPr/>
          <p:nvPr>
            <p:ph type="sldNum" sz="quarter" idx="2"/>
          </p:nvPr>
        </p:nvSpPr>
        <p:spPr>
          <a:xfrm>
            <a:off x="11909602" y="13085861"/>
            <a:ext cx="46624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71"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72"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73"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74"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75"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76"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77"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78"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179" name="Un"/>
          <p:cNvSpPr/>
          <p:nvPr/>
        </p:nvSpPr>
        <p:spPr>
          <a:xfrm>
            <a:off x="22263100" y="2234092"/>
            <a:ext cx="1270000" cy="1270001"/>
          </a:xfrm>
          <a:prstGeom prst="rect">
            <a:avLst/>
          </a:prstGeom>
          <a:solidFill>
            <a:srgbClr val="FFFFFF">
              <a:alpha val="61793"/>
            </a:srgbClr>
          </a:solidFill>
          <a:ln w="101600">
            <a:solidFill>
              <a:srgbClr val="2C2C2C">
                <a:alpha val="61793"/>
              </a:srgbClr>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Wo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 presetID="18" grpId="1" fill="hold">
                                  <p:stCondLst>
                                    <p:cond delay="0"/>
                                  </p:stCondLst>
                                  <p:iterate type="el" backwards="0">
                                    <p:tmAbs val="0"/>
                                  </p:iterate>
                                  <p:childTnLst>
                                    <p:set>
                                      <p:cBhvr>
                                        <p:cTn id="6" fill="hold"/>
                                        <p:tgtEl>
                                          <p:spTgt spid="1179"/>
                                        </p:tgtEl>
                                        <p:attrNameLst>
                                          <p:attrName>style.visibility</p:attrName>
                                        </p:attrNameLst>
                                      </p:cBhvr>
                                      <p:to>
                                        <p:strVal val="visible"/>
                                      </p:to>
                                    </p:set>
                                    <p:animEffect filter="strips(upRight)" transition="in">
                                      <p:cBhvr>
                                        <p:cTn id="7" dur="500"/>
                                        <p:tgtEl>
                                          <p:spTgt spid="1179"/>
                                        </p:tgtEl>
                                      </p:cBhvr>
                                    </p:animEffect>
                                  </p:childTnLst>
                                </p:cTn>
                              </p:par>
                            </p:childTnLst>
                          </p:cTn>
                        </p:par>
                        <p:par>
                          <p:cTn id="8" fill="hold">
                            <p:stCondLst>
                              <p:cond delay="500"/>
                            </p:stCondLst>
                            <p:childTnLst>
                              <p:par>
                                <p:cTn id="9" presetClass="exit" nodeType="afterEffect" presetSubtype="0" presetID="1" grpId="2" fill="hold">
                                  <p:stCondLst>
                                    <p:cond delay="0"/>
                                  </p:stCondLst>
                                  <p:iterate type="el" backwards="0">
                                    <p:tmAbs val="0"/>
                                  </p:iterate>
                                  <p:childTnLst>
                                    <p:set>
                                      <p:cBhvr>
                                        <p:cTn id="10" fill="hold">
                                          <p:stCondLst>
                                            <p:cond delay="0"/>
                                          </p:stCondLst>
                                        </p:cTn>
                                        <p:tgtEl>
                                          <p:spTgt spid="11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9" grpId="1"/>
      <p:bldP build="whole" bldLvl="1" animBg="1" rev="0" advAuto="0" spid="1179" grpId="2"/>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Rectangle"/>
          <p:cNvSpPr/>
          <p:nvPr/>
        </p:nvSpPr>
        <p:spPr>
          <a:xfrm>
            <a:off x="317500" y="11066063"/>
            <a:ext cx="19050000" cy="1270001"/>
          </a:xfrm>
          <a:prstGeom prst="rect">
            <a:avLst/>
          </a:prstGeom>
          <a:solidFill>
            <a:srgbClr val="00F900"/>
          </a:solidFill>
          <a:ln w="12700">
            <a:miter lim="400000"/>
          </a:ln>
        </p:spPr>
        <p:txBody>
          <a:bodyPr tIns="91439" bIns="91439" anchor="ctr"/>
          <a:lstStyle/>
          <a:p>
            <a:pPr/>
          </a:p>
        </p:txBody>
      </p:sp>
      <p:sp>
        <p:nvSpPr>
          <p:cNvPr id="1184" name="Rectangle"/>
          <p:cNvSpPr/>
          <p:nvPr/>
        </p:nvSpPr>
        <p:spPr>
          <a:xfrm>
            <a:off x="317500" y="11066063"/>
            <a:ext cx="19050000" cy="635001"/>
          </a:xfrm>
          <a:prstGeom prst="rect">
            <a:avLst/>
          </a:prstGeom>
          <a:solidFill>
            <a:srgbClr val="00F900"/>
          </a:solidFill>
          <a:ln w="12700">
            <a:miter lim="400000"/>
          </a:ln>
        </p:spPr>
        <p:txBody>
          <a:bodyPr tIns="91439" bIns="91439" anchor="ctr"/>
          <a:lstStyle/>
          <a:p>
            <a:pPr/>
          </a:p>
        </p:txBody>
      </p:sp>
      <p:sp>
        <p:nvSpPr>
          <p:cNvPr id="1185" name="Three useful guarantees regarding errors"/>
          <p:cNvSpPr/>
          <p:nvPr>
            <p:ph type="title"/>
          </p:nvPr>
        </p:nvSpPr>
        <p:spPr>
          <a:prstGeom prst="rect">
            <a:avLst/>
          </a:prstGeom>
        </p:spPr>
        <p:txBody>
          <a:bodyPr/>
          <a:lstStyle/>
          <a:p>
            <a:pPr/>
            <a:r>
              <a:t>Three useful guarantees regarding errors</a:t>
            </a:r>
          </a:p>
        </p:txBody>
      </p:sp>
      <p:sp>
        <p:nvSpPr>
          <p:cNvPr id="1186"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rPr>
                <a:solidFill>
                  <a:srgbClr val="000000">
                    <a:alpha val="0"/>
                  </a:srgbClr>
                </a:solidFill>
              </a:rPr>
              <a:t>    try { </a:t>
            </a:r>
            <a:r>
              <a:t>_second.push_back(e.second);</a:t>
            </a:r>
            <a:r>
              <a:rPr>
                <a:solidFill>
                  <a:srgbClr val="000000">
                    <a:alpha val="0"/>
                  </a:srgbClr>
                </a:solidFill>
              </a:rPr>
              <a:t> }</a:t>
            </a:r>
            <a:endParaRPr>
              <a:solidFill>
                <a:srgbClr val="000000">
                  <a:alpha val="0"/>
                </a:srgbClr>
              </a:solidFill>
            </a:endParaRPr>
          </a:p>
          <a:p>
            <a:pPr lvl="4"/>
            <a:r>
              <a:rPr>
                <a:solidFill>
                  <a:srgbClr val="000000">
                    <a:alpha val="0"/>
                  </a:srgbClr>
                </a:solidFill>
              </a:rPr>
              <a:t>    catch(...) { _first.pop_back(); throw; }</a:t>
            </a:r>
            <a:br>
              <a:rPr>
                <a:solidFill>
                  <a:srgbClr val="000000">
                    <a:alpha val="0"/>
                  </a:srgbClr>
                </a:solidFill>
              </a:rPr>
            </a:br>
            <a:r>
              <a:t>  }</a:t>
            </a:r>
          </a:p>
        </p:txBody>
      </p:sp>
      <p:sp>
        <p:nvSpPr>
          <p:cNvPr id="1187" name="Slide Number"/>
          <p:cNvSpPr/>
          <p:nvPr>
            <p:ph type="sldNum" sz="quarter" idx="2"/>
          </p:nvPr>
        </p:nvSpPr>
        <p:spPr>
          <a:xfrm>
            <a:off x="11868454" y="13085861"/>
            <a:ext cx="50739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8"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189"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190"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191"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192"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193"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94"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195"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
        <p:nvSpPr>
          <p:cNvPr id="1196" name="try { _second.push_back(e.second); }…"/>
          <p:cNvSpPr txBox="1"/>
          <p:nvPr/>
        </p:nvSpPr>
        <p:spPr>
          <a:xfrm>
            <a:off x="673100" y="10928131"/>
            <a:ext cx="6820503" cy="1413503"/>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lvl="4" indent="0" defTabSz="914400">
              <a:lnSpc>
                <a:spcPts val="5000"/>
              </a:lnSpc>
              <a:defRPr spc="-29" sz="3000">
                <a:latin typeface="Helvetica"/>
                <a:ea typeface="Helvetica"/>
                <a:cs typeface="Helvetica"/>
                <a:sym typeface="Helvetica"/>
              </a:defRPr>
            </a:pPr>
            <a:r>
              <a:t>    try { _second.push_back(e.second); }</a:t>
            </a:r>
          </a:p>
          <a:p>
            <a:pPr lvl="4" indent="0" defTabSz="914400">
              <a:lnSpc>
                <a:spcPts val="5000"/>
              </a:lnSpc>
              <a:defRPr spc="-29" sz="3000">
                <a:latin typeface="Helvetica"/>
                <a:ea typeface="Helvetica"/>
                <a:cs typeface="Helvetica"/>
                <a:sym typeface="Helvetica"/>
              </a:defRPr>
            </a:pPr>
            <a:r>
              <a:t>    catch(...) { </a:t>
            </a:r>
            <a:r>
              <a:rPr>
                <a:solidFill>
                  <a:srgbClr val="000000">
                    <a:alpha val="0"/>
                  </a:srgbClr>
                </a:solidFill>
              </a:rPr>
              <a:t>_first.pop_back();</a:t>
            </a:r>
            <a:r>
              <a:t> throw;</a:t>
            </a:r>
            <a:r>
              <a:t>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750">
        <p159:morph option="byWo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83"/>
                                        </p:tgtEl>
                                        <p:attrNameLst>
                                          <p:attrName>style.visibility</p:attrName>
                                        </p:attrNameLst>
                                      </p:cBhvr>
                                      <p:to>
                                        <p:strVal val="visible"/>
                                      </p:to>
                                    </p:set>
                                    <p:animEffect filter="fade" transition="in">
                                      <p:cBhvr>
                                        <p:cTn id="7" dur="200"/>
                                        <p:tgtEl>
                                          <p:spTgt spid="1183"/>
                                        </p:tgtEl>
                                      </p:cBhvr>
                                    </p:animEffect>
                                  </p:childTnLst>
                                </p:cTn>
                              </p:par>
                            </p:childTnLst>
                          </p:cTn>
                        </p:par>
                        <p:par>
                          <p:cTn id="8" fill="hold">
                            <p:stCondLst>
                              <p:cond delay="200"/>
                            </p:stCondLst>
                            <p:childTnLst>
                              <p:par>
                                <p:cTn id="9" presetClass="exit" nodeType="afterEffect" presetID="10" grpId="2" fill="hold">
                                  <p:stCondLst>
                                    <p:cond delay="0"/>
                                  </p:stCondLst>
                                  <p:iterate type="el" backwards="0">
                                    <p:tmAbs val="0"/>
                                  </p:iterate>
                                  <p:childTnLst>
                                    <p:animEffect filter="fade" transition="out">
                                      <p:cBhvr>
                                        <p:cTn id="10" dur="200" fill="hold"/>
                                        <p:tgtEl>
                                          <p:spTgt spid="1184"/>
                                        </p:tgtEl>
                                      </p:cBhvr>
                                    </p:animEffect>
                                    <p:set>
                                      <p:cBhvr>
                                        <p:cTn id="11" fill="hold">
                                          <p:stCondLst>
                                            <p:cond delay="199"/>
                                          </p:stCondLst>
                                        </p:cTn>
                                        <p:tgtEl>
                                          <p:spTgt spid="1184"/>
                                        </p:tgtEl>
                                        <p:attrNameLst>
                                          <p:attrName>style.visibility</p:attrName>
                                        </p:attrNameLst>
                                      </p:cBhvr>
                                      <p:to>
                                        <p:strVal val="hidden"/>
                                      </p:to>
                                    </p:set>
                                  </p:childTnLst>
                                </p:cTn>
                              </p:par>
                            </p:childTnLst>
                          </p:cTn>
                        </p:par>
                        <p:par>
                          <p:cTn id="12" fill="hold">
                            <p:stCondLst>
                              <p:cond delay="400"/>
                            </p:stCondLst>
                            <p:childTnLst>
                              <p:par>
                                <p:cTn id="13" presetClass="entr" nodeType="afterEffect" presetSubtype="8" presetID="22" grpId="3" fill="hold">
                                  <p:stCondLst>
                                    <p:cond delay="0"/>
                                  </p:stCondLst>
                                  <p:iterate type="el" backwards="0">
                                    <p:tmAbs val="0"/>
                                  </p:iterate>
                                  <p:childTnLst>
                                    <p:set>
                                      <p:cBhvr>
                                        <p:cTn id="14" fill="hold"/>
                                        <p:tgtEl>
                                          <p:spTgt spid="1196"/>
                                        </p:tgtEl>
                                        <p:attrNameLst>
                                          <p:attrName>style.visibility</p:attrName>
                                        </p:attrNameLst>
                                      </p:cBhvr>
                                      <p:to>
                                        <p:strVal val="visible"/>
                                      </p:to>
                                    </p:set>
                                    <p:animEffect filter="wipe(left)" transition="in">
                                      <p:cBhvr>
                                        <p:cTn id="15" dur="500"/>
                                        <p:tgtEl>
                                          <p:spTgt spid="1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6" grpId="3"/>
      <p:bldP build="whole" bldLvl="1" animBg="1" rev="0" advAuto="0" spid="1183" grpId="1"/>
      <p:bldP build="whole" bldLvl="1" animBg="1" rev="0" advAuto="0" spid="1184"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Rectangle"/>
          <p:cNvSpPr/>
          <p:nvPr/>
        </p:nvSpPr>
        <p:spPr>
          <a:xfrm>
            <a:off x="317500" y="11696700"/>
            <a:ext cx="19050000" cy="635000"/>
          </a:xfrm>
          <a:prstGeom prst="rect">
            <a:avLst/>
          </a:prstGeom>
          <a:solidFill>
            <a:srgbClr val="00F900"/>
          </a:solidFill>
          <a:ln w="12700">
            <a:miter lim="400000"/>
          </a:ln>
        </p:spPr>
        <p:txBody>
          <a:bodyPr tIns="91439" bIns="91439" anchor="ctr"/>
          <a:lstStyle/>
          <a:p>
            <a:pPr/>
          </a:p>
        </p:txBody>
      </p:sp>
      <p:sp>
        <p:nvSpPr>
          <p:cNvPr id="1199" name="Three useful guarantees regarding errors"/>
          <p:cNvSpPr/>
          <p:nvPr>
            <p:ph type="title"/>
          </p:nvPr>
        </p:nvSpPr>
        <p:spPr>
          <a:prstGeom prst="rect">
            <a:avLst/>
          </a:prstGeom>
        </p:spPr>
        <p:txBody>
          <a:bodyPr/>
          <a:lstStyle/>
          <a:p>
            <a:pPr/>
            <a:r>
              <a:t>Three useful guarantees regarding errors</a:t>
            </a:r>
          </a:p>
        </p:txBody>
      </p:sp>
      <p:sp>
        <p:nvSpPr>
          <p:cNvPr id="1200"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try { _second.push_back(e.second); }</a:t>
            </a:r>
          </a:p>
          <a:p>
            <a:pPr lvl="4"/>
            <a:r>
              <a:t>    catch(...) { </a:t>
            </a:r>
            <a:r>
              <a:rPr>
                <a:solidFill>
                  <a:srgbClr val="000000">
                    <a:alpha val="0"/>
                  </a:srgbClr>
                </a:solidFill>
              </a:rPr>
              <a:t>_first.pop_back();</a:t>
            </a:r>
            <a:r>
              <a:t> throw;</a:t>
            </a:r>
            <a:r>
              <a:t> }</a:t>
            </a:r>
            <a:br/>
            <a:r>
              <a:t>  }</a:t>
            </a:r>
          </a:p>
        </p:txBody>
      </p:sp>
      <p:sp>
        <p:nvSpPr>
          <p:cNvPr id="1201" name="Slide Number"/>
          <p:cNvSpPr/>
          <p:nvPr>
            <p:ph type="sldNum" sz="quarter" idx="2"/>
          </p:nvPr>
        </p:nvSpPr>
        <p:spPr>
          <a:xfrm>
            <a:off x="11867235" y="13085861"/>
            <a:ext cx="508611"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02"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03"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04"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205"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06"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207"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08"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09"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Object"/>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3" name="Rectangle"/>
          <p:cNvSpPr/>
          <p:nvPr/>
        </p:nvSpPr>
        <p:spPr>
          <a:xfrm>
            <a:off x="317500" y="11701063"/>
            <a:ext cx="19050000" cy="635001"/>
          </a:xfrm>
          <a:prstGeom prst="rect">
            <a:avLst/>
          </a:prstGeom>
          <a:solidFill>
            <a:srgbClr val="00F900"/>
          </a:solidFill>
          <a:ln w="12700">
            <a:miter lim="400000"/>
          </a:ln>
        </p:spPr>
        <p:txBody>
          <a:bodyPr tIns="91439" bIns="91439" anchor="ctr"/>
          <a:lstStyle/>
          <a:p>
            <a:pPr/>
          </a:p>
        </p:txBody>
      </p:sp>
      <p:sp>
        <p:nvSpPr>
          <p:cNvPr id="1214" name="Three useful guarantees regarding errors"/>
          <p:cNvSpPr/>
          <p:nvPr>
            <p:ph type="title"/>
          </p:nvPr>
        </p:nvSpPr>
        <p:spPr>
          <a:prstGeom prst="rect">
            <a:avLst/>
          </a:prstGeom>
        </p:spPr>
        <p:txBody>
          <a:bodyPr/>
          <a:lstStyle/>
          <a:p>
            <a:pPr/>
            <a:r>
              <a:t>Three useful guarantees regarding errors</a:t>
            </a:r>
          </a:p>
        </p:txBody>
      </p:sp>
      <p:sp>
        <p:nvSpPr>
          <p:cNvPr id="1215"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p>
          <a:p>
            <a:pPr lvl="4"/>
            <a:r>
              <a:t>  void push_back(const pair&lt;T, U&gt;&amp; e)</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try { _second.push_back(e.second); }</a:t>
            </a:r>
          </a:p>
          <a:p>
            <a:pPr lvl="4"/>
            <a:r>
              <a:t>    catch(...) { _first.pop_back(); throw; }</a:t>
            </a:r>
            <a:br/>
            <a:r>
              <a:t>  }</a:t>
            </a:r>
          </a:p>
        </p:txBody>
      </p:sp>
      <p:sp>
        <p:nvSpPr>
          <p:cNvPr id="1216" name="Slide Number"/>
          <p:cNvSpPr/>
          <p:nvPr>
            <p:ph type="sldNum" sz="quarter" idx="2"/>
          </p:nvPr>
        </p:nvSpPr>
        <p:spPr>
          <a:xfrm>
            <a:off x="11854434" y="13085861"/>
            <a:ext cx="521412"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17"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18"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19"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220"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21"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222"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23"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24" name="Tn"/>
          <p:cNvSpPr/>
          <p:nvPr/>
        </p:nvSpPr>
        <p:spPr>
          <a:xfrm>
            <a:off x="2226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000" fill="hold"/>
                                        <p:tgtEl>
                                          <p:spTgt spid="1224"/>
                                        </p:tgtEl>
                                      </p:cBhvr>
                                    </p:animEffect>
                                    <p:set>
                                      <p:cBhvr>
                                        <p:cTn id="7" fill="hold">
                                          <p:stCondLst>
                                            <p:cond delay="999"/>
                                          </p:stCondLst>
                                        </p:cTn>
                                        <p:tgtEl>
                                          <p:spTgt spid="1224"/>
                                        </p:tgtEl>
                                        <p:attrNameLst>
                                          <p:attrName>style.visibility</p:attrName>
                                        </p:attrNameLst>
                                      </p:cBhvr>
                                      <p:to>
                                        <p:strVal val="hidden"/>
                                      </p:to>
                                    </p:set>
                                  </p:childTnLst>
                                </p:cTn>
                              </p:par>
                            </p:childTnLst>
                          </p:cTn>
                        </p:par>
                        <p:par>
                          <p:cTn id="8" fill="hold">
                            <p:stCondLst>
                              <p:cond delay="1000"/>
                            </p:stCondLst>
                            <p:childTnLst>
                              <p:par>
                                <p:cTn id="9" presetClass="exit" nodeType="afterEffect" presetID="10" grpId="2" fill="hold">
                                  <p:stCondLst>
                                    <p:cond delay="0"/>
                                  </p:stCondLst>
                                  <p:iterate type="el" backwards="0">
                                    <p:tmAbs val="0"/>
                                  </p:iterate>
                                  <p:childTnLst>
                                    <p:animEffect filter="fade" transition="out">
                                      <p:cBhvr>
                                        <p:cTn id="10" dur="200" fill="hold"/>
                                        <p:tgtEl>
                                          <p:spTgt spid="1213"/>
                                        </p:tgtEl>
                                      </p:cBhvr>
                                    </p:animEffect>
                                    <p:set>
                                      <p:cBhvr>
                                        <p:cTn id="11" fill="hold">
                                          <p:stCondLst>
                                            <p:cond delay="199"/>
                                          </p:stCondLst>
                                        </p:cTn>
                                        <p:tgtEl>
                                          <p:spTgt spid="12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4" grpId="1"/>
      <p:bldP build="whole" bldLvl="1" animBg="1" rev="0" advAuto="0" spid="1213" grpId="2"/>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8" name="Rectangle"/>
          <p:cNvSpPr/>
          <p:nvPr/>
        </p:nvSpPr>
        <p:spPr>
          <a:xfrm>
            <a:off x="317500" y="7256063"/>
            <a:ext cx="19050000" cy="635001"/>
          </a:xfrm>
          <a:prstGeom prst="rect">
            <a:avLst/>
          </a:prstGeom>
          <a:solidFill>
            <a:srgbClr val="00F900"/>
          </a:solidFill>
          <a:ln w="12700">
            <a:miter lim="400000"/>
          </a:ln>
        </p:spPr>
        <p:txBody>
          <a:bodyPr tIns="91439" bIns="91439" anchor="ctr"/>
          <a:lstStyle/>
          <a:p>
            <a:pPr/>
          </a:p>
        </p:txBody>
      </p:sp>
      <p:sp>
        <p:nvSpPr>
          <p:cNvPr id="1229" name="Three useful guarantees regarding errors"/>
          <p:cNvSpPr/>
          <p:nvPr>
            <p:ph type="title"/>
          </p:nvPr>
        </p:nvSpPr>
        <p:spPr>
          <a:prstGeom prst="rect">
            <a:avLst/>
          </a:prstGeom>
        </p:spPr>
        <p:txBody>
          <a:bodyPr/>
          <a:lstStyle/>
          <a:p>
            <a:pPr/>
            <a:r>
              <a:t>Three useful guarantees regarding errors</a:t>
            </a:r>
          </a:p>
        </p:txBody>
      </p:sp>
      <p:sp>
        <p:nvSpPr>
          <p:cNvPr id="1230"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latin typeface="+mn-lt"/>
                <a:ea typeface="+mn-ea"/>
                <a:cs typeface="+mn-cs"/>
                <a:sym typeface="Adobe Clean"/>
              </a:defRPr>
            </a:pPr>
            <a:r>
              <a:t>The strong guarantee:</a:t>
            </a:r>
            <a:r>
              <a:rPr b="0">
                <a:latin typeface="Adobe Clean SemiLight"/>
                <a:ea typeface="Adobe Clean SemiLight"/>
                <a:cs typeface="Adobe Clean SemiLight"/>
                <a:sym typeface="Adobe Clean SemiLight"/>
              </a:rPr>
              <a:t> if an error occurs, the operation has no effects.</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push_back(const pair&lt;T, U&gt;&amp; e)</a:t>
            </a:r>
          </a:p>
          <a:p>
            <a:pPr lvl="4">
              <a:defRPr>
                <a:solidFill>
                  <a:srgbClr val="000000">
                    <a:alpha val="0"/>
                  </a:srgbClr>
                </a:solidFill>
              </a:defRPr>
            </a:pPr>
            <a:r>
              <a:t>    // if an exception is thrown there are no effects</a:t>
            </a:r>
          </a:p>
          <a:p>
            <a:pPr lvl="4"/>
            <a:r>
              <a:t>    post [old_size = size()​] { size() == old_size + 1 }</a:t>
            </a:r>
          </a:p>
          <a:p>
            <a:pPr lvl="4"/>
            <a:r>
              <a:t>    post { back() == e }</a:t>
            </a:r>
          </a:p>
          <a:p>
            <a:pPr lvl="4"/>
            <a:r>
              <a:t>    post [old = *this] { !testing || equal(begin(old), end(old), begin()) }</a:t>
            </a:r>
          </a:p>
          <a:p>
            <a:pPr lvl="4"/>
            <a:r>
              <a:t>  {</a:t>
            </a:r>
          </a:p>
          <a:p>
            <a:pPr lvl="4"/>
            <a:r>
              <a:t>    _first.push_back(e.first);</a:t>
            </a:r>
            <a:br/>
            <a:r>
              <a:t>    try { _second.push_back(e.second); }</a:t>
            </a:r>
          </a:p>
          <a:p>
            <a:pPr lvl="4"/>
            <a:r>
              <a:t>    catch(...) { _first.pop_back(); throw; }</a:t>
            </a:r>
            <a:br/>
            <a:r>
              <a:t>  }</a:t>
            </a:r>
          </a:p>
        </p:txBody>
      </p:sp>
      <p:sp>
        <p:nvSpPr>
          <p:cNvPr id="1231" name="Slide Number"/>
          <p:cNvSpPr/>
          <p:nvPr>
            <p:ph type="sldNum" sz="quarter" idx="2"/>
          </p:nvPr>
        </p:nvSpPr>
        <p:spPr>
          <a:xfrm>
            <a:off x="11862968" y="13085861"/>
            <a:ext cx="51287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32"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33"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34"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235"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36"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237"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38"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39" name="// if an exception is thrown there are no effects"/>
          <p:cNvSpPr txBox="1"/>
          <p:nvPr/>
        </p:nvSpPr>
        <p:spPr>
          <a:xfrm>
            <a:off x="673100" y="7109402"/>
            <a:ext cx="8267440" cy="1413504"/>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lvl="4" indent="0" defTabSz="914400">
              <a:lnSpc>
                <a:spcPts val="5000"/>
              </a:lnSpc>
              <a:defRPr spc="-29" sz="3000">
                <a:latin typeface="Helvetica"/>
                <a:ea typeface="Helvetica"/>
                <a:cs typeface="Helvetica"/>
                <a:sym typeface="Helvetica"/>
              </a:defRPr>
            </a:pPr>
            <a:r>
              <a:t>    // if an exception is thrown there are no effects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Wo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1239"/>
                                        </p:tgtEl>
                                        <p:attrNameLst>
                                          <p:attrName>style.visibility</p:attrName>
                                        </p:attrNameLst>
                                      </p:cBhvr>
                                      <p:to>
                                        <p:strVal val="visible"/>
                                      </p:to>
                                    </p:set>
                                    <p:animEffect filter="wipe(left)" transition="in">
                                      <p:cBhvr>
                                        <p:cTn id="7" dur="1000"/>
                                        <p:tgtEl>
                                          <p:spTgt spid="1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9" grpId="1"/>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Three useful guarantees regarding errors"/>
          <p:cNvSpPr/>
          <p:nvPr>
            <p:ph type="title"/>
          </p:nvPr>
        </p:nvSpPr>
        <p:spPr>
          <a:prstGeom prst="rect">
            <a:avLst/>
          </a:prstGeom>
        </p:spPr>
        <p:txBody>
          <a:bodyPr/>
          <a:lstStyle/>
          <a:p>
            <a:pPr/>
            <a:r>
              <a:t>Three useful guarantees regarding errors</a:t>
            </a:r>
          </a:p>
        </p:txBody>
      </p:sp>
      <p:sp>
        <p:nvSpPr>
          <p:cNvPr id="1244"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p:txBody>
      </p:sp>
      <p:sp>
        <p:nvSpPr>
          <p:cNvPr id="1245" name="Slide Number"/>
          <p:cNvSpPr/>
          <p:nvPr>
            <p:ph type="sldNum" sz="quarter" idx="2"/>
          </p:nvPr>
        </p:nvSpPr>
        <p:spPr>
          <a:xfrm>
            <a:off x="11847728" y="13085861"/>
            <a:ext cx="52811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46"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47"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48" name="Tn-1"/>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n-1</a:t>
            </a:r>
          </a:p>
        </p:txBody>
      </p:sp>
      <p:sp>
        <p:nvSpPr>
          <p:cNvPr id="1249"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50" name="Un-1"/>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n-1</a:t>
            </a:r>
          </a:p>
        </p:txBody>
      </p:sp>
      <p:sp>
        <p:nvSpPr>
          <p:cNvPr id="1251"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52"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53" name="Rectangle"/>
          <p:cNvSpPr/>
          <p:nvPr/>
        </p:nvSpPr>
        <p:spPr>
          <a:xfrm>
            <a:off x="317500" y="6649154"/>
            <a:ext cx="19050000" cy="3175001"/>
          </a:xfrm>
          <a:prstGeom prst="rect">
            <a:avLst/>
          </a:prstGeom>
          <a:solidFill>
            <a:srgbClr val="00F900"/>
          </a:solidFill>
          <a:ln w="12700">
            <a:miter lim="400000"/>
          </a:ln>
        </p:spPr>
        <p:txBody>
          <a:bodyPr tIns="91439" bIns="91439" anchor="ctr"/>
          <a:lstStyle/>
          <a:p>
            <a:pPr/>
          </a:p>
        </p:txBody>
      </p:sp>
    </p:spTree>
  </p:cSld>
  <p:clrMapOvr>
    <a:masterClrMapping/>
  </p:clrMapOvr>
  <mc:AlternateContent xmlns:mc="http://schemas.openxmlformats.org/markup-compatibility/2006">
    <mc:Choice xmlns:p14="http://schemas.microsoft.com/office/powerpoint/2010/main" Requires="p14">
      <p:transition spd="fast" advClick="0" advTm="0" p14:dur="7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53"/>
                                        </p:tgtEl>
                                        <p:attrNameLst>
                                          <p:attrName>style.visibility</p:attrName>
                                        </p:attrNameLst>
                                      </p:cBhvr>
                                      <p:to>
                                        <p:strVal val="visible"/>
                                      </p:to>
                                    </p:set>
                                    <p:animEffect filter="fade" transition="in">
                                      <p:cBhvr>
                                        <p:cTn id="7" dur="500"/>
                                        <p:tgtEl>
                                          <p:spTgt spid="1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3" grpId="1"/>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Rectangle"/>
          <p:cNvSpPr/>
          <p:nvPr/>
        </p:nvSpPr>
        <p:spPr>
          <a:xfrm>
            <a:off x="317500" y="7893754"/>
            <a:ext cx="19050000" cy="1295401"/>
          </a:xfrm>
          <a:prstGeom prst="rect">
            <a:avLst/>
          </a:prstGeom>
          <a:solidFill>
            <a:srgbClr val="00F900"/>
          </a:solidFill>
          <a:ln w="12700">
            <a:miter lim="400000"/>
          </a:ln>
        </p:spPr>
        <p:txBody>
          <a:bodyPr tIns="91439" bIns="91439" anchor="ctr"/>
          <a:lstStyle/>
          <a:p>
            <a:pPr/>
          </a:p>
        </p:txBody>
      </p:sp>
      <p:sp>
        <p:nvSpPr>
          <p:cNvPr id="1258" name="Rectangle"/>
          <p:cNvSpPr/>
          <p:nvPr/>
        </p:nvSpPr>
        <p:spPr>
          <a:xfrm>
            <a:off x="317500" y="6649154"/>
            <a:ext cx="19050000" cy="3175001"/>
          </a:xfrm>
          <a:prstGeom prst="rect">
            <a:avLst/>
          </a:prstGeom>
          <a:solidFill>
            <a:srgbClr val="00F900"/>
          </a:solidFill>
          <a:ln w="12700">
            <a:miter lim="400000"/>
          </a:ln>
        </p:spPr>
        <p:txBody>
          <a:bodyPr tIns="91439" bIns="91439" anchor="ctr"/>
          <a:lstStyle/>
          <a:p>
            <a:pPr/>
          </a:p>
        </p:txBody>
      </p:sp>
      <p:sp>
        <p:nvSpPr>
          <p:cNvPr id="1259" name="Three useful guarantees regarding errors"/>
          <p:cNvSpPr/>
          <p:nvPr>
            <p:ph type="title"/>
          </p:nvPr>
        </p:nvSpPr>
        <p:spPr>
          <a:prstGeom prst="rect">
            <a:avLst/>
          </a:prstGeom>
        </p:spPr>
        <p:txBody>
          <a:bodyPr/>
          <a:lstStyle/>
          <a:p>
            <a:pPr/>
            <a:r>
              <a:t>Three useful guarantees regarding errors</a:t>
            </a:r>
          </a:p>
        </p:txBody>
      </p:sp>
      <p:sp>
        <p:nvSpPr>
          <p:cNvPr id="1260"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_first.insert(begin(_first) + p, e.first);</a:t>
            </a:r>
          </a:p>
          <a:p>
            <a:pPr lvl="4"/>
            <a:r>
              <a:t>    _second.insert(begin(_second) + p, e.second);</a:t>
            </a:r>
          </a:p>
          <a:p>
            <a:pPr lvl="4"/>
            <a:r>
              <a:t> }</a:t>
            </a:r>
          </a:p>
        </p:txBody>
      </p:sp>
      <p:sp>
        <p:nvSpPr>
          <p:cNvPr id="1261" name="Slide Number"/>
          <p:cNvSpPr/>
          <p:nvPr>
            <p:ph type="sldNum" sz="quarter" idx="2"/>
          </p:nvPr>
        </p:nvSpPr>
        <p:spPr>
          <a:xfrm>
            <a:off x="11873026" y="13085861"/>
            <a:ext cx="502820"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62"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63"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64" name="Tj"/>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j</a:t>
            </a:r>
          </a:p>
        </p:txBody>
      </p:sp>
      <p:sp>
        <p:nvSpPr>
          <p:cNvPr id="1265"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66" name="Uk"/>
          <p:cNvSpPr/>
          <p:nvPr/>
        </p:nvSpPr>
        <p:spPr>
          <a:xfrm>
            <a:off x="2099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k</a:t>
            </a:r>
          </a:p>
        </p:txBody>
      </p:sp>
      <p:sp>
        <p:nvSpPr>
          <p:cNvPr id="1267"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68" name=". . ."/>
          <p:cNvSpPr/>
          <p:nvPr/>
        </p:nvSpPr>
        <p:spPr>
          <a:xfrm>
            <a:off x="19672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69" name="basic guarantee (x2) - does not compose"/>
          <p:cNvSpPr/>
          <p:nvPr/>
        </p:nvSpPr>
        <p:spPr>
          <a:xfrm>
            <a:off x="4944611" y="9302430"/>
            <a:ext cx="8834836" cy="10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87" y="0"/>
                </a:moveTo>
                <a:lnTo>
                  <a:pt x="2366" y="4922"/>
                </a:lnTo>
                <a:lnTo>
                  <a:pt x="341" y="4922"/>
                </a:lnTo>
                <a:cubicBezTo>
                  <a:pt x="152" y="4922"/>
                  <a:pt x="0" y="6194"/>
                  <a:pt x="0" y="7768"/>
                </a:cubicBezTo>
                <a:lnTo>
                  <a:pt x="0" y="18754"/>
                </a:lnTo>
                <a:cubicBezTo>
                  <a:pt x="0" y="20327"/>
                  <a:pt x="152" y="21600"/>
                  <a:pt x="341" y="21600"/>
                </a:cubicBezTo>
                <a:lnTo>
                  <a:pt x="21259" y="21600"/>
                </a:lnTo>
                <a:cubicBezTo>
                  <a:pt x="21448" y="21600"/>
                  <a:pt x="21600" y="20327"/>
                  <a:pt x="21600" y="18754"/>
                </a:cubicBezTo>
                <a:lnTo>
                  <a:pt x="21600" y="7768"/>
                </a:lnTo>
                <a:cubicBezTo>
                  <a:pt x="21600" y="6194"/>
                  <a:pt x="21448" y="4922"/>
                  <a:pt x="21259" y="4922"/>
                </a:cubicBezTo>
                <a:lnTo>
                  <a:pt x="3008" y="4922"/>
                </a:lnTo>
                <a:lnTo>
                  <a:pt x="2687"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b="1"/>
            </a:lvl1pPr>
          </a:lstStyle>
          <a:p>
            <a:pPr/>
            <a:r>
              <a:t>basic guarantee (x2) - does not compose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1258"/>
                                        </p:tgtEl>
                                      </p:cBhvr>
                                    </p:animEffect>
                                    <p:set>
                                      <p:cBhvr>
                                        <p:cTn id="7" fill="hold">
                                          <p:stCondLst>
                                            <p:cond delay="999"/>
                                          </p:stCondLst>
                                        </p:cTn>
                                        <p:tgtEl>
                                          <p:spTgt spid="1258"/>
                                        </p:tgtEl>
                                        <p:attrNameLst>
                                          <p:attrName>style.visibility</p:attrName>
                                        </p:attrNameLst>
                                      </p:cBhvr>
                                      <p:to>
                                        <p:strVal val="hidden"/>
                                      </p:to>
                                    </p:set>
                                  </p:childTnLst>
                                </p:cTn>
                              </p:par>
                            </p:childTnLst>
                          </p:cTn>
                        </p:par>
                        <p:par>
                          <p:cTn id="8" fill="hold">
                            <p:stCondLst>
                              <p:cond delay="1000"/>
                            </p:stCondLst>
                            <p:childTnLst>
                              <p:par>
                                <p:cTn id="9" presetClass="entr" nodeType="afterEffect" presetSubtype="16" presetID="23" grpId="2" fill="hold">
                                  <p:stCondLst>
                                    <p:cond delay="0"/>
                                  </p:stCondLst>
                                  <p:iterate type="el" backwards="0">
                                    <p:tmAbs val="0"/>
                                  </p:iterate>
                                  <p:childTnLst>
                                    <p:set>
                                      <p:cBhvr>
                                        <p:cTn id="10" fill="hold"/>
                                        <p:tgtEl>
                                          <p:spTgt spid="1269"/>
                                        </p:tgtEl>
                                        <p:attrNameLst>
                                          <p:attrName>style.visibility</p:attrName>
                                        </p:attrNameLst>
                                      </p:cBhvr>
                                      <p:to>
                                        <p:strVal val="visible"/>
                                      </p:to>
                                    </p:set>
                                    <p:anim calcmode="lin" valueType="num">
                                      <p:cBhvr>
                                        <p:cTn id="11" dur="500" fill="hold"/>
                                        <p:tgtEl>
                                          <p:spTgt spid="1269"/>
                                        </p:tgtEl>
                                        <p:attrNameLst>
                                          <p:attrName>ppt_w</p:attrName>
                                        </p:attrNameLst>
                                      </p:cBhvr>
                                      <p:tavLst>
                                        <p:tav tm="0">
                                          <p:val>
                                            <p:fltVal val="0"/>
                                          </p:val>
                                        </p:tav>
                                        <p:tav tm="100000">
                                          <p:val>
                                            <p:strVal val="#ppt_w"/>
                                          </p:val>
                                        </p:tav>
                                      </p:tavLst>
                                    </p:anim>
                                    <p:anim calcmode="lin" valueType="num">
                                      <p:cBhvr>
                                        <p:cTn id="12" dur="500" fill="hold"/>
                                        <p:tgtEl>
                                          <p:spTgt spid="12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8" grpId="1"/>
      <p:bldP build="whole" bldLvl="1" animBg="1" rev="0" advAuto="0" spid="1269" grpId="2"/>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Rectangle"/>
          <p:cNvSpPr/>
          <p:nvPr/>
        </p:nvSpPr>
        <p:spPr>
          <a:xfrm>
            <a:off x="317500" y="7893754"/>
            <a:ext cx="19050000" cy="1295401"/>
          </a:xfrm>
          <a:prstGeom prst="rect">
            <a:avLst/>
          </a:prstGeom>
          <a:solidFill>
            <a:srgbClr val="00F900"/>
          </a:solidFill>
          <a:ln w="12700">
            <a:miter lim="400000"/>
          </a:ln>
        </p:spPr>
        <p:txBody>
          <a:bodyPr tIns="91439" bIns="91439" anchor="ctr"/>
          <a:lstStyle/>
          <a:p>
            <a:pPr/>
          </a:p>
        </p:txBody>
      </p:sp>
      <p:sp>
        <p:nvSpPr>
          <p:cNvPr id="1274" name="Three useful guarantees regarding errors"/>
          <p:cNvSpPr/>
          <p:nvPr>
            <p:ph type="title"/>
          </p:nvPr>
        </p:nvSpPr>
        <p:spPr>
          <a:prstGeom prst="rect">
            <a:avLst/>
          </a:prstGeom>
        </p:spPr>
        <p:txBody>
          <a:bodyPr/>
          <a:lstStyle/>
          <a:p>
            <a:pPr/>
            <a:r>
              <a:t>Three useful guarantees regarding errors</a:t>
            </a:r>
          </a:p>
        </p:txBody>
      </p:sp>
      <p:sp>
        <p:nvSpPr>
          <p:cNvPr id="1275"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_first.insert(begin(_first) + p, e.first);</a:t>
            </a:r>
          </a:p>
          <a:p>
            <a:pPr lvl="4"/>
            <a:r>
              <a:t>    _second.insert(begin(_second) + p, e.second);</a:t>
            </a:r>
          </a:p>
          <a:p>
            <a:pPr lvl="4"/>
            <a:r>
              <a:t> }</a:t>
            </a:r>
          </a:p>
        </p:txBody>
      </p:sp>
      <p:sp>
        <p:nvSpPr>
          <p:cNvPr id="1276" name="Slide Number"/>
          <p:cNvSpPr/>
          <p:nvPr>
            <p:ph type="sldNum" sz="quarter" idx="2"/>
          </p:nvPr>
        </p:nvSpPr>
        <p:spPr>
          <a:xfrm>
            <a:off x="11855348" y="13085861"/>
            <a:ext cx="520498"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7"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78"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79" name="Tj"/>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j</a:t>
            </a:r>
          </a:p>
        </p:txBody>
      </p:sp>
      <p:sp>
        <p:nvSpPr>
          <p:cNvPr id="1280"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81" name="Uk"/>
          <p:cNvSpPr/>
          <p:nvPr/>
        </p:nvSpPr>
        <p:spPr>
          <a:xfrm>
            <a:off x="22009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k</a:t>
            </a:r>
          </a:p>
        </p:txBody>
      </p:sp>
      <p:sp>
        <p:nvSpPr>
          <p:cNvPr id="1282"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83" name=". . ."/>
          <p:cNvSpPr/>
          <p:nvPr/>
        </p:nvSpPr>
        <p:spPr>
          <a:xfrm>
            <a:off x="20180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84" name="basic guarantee (x2) - does not compose"/>
          <p:cNvSpPr/>
          <p:nvPr/>
        </p:nvSpPr>
        <p:spPr>
          <a:xfrm>
            <a:off x="4944611" y="9302430"/>
            <a:ext cx="8834836" cy="10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87" y="0"/>
                </a:moveTo>
                <a:lnTo>
                  <a:pt x="2366" y="4922"/>
                </a:lnTo>
                <a:lnTo>
                  <a:pt x="341" y="4922"/>
                </a:lnTo>
                <a:cubicBezTo>
                  <a:pt x="152" y="4922"/>
                  <a:pt x="0" y="6194"/>
                  <a:pt x="0" y="7768"/>
                </a:cubicBezTo>
                <a:lnTo>
                  <a:pt x="0" y="18754"/>
                </a:lnTo>
                <a:cubicBezTo>
                  <a:pt x="0" y="20327"/>
                  <a:pt x="152" y="21600"/>
                  <a:pt x="341" y="21600"/>
                </a:cubicBezTo>
                <a:lnTo>
                  <a:pt x="21259" y="21600"/>
                </a:lnTo>
                <a:cubicBezTo>
                  <a:pt x="21448" y="21600"/>
                  <a:pt x="21600" y="20327"/>
                  <a:pt x="21600" y="18754"/>
                </a:cubicBezTo>
                <a:lnTo>
                  <a:pt x="21600" y="7768"/>
                </a:lnTo>
                <a:cubicBezTo>
                  <a:pt x="21600" y="6194"/>
                  <a:pt x="21448" y="4922"/>
                  <a:pt x="21259" y="4922"/>
                </a:cubicBezTo>
                <a:lnTo>
                  <a:pt x="3008" y="4922"/>
                </a:lnTo>
                <a:lnTo>
                  <a:pt x="2687" y="0"/>
                </a:lnTo>
                <a:close/>
              </a:path>
            </a:pathLst>
          </a:custGeom>
          <a:solidFill>
            <a:srgbClr val="F5F5F5"/>
          </a:solidFill>
          <a:ln w="25400">
            <a:solidFill>
              <a:srgbClr val="2C2C2C"/>
            </a:solidFill>
            <a:miter/>
          </a:ln>
          <a:extLst>
            <a:ext uri="{C572A759-6A51-4108-AA02-DFA0A04FC94B}">
              <ma14:wrappingTextBoxFlag xmlns:ma14="http://schemas.microsoft.com/office/mac/drawingml/2011/main" val="1"/>
            </a:ext>
          </a:extLst>
        </p:spPr>
        <p:txBody>
          <a:bodyPr tIns="91439" bIns="91439" anchor="ctr"/>
          <a:lstStyle>
            <a:lvl1pPr algn="ctr">
              <a:defRPr b="1"/>
            </a:lvl1pPr>
          </a:lstStyle>
          <a:p>
            <a:pPr/>
            <a:r>
              <a:t>basic guarantee (x2) - does not compose</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0" advTm="0" p14:dur="750">
        <p159:morph option="byChar"/>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200" fill="hold"/>
                                        <p:tgtEl>
                                          <p:spTgt spid="1284"/>
                                        </p:tgtEl>
                                      </p:cBhvr>
                                    </p:animEffect>
                                    <p:set>
                                      <p:cBhvr>
                                        <p:cTn id="7" fill="hold">
                                          <p:stCondLst>
                                            <p:cond delay="199"/>
                                          </p:stCondLst>
                                        </p:cTn>
                                        <p:tgtEl>
                                          <p:spTgt spid="128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4"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Rectangle"/>
          <p:cNvSpPr/>
          <p:nvPr/>
        </p:nvSpPr>
        <p:spPr>
          <a:xfrm>
            <a:off x="317500" y="8528754"/>
            <a:ext cx="19050000" cy="1295401"/>
          </a:xfrm>
          <a:prstGeom prst="rect">
            <a:avLst/>
          </a:prstGeom>
          <a:solidFill>
            <a:srgbClr val="00F900"/>
          </a:solidFill>
          <a:ln w="12700">
            <a:miter lim="400000"/>
          </a:ln>
        </p:spPr>
        <p:txBody>
          <a:bodyPr tIns="91439" bIns="91439" anchor="ctr"/>
          <a:lstStyle/>
          <a:p>
            <a:pPr/>
          </a:p>
        </p:txBody>
      </p:sp>
      <p:sp>
        <p:nvSpPr>
          <p:cNvPr id="1289" name="Three useful guarantees regarding errors"/>
          <p:cNvSpPr/>
          <p:nvPr>
            <p:ph type="title"/>
          </p:nvPr>
        </p:nvSpPr>
        <p:spPr>
          <a:prstGeom prst="rect">
            <a:avLst/>
          </a:prstGeom>
        </p:spPr>
        <p:txBody>
          <a:bodyPr/>
          <a:lstStyle/>
          <a:p>
            <a:pPr/>
            <a:r>
              <a:t>Three useful guarantees regarding errors</a:t>
            </a:r>
          </a:p>
        </p:txBody>
      </p:sp>
      <p:sp>
        <p:nvSpPr>
          <p:cNvPr id="1290" name="The nothrow guarantee: no errors can occur.…"/>
          <p:cNvSpPr/>
          <p:nvPr>
            <p:ph type="body" idx="1"/>
          </p:nvPr>
        </p:nvSpPr>
        <p:spPr>
          <a:xfrm>
            <a:off x="673100" y="2794000"/>
            <a:ext cx="23037800" cy="10291862"/>
          </a:xfrm>
          <a:prstGeom prst="rect">
            <a:avLst/>
          </a:prstGeom>
        </p:spPr>
        <p:txBody>
          <a:bodyPr/>
          <a:lstStyle/>
          <a:p>
            <a:pPr>
              <a:defRPr b="1">
                <a:solidFill>
                  <a:srgbClr val="A7A7A7"/>
                </a:solidFill>
                <a:latin typeface="+mn-lt"/>
                <a:ea typeface="+mn-ea"/>
                <a:cs typeface="+mn-cs"/>
                <a:sym typeface="Adobe Clean"/>
              </a:defRPr>
            </a:pPr>
            <a:r>
              <a:t>The nothrow guarantee:</a:t>
            </a:r>
            <a:r>
              <a:rPr b="0">
                <a:latin typeface="Adobe Clean SemiLight"/>
                <a:ea typeface="Adobe Clean SemiLight"/>
                <a:cs typeface="Adobe Clean SemiLight"/>
                <a:sym typeface="Adobe Clean SemiLight"/>
              </a:rPr>
              <a:t> no errors can occur.</a:t>
            </a:r>
            <a:endParaRPr b="0">
              <a:latin typeface="Adobe Clean SemiLight"/>
              <a:ea typeface="Adobe Clean SemiLight"/>
              <a:cs typeface="Adobe Clean SemiLight"/>
              <a:sym typeface="Adobe Clean SemiLight"/>
            </a:endParaRPr>
          </a:p>
          <a:p>
            <a:pPr>
              <a:defRPr b="1">
                <a:solidFill>
                  <a:srgbClr val="A7A7A7"/>
                </a:solidFill>
                <a:latin typeface="+mn-lt"/>
                <a:ea typeface="+mn-ea"/>
                <a:cs typeface="+mn-cs"/>
                <a:sym typeface="Adobe Clean"/>
              </a:defRPr>
            </a:pPr>
            <a:r>
              <a:t>The strong guarantee: </a:t>
            </a:r>
            <a:r>
              <a:rPr b="0">
                <a:latin typeface="Adobe Clean SemiLight"/>
                <a:ea typeface="Adobe Clean SemiLight"/>
                <a:cs typeface="Adobe Clean SemiLight"/>
                <a:sym typeface="Adobe Clean SemiLight"/>
              </a:rPr>
              <a:t>if an error occurs, the operation has no effects.</a:t>
            </a:r>
          </a:p>
          <a:p>
            <a:pPr>
              <a:defRPr b="1">
                <a:latin typeface="+mn-lt"/>
                <a:ea typeface="+mn-ea"/>
                <a:cs typeface="+mn-cs"/>
                <a:sym typeface="Adobe Clean"/>
              </a:defRPr>
            </a:pPr>
            <a:r>
              <a:t>The basic guarantee:</a:t>
            </a:r>
            <a:r>
              <a:rPr b="0">
                <a:latin typeface="Adobe Clean SemiLight"/>
                <a:ea typeface="Adobe Clean SemiLight"/>
                <a:cs typeface="Adobe Clean SemiLight"/>
                <a:sym typeface="Adobe Clean SemiLight"/>
              </a:rPr>
              <a:t> if an error occurs, invariants are upheld and no resources leak.</a:t>
            </a:r>
            <a:endParaRPr b="0">
              <a:latin typeface="Adobe Clean SemiLight"/>
              <a:ea typeface="Adobe Clean SemiLight"/>
              <a:cs typeface="Adobe Clean SemiLight"/>
              <a:sym typeface="Adobe Clean SemiLight"/>
            </a:endParaRPr>
          </a:p>
          <a:p>
            <a:pPr lvl="4"/>
          </a:p>
          <a:p>
            <a:pPr lvl="4"/>
            <a:r>
              <a:t> void insert(size_t p, const pair&lt;T, U&gt;&amp; e)</a:t>
            </a:r>
          </a:p>
          <a:p>
            <a:pPr lvl="4"/>
            <a:r>
              <a:t> {</a:t>
            </a:r>
          </a:p>
          <a:p>
            <a:pPr lvl="4"/>
            <a:r>
              <a:t>    try {</a:t>
            </a:r>
          </a:p>
          <a:p>
            <a:pPr lvl="4"/>
            <a:r>
              <a:t>      _first.insert(begin(_first) + p, e.first);</a:t>
            </a:r>
          </a:p>
          <a:p>
            <a:pPr lvl="4"/>
            <a:r>
              <a:t>      _second.insert(begin(_second) + p, e.second);</a:t>
            </a:r>
          </a:p>
          <a:p>
            <a:pPr lvl="4"/>
            <a:r>
              <a:t>    }</a:t>
            </a:r>
          </a:p>
          <a:p>
            <a:pPr lvl="4"/>
            <a:r>
              <a:t>    catch(...) { </a:t>
            </a:r>
            <a:r>
              <a:rPr>
                <a:solidFill>
                  <a:srgbClr val="000000">
                    <a:alpha val="0"/>
                  </a:srgbClr>
                </a:solidFill>
              </a:rPr>
              <a:t>_first.clear(); _second.clear();</a:t>
            </a:r>
            <a:r>
              <a:t> throw; }</a:t>
            </a:r>
          </a:p>
          <a:p>
            <a:pPr lvl="4"/>
            <a:r>
              <a:t> }</a:t>
            </a:r>
          </a:p>
        </p:txBody>
      </p:sp>
      <p:sp>
        <p:nvSpPr>
          <p:cNvPr id="1291" name="Slide Number"/>
          <p:cNvSpPr/>
          <p:nvPr>
            <p:ph type="sldNum" sz="quarter" idx="2"/>
          </p:nvPr>
        </p:nvSpPr>
        <p:spPr>
          <a:xfrm>
            <a:off x="11849252" y="13085861"/>
            <a:ext cx="526594" cy="5638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92" name="_first:…"/>
          <p:cNvSpPr/>
          <p:nvPr/>
        </p:nvSpPr>
        <p:spPr>
          <a:xfrm>
            <a:off x="16011786" y="554566"/>
            <a:ext cx="7724514" cy="3181252"/>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_first:</a:t>
            </a:r>
          </a:p>
          <a:p>
            <a:pPr>
              <a:defRPr sz="4400"/>
            </a:pPr>
          </a:p>
          <a:p>
            <a:pPr>
              <a:defRPr sz="4400"/>
            </a:pPr>
            <a:r>
              <a:t>_second:</a:t>
            </a:r>
          </a:p>
        </p:txBody>
      </p:sp>
      <p:sp>
        <p:nvSpPr>
          <p:cNvPr id="1293" name="T0"/>
          <p:cNvSpPr/>
          <p:nvPr/>
        </p:nvSpPr>
        <p:spPr>
          <a:xfrm>
            <a:off x="1845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0</a:t>
            </a:r>
          </a:p>
        </p:txBody>
      </p:sp>
      <p:sp>
        <p:nvSpPr>
          <p:cNvPr id="1294" name="U0"/>
          <p:cNvSpPr/>
          <p:nvPr/>
        </p:nvSpPr>
        <p:spPr>
          <a:xfrm>
            <a:off x="18453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0</a:t>
            </a:r>
          </a:p>
        </p:txBody>
      </p:sp>
      <p:sp>
        <p:nvSpPr>
          <p:cNvPr id="1295" name="Tj"/>
          <p:cNvSpPr/>
          <p:nvPr/>
        </p:nvSpPr>
        <p:spPr>
          <a:xfrm>
            <a:off x="20993100" y="7862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T</a:t>
            </a:r>
            <a:r>
              <a:rPr baseline="-5999" i="1"/>
              <a:t>j</a:t>
            </a:r>
          </a:p>
        </p:txBody>
      </p:sp>
      <p:sp>
        <p:nvSpPr>
          <p:cNvPr id="1296" name="Uk"/>
          <p:cNvSpPr/>
          <p:nvPr/>
        </p:nvSpPr>
        <p:spPr>
          <a:xfrm>
            <a:off x="22009100" y="2234092"/>
            <a:ext cx="1270000" cy="1270001"/>
          </a:xfrm>
          <a:prstGeom prst="rect">
            <a:avLst/>
          </a:prstGeom>
          <a:solidFill>
            <a:srgbClr val="FFFFFF"/>
          </a:solidFill>
          <a:ln w="101600">
            <a:solidFill>
              <a:srgbClr val="2C2C2C"/>
            </a:solidFill>
            <a:miter/>
          </a:ln>
          <a:extLst>
            <a:ext uri="{C572A759-6A51-4108-AA02-DFA0A04FC94B}">
              <ma14:wrappingTextBoxFlag xmlns:ma14="http://schemas.microsoft.com/office/mac/drawingml/2011/main" val="1"/>
            </a:ext>
          </a:extLst>
        </p:spPr>
        <p:txBody>
          <a:bodyPr tIns="91439" bIns="91439" anchor="ctr"/>
          <a:lstStyle/>
          <a:p>
            <a:pPr>
              <a:defRPr sz="4400"/>
            </a:pPr>
            <a:r>
              <a:t>U</a:t>
            </a:r>
            <a:r>
              <a:rPr baseline="-5999" i="1"/>
              <a:t>k</a:t>
            </a:r>
          </a:p>
        </p:txBody>
      </p:sp>
      <p:sp>
        <p:nvSpPr>
          <p:cNvPr id="1297" name=". . ."/>
          <p:cNvSpPr/>
          <p:nvPr/>
        </p:nvSpPr>
        <p:spPr>
          <a:xfrm>
            <a:off x="19672300" y="8243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
        <p:nvSpPr>
          <p:cNvPr id="1298" name=". . ."/>
          <p:cNvSpPr/>
          <p:nvPr/>
        </p:nvSpPr>
        <p:spPr>
          <a:xfrm>
            <a:off x="20180300" y="2272192"/>
            <a:ext cx="1270000" cy="1270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a:defRPr sz="4400"/>
            </a:lvl1pPr>
          </a:lstStyle>
          <a:p>
            <a:pPr/>
            <a:r>
              <a:t>. .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750">
        <p159:morph option="byChar"/>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Adobe Corporate Master 2020">
  <a:themeElements>
    <a:clrScheme name="Adobe Corporate Master 2020">
      <a:dk1>
        <a:srgbClr val="000000"/>
      </a:dk1>
      <a:lt1>
        <a:srgbClr val="FFFFFF"/>
      </a:lt1>
      <a:dk2>
        <a:srgbClr val="A7A7A7"/>
      </a:dk2>
      <a:lt2>
        <a:srgbClr val="535353"/>
      </a:lt2>
      <a:accent1>
        <a:srgbClr val="49DE51"/>
      </a:accent1>
      <a:accent2>
        <a:srgbClr val="308FFF"/>
      </a:accent2>
      <a:accent3>
        <a:srgbClr val="FF51F5"/>
      </a:accent3>
      <a:accent4>
        <a:srgbClr val="FF9900"/>
      </a:accent4>
      <a:accent5>
        <a:srgbClr val="FFD11F"/>
      </a:accent5>
      <a:accent6>
        <a:srgbClr val="FA0F00"/>
      </a:accent6>
      <a:hlink>
        <a:srgbClr val="0000FF"/>
      </a:hlink>
      <a:folHlink>
        <a:srgbClr val="FF00FF"/>
      </a:folHlink>
    </a:clrScheme>
    <a:fontScheme name="Adobe Corporate Master 2020">
      <a:majorFont>
        <a:latin typeface="Adobe Clean"/>
        <a:ea typeface="Adobe Clean"/>
        <a:cs typeface="Adobe Clean"/>
      </a:majorFont>
      <a:minorFont>
        <a:latin typeface="Adobe Clean"/>
        <a:ea typeface="Adobe Clean"/>
        <a:cs typeface="Adobe Clean"/>
      </a:minorFont>
    </a:fontScheme>
    <a:fmtScheme name="Adobe Corporate Master 20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Corporate Master 2020">
  <a:themeElements>
    <a:clrScheme name="Adobe Corporate Master 2020">
      <a:dk1>
        <a:srgbClr val="000000"/>
      </a:dk1>
      <a:lt1>
        <a:srgbClr val="FFFFFF"/>
      </a:lt1>
      <a:dk2>
        <a:srgbClr val="A7A7A7"/>
      </a:dk2>
      <a:lt2>
        <a:srgbClr val="535353"/>
      </a:lt2>
      <a:accent1>
        <a:srgbClr val="49DE51"/>
      </a:accent1>
      <a:accent2>
        <a:srgbClr val="308FFF"/>
      </a:accent2>
      <a:accent3>
        <a:srgbClr val="FF51F5"/>
      </a:accent3>
      <a:accent4>
        <a:srgbClr val="FF9900"/>
      </a:accent4>
      <a:accent5>
        <a:srgbClr val="FFD11F"/>
      </a:accent5>
      <a:accent6>
        <a:srgbClr val="FA0F00"/>
      </a:accent6>
      <a:hlink>
        <a:srgbClr val="0000FF"/>
      </a:hlink>
      <a:folHlink>
        <a:srgbClr val="FF00FF"/>
      </a:folHlink>
    </a:clrScheme>
    <a:fontScheme name="Adobe Corporate Master 2020">
      <a:majorFont>
        <a:latin typeface="Adobe Clean"/>
        <a:ea typeface="Adobe Clean"/>
        <a:cs typeface="Adobe Clean"/>
      </a:majorFont>
      <a:minorFont>
        <a:latin typeface="Adobe Clean"/>
        <a:ea typeface="Adobe Clean"/>
        <a:cs typeface="Adobe Clean"/>
      </a:minorFont>
    </a:fontScheme>
    <a:fmtScheme name="Adobe Corporate Master 20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